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7"/>
  </p:notesMasterIdLst>
  <p:sldIdLst>
    <p:sldId id="256" r:id="rId2"/>
    <p:sldId id="1667" r:id="rId3"/>
    <p:sldId id="2071590813" r:id="rId4"/>
    <p:sldId id="2071590814" r:id="rId5"/>
    <p:sldId id="310" r:id="rId6"/>
    <p:sldId id="262" r:id="rId7"/>
    <p:sldId id="2071590797" r:id="rId8"/>
    <p:sldId id="2071590801" r:id="rId9"/>
    <p:sldId id="2071590812" r:id="rId10"/>
    <p:sldId id="516" r:id="rId11"/>
    <p:sldId id="290" r:id="rId12"/>
    <p:sldId id="2071590745" r:id="rId13"/>
    <p:sldId id="2071590806" r:id="rId14"/>
    <p:sldId id="264" r:id="rId15"/>
    <p:sldId id="207159081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67435"/>
  </p:normalViewPr>
  <p:slideViewPr>
    <p:cSldViewPr snapToGrid="0">
      <p:cViewPr varScale="1">
        <p:scale>
          <a:sx n="69" d="100"/>
          <a:sy n="69" d="100"/>
        </p:scale>
        <p:origin x="20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CA977-8BF9-F04C-AB2C-69C2B744CD3C}" type="doc">
      <dgm:prSet loTypeId="urn:microsoft.com/office/officeart/2005/8/layout/chart3" loCatId="" qsTypeId="urn:microsoft.com/office/officeart/2005/8/quickstyle/simple2" qsCatId="simple" csTypeId="urn:microsoft.com/office/officeart/2005/8/colors/colorful2" csCatId="colorful" phldr="1"/>
      <dgm:spPr/>
      <dgm:t>
        <a:bodyPr/>
        <a:lstStyle/>
        <a:p>
          <a:endParaRPr lang="en-US"/>
        </a:p>
      </dgm:t>
    </dgm:pt>
    <dgm:pt modelId="{2BF5373C-2E70-6D4B-8A70-7F80B28F115C}">
      <dgm:prSet phldrT="[Text]"/>
      <dgm:spPr/>
      <dgm:t>
        <a:bodyPr/>
        <a:lstStyle/>
        <a:p>
          <a:r>
            <a:rPr lang="en-US" dirty="0"/>
            <a:t>Disease Acceptance</a:t>
          </a:r>
        </a:p>
      </dgm:t>
    </dgm:pt>
    <dgm:pt modelId="{C8461D44-8049-B94B-90C7-2082672538A4}" type="parTrans" cxnId="{36592DB6-1AB2-F24B-A279-AB6C9DE20F21}">
      <dgm:prSet/>
      <dgm:spPr/>
      <dgm:t>
        <a:bodyPr/>
        <a:lstStyle/>
        <a:p>
          <a:endParaRPr lang="en-US"/>
        </a:p>
      </dgm:t>
    </dgm:pt>
    <dgm:pt modelId="{A22528C2-9E7B-B348-B411-C4840FE95CB6}" type="sibTrans" cxnId="{36592DB6-1AB2-F24B-A279-AB6C9DE20F21}">
      <dgm:prSet/>
      <dgm:spPr/>
      <dgm:t>
        <a:bodyPr/>
        <a:lstStyle/>
        <a:p>
          <a:endParaRPr lang="en-US"/>
        </a:p>
      </dgm:t>
    </dgm:pt>
    <dgm:pt modelId="{C82FCC48-30C7-6C4E-B611-9FE1BDD80E42}">
      <dgm:prSet phldrT="[Text]"/>
      <dgm:spPr/>
      <dgm:t>
        <a:bodyPr/>
        <a:lstStyle/>
        <a:p>
          <a:r>
            <a:rPr lang="en-US" dirty="0"/>
            <a:t>Realistic Optimism</a:t>
          </a:r>
        </a:p>
      </dgm:t>
    </dgm:pt>
    <dgm:pt modelId="{B41D48CE-BA75-AE42-838D-BC283A417D23}" type="parTrans" cxnId="{4724798F-375A-0D44-92F5-ECF9D9FDC418}">
      <dgm:prSet/>
      <dgm:spPr/>
      <dgm:t>
        <a:bodyPr/>
        <a:lstStyle/>
        <a:p>
          <a:endParaRPr lang="en-US"/>
        </a:p>
      </dgm:t>
    </dgm:pt>
    <dgm:pt modelId="{42927F20-3B05-AC48-A7A3-916CA3E18C95}" type="sibTrans" cxnId="{4724798F-375A-0D44-92F5-ECF9D9FDC418}">
      <dgm:prSet/>
      <dgm:spPr/>
      <dgm:t>
        <a:bodyPr/>
        <a:lstStyle/>
        <a:p>
          <a:endParaRPr lang="en-US"/>
        </a:p>
      </dgm:t>
    </dgm:pt>
    <dgm:pt modelId="{DD0CDABF-4F85-2243-81D0-993F4F74E092}">
      <dgm:prSet phldrT="[Text]"/>
      <dgm:spPr/>
      <dgm:t>
        <a:bodyPr/>
        <a:lstStyle/>
        <a:p>
          <a:r>
            <a:rPr lang="en-US" dirty="0"/>
            <a:t>Self-Regulation</a:t>
          </a:r>
        </a:p>
      </dgm:t>
    </dgm:pt>
    <dgm:pt modelId="{F46D3E3C-FD4D-E840-B5FF-FAA564BA882F}" type="parTrans" cxnId="{9B630B09-E231-F740-BE98-71877C94F6A4}">
      <dgm:prSet/>
      <dgm:spPr/>
      <dgm:t>
        <a:bodyPr/>
        <a:lstStyle/>
        <a:p>
          <a:endParaRPr lang="en-US"/>
        </a:p>
      </dgm:t>
    </dgm:pt>
    <dgm:pt modelId="{B2BA8373-23F0-F04E-87D7-D62ED8954EA6}" type="sibTrans" cxnId="{9B630B09-E231-F740-BE98-71877C94F6A4}">
      <dgm:prSet/>
      <dgm:spPr/>
      <dgm:t>
        <a:bodyPr/>
        <a:lstStyle/>
        <a:p>
          <a:endParaRPr lang="en-US"/>
        </a:p>
      </dgm:t>
    </dgm:pt>
    <dgm:pt modelId="{FAF844C4-48D6-644C-B654-C5CBDF9C5A37}">
      <dgm:prSet/>
      <dgm:spPr/>
      <dgm:t>
        <a:bodyPr/>
        <a:lstStyle/>
        <a:p>
          <a:r>
            <a:rPr lang="en-US" b="1" dirty="0"/>
            <a:t>Self-Efficacy</a:t>
          </a:r>
        </a:p>
      </dgm:t>
    </dgm:pt>
    <dgm:pt modelId="{300A38C4-4215-9044-8664-8A9B779183EE}" type="parTrans" cxnId="{D965C8E4-94FF-144E-B174-E3865E9201BE}">
      <dgm:prSet/>
      <dgm:spPr/>
      <dgm:t>
        <a:bodyPr/>
        <a:lstStyle/>
        <a:p>
          <a:endParaRPr lang="en-US"/>
        </a:p>
      </dgm:t>
    </dgm:pt>
    <dgm:pt modelId="{D31717EF-0454-6143-9701-D676FFF85E75}" type="sibTrans" cxnId="{D965C8E4-94FF-144E-B174-E3865E9201BE}">
      <dgm:prSet/>
      <dgm:spPr/>
      <dgm:t>
        <a:bodyPr/>
        <a:lstStyle/>
        <a:p>
          <a:endParaRPr lang="en-US"/>
        </a:p>
      </dgm:t>
    </dgm:pt>
    <dgm:pt modelId="{D5E7F32D-840A-B943-8889-5325DEE7C705}">
      <dgm:prSet/>
      <dgm:spPr/>
      <dgm:t>
        <a:bodyPr/>
        <a:lstStyle/>
        <a:p>
          <a:r>
            <a:rPr lang="en-US" dirty="0"/>
            <a:t>Social Support</a:t>
          </a:r>
        </a:p>
      </dgm:t>
    </dgm:pt>
    <dgm:pt modelId="{F0B58FBE-12C9-154A-830B-797FC89F845E}" type="parTrans" cxnId="{409E49BD-2A73-2F44-BE4C-E6A23C6955C6}">
      <dgm:prSet/>
      <dgm:spPr/>
      <dgm:t>
        <a:bodyPr/>
        <a:lstStyle/>
        <a:p>
          <a:endParaRPr lang="en-US"/>
        </a:p>
      </dgm:t>
    </dgm:pt>
    <dgm:pt modelId="{61CD9152-55F1-7D46-BB06-FF56954B85AF}" type="sibTrans" cxnId="{409E49BD-2A73-2F44-BE4C-E6A23C6955C6}">
      <dgm:prSet/>
      <dgm:spPr/>
      <dgm:t>
        <a:bodyPr/>
        <a:lstStyle/>
        <a:p>
          <a:endParaRPr lang="en-US"/>
        </a:p>
      </dgm:t>
    </dgm:pt>
    <dgm:pt modelId="{0591B1C7-00EB-B140-A8A9-CFA27E1F3BE4}" type="pres">
      <dgm:prSet presAssocID="{8E1CA977-8BF9-F04C-AB2C-69C2B744CD3C}" presName="compositeShape" presStyleCnt="0">
        <dgm:presLayoutVars>
          <dgm:chMax val="7"/>
          <dgm:dir/>
          <dgm:resizeHandles val="exact"/>
        </dgm:presLayoutVars>
      </dgm:prSet>
      <dgm:spPr/>
    </dgm:pt>
    <dgm:pt modelId="{C6A86EC8-19BC-614B-A478-1937BCAE74F1}" type="pres">
      <dgm:prSet presAssocID="{8E1CA977-8BF9-F04C-AB2C-69C2B744CD3C}" presName="wedge1" presStyleLbl="node1" presStyleIdx="0" presStyleCnt="5" custLinFactNeighborX="169" custLinFactNeighborY="565"/>
      <dgm:spPr/>
    </dgm:pt>
    <dgm:pt modelId="{834FBE79-DDA6-7346-B25B-0CB1144C8AB0}" type="pres">
      <dgm:prSet presAssocID="{8E1CA977-8BF9-F04C-AB2C-69C2B744CD3C}" presName="wedge1Tx" presStyleLbl="node1" presStyleIdx="0" presStyleCnt="5">
        <dgm:presLayoutVars>
          <dgm:chMax val="0"/>
          <dgm:chPref val="0"/>
          <dgm:bulletEnabled val="1"/>
        </dgm:presLayoutVars>
      </dgm:prSet>
      <dgm:spPr/>
    </dgm:pt>
    <dgm:pt modelId="{4FDFD95D-C76A-8446-9F29-7B40195BE104}" type="pres">
      <dgm:prSet presAssocID="{8E1CA977-8BF9-F04C-AB2C-69C2B744CD3C}" presName="wedge2" presStyleLbl="node1" presStyleIdx="1" presStyleCnt="5" custLinFactNeighborY="827"/>
      <dgm:spPr/>
    </dgm:pt>
    <dgm:pt modelId="{9222886C-0ADE-1A41-97E9-1C4061C3992A}" type="pres">
      <dgm:prSet presAssocID="{8E1CA977-8BF9-F04C-AB2C-69C2B744CD3C}" presName="wedge2Tx" presStyleLbl="node1" presStyleIdx="1" presStyleCnt="5">
        <dgm:presLayoutVars>
          <dgm:chMax val="0"/>
          <dgm:chPref val="0"/>
          <dgm:bulletEnabled val="1"/>
        </dgm:presLayoutVars>
      </dgm:prSet>
      <dgm:spPr/>
    </dgm:pt>
    <dgm:pt modelId="{D48302AF-0A6A-AC4A-AACC-2B1DC8E4C5D8}" type="pres">
      <dgm:prSet presAssocID="{8E1CA977-8BF9-F04C-AB2C-69C2B744CD3C}" presName="wedge3" presStyleLbl="node1" presStyleIdx="2" presStyleCnt="5"/>
      <dgm:spPr/>
    </dgm:pt>
    <dgm:pt modelId="{72862BFE-1EAA-0C44-94DB-F9055886AD05}" type="pres">
      <dgm:prSet presAssocID="{8E1CA977-8BF9-F04C-AB2C-69C2B744CD3C}" presName="wedge3Tx" presStyleLbl="node1" presStyleIdx="2" presStyleCnt="5">
        <dgm:presLayoutVars>
          <dgm:chMax val="0"/>
          <dgm:chPref val="0"/>
          <dgm:bulletEnabled val="1"/>
        </dgm:presLayoutVars>
      </dgm:prSet>
      <dgm:spPr/>
    </dgm:pt>
    <dgm:pt modelId="{035C31B6-2BB1-7A4D-A93D-CA4876643F32}" type="pres">
      <dgm:prSet presAssocID="{8E1CA977-8BF9-F04C-AB2C-69C2B744CD3C}" presName="wedge4" presStyleLbl="node1" presStyleIdx="3" presStyleCnt="5"/>
      <dgm:spPr/>
    </dgm:pt>
    <dgm:pt modelId="{C3FA17D1-8BA8-1640-907F-74EEA3CC0E47}" type="pres">
      <dgm:prSet presAssocID="{8E1CA977-8BF9-F04C-AB2C-69C2B744CD3C}" presName="wedge4Tx" presStyleLbl="node1" presStyleIdx="3" presStyleCnt="5">
        <dgm:presLayoutVars>
          <dgm:chMax val="0"/>
          <dgm:chPref val="0"/>
          <dgm:bulletEnabled val="1"/>
        </dgm:presLayoutVars>
      </dgm:prSet>
      <dgm:spPr/>
    </dgm:pt>
    <dgm:pt modelId="{E2F1451F-86C8-3942-AC88-C241872EF576}" type="pres">
      <dgm:prSet presAssocID="{8E1CA977-8BF9-F04C-AB2C-69C2B744CD3C}" presName="wedge5" presStyleLbl="node1" presStyleIdx="4" presStyleCnt="5"/>
      <dgm:spPr/>
    </dgm:pt>
    <dgm:pt modelId="{9BFA0543-ADA5-174E-9118-26AE38DD1A6F}" type="pres">
      <dgm:prSet presAssocID="{8E1CA977-8BF9-F04C-AB2C-69C2B744CD3C}" presName="wedge5Tx" presStyleLbl="node1" presStyleIdx="4" presStyleCnt="5">
        <dgm:presLayoutVars>
          <dgm:chMax val="0"/>
          <dgm:chPref val="0"/>
          <dgm:bulletEnabled val="1"/>
        </dgm:presLayoutVars>
      </dgm:prSet>
      <dgm:spPr/>
    </dgm:pt>
  </dgm:ptLst>
  <dgm:cxnLst>
    <dgm:cxn modelId="{9B630B09-E231-F740-BE98-71877C94F6A4}" srcId="{8E1CA977-8BF9-F04C-AB2C-69C2B744CD3C}" destId="{DD0CDABF-4F85-2243-81D0-993F4F74E092}" srcOrd="2" destOrd="0" parTransId="{F46D3E3C-FD4D-E840-B5FF-FAA564BA882F}" sibTransId="{B2BA8373-23F0-F04E-87D7-D62ED8954EA6}"/>
    <dgm:cxn modelId="{873B420F-D640-964C-A98C-96E4E7247A90}" type="presOf" srcId="{2BF5373C-2E70-6D4B-8A70-7F80B28F115C}" destId="{C6A86EC8-19BC-614B-A478-1937BCAE74F1}" srcOrd="0" destOrd="0" presId="urn:microsoft.com/office/officeart/2005/8/layout/chart3"/>
    <dgm:cxn modelId="{6F002A18-7273-3B4E-813D-11196AD1CC36}" type="presOf" srcId="{DD0CDABF-4F85-2243-81D0-993F4F74E092}" destId="{D48302AF-0A6A-AC4A-AACC-2B1DC8E4C5D8}" srcOrd="0" destOrd="0" presId="urn:microsoft.com/office/officeart/2005/8/layout/chart3"/>
    <dgm:cxn modelId="{EAACAC1D-A96D-524D-A2F2-00DC5887BA60}" type="presOf" srcId="{FAF844C4-48D6-644C-B654-C5CBDF9C5A37}" destId="{035C31B6-2BB1-7A4D-A93D-CA4876643F32}" srcOrd="0" destOrd="0" presId="urn:microsoft.com/office/officeart/2005/8/layout/chart3"/>
    <dgm:cxn modelId="{A66F9420-7400-4447-98AD-9165470D5ED8}" type="presOf" srcId="{C82FCC48-30C7-6C4E-B611-9FE1BDD80E42}" destId="{9222886C-0ADE-1A41-97E9-1C4061C3992A}" srcOrd="1" destOrd="0" presId="urn:microsoft.com/office/officeart/2005/8/layout/chart3"/>
    <dgm:cxn modelId="{F4B93D64-6D25-8247-91E5-828B378031FB}" type="presOf" srcId="{2BF5373C-2E70-6D4B-8A70-7F80B28F115C}" destId="{834FBE79-DDA6-7346-B25B-0CB1144C8AB0}" srcOrd="1" destOrd="0" presId="urn:microsoft.com/office/officeart/2005/8/layout/chart3"/>
    <dgm:cxn modelId="{A8F7EA85-51A9-734D-A2AC-D2B1CA4DF589}" type="presOf" srcId="{DD0CDABF-4F85-2243-81D0-993F4F74E092}" destId="{72862BFE-1EAA-0C44-94DB-F9055886AD05}" srcOrd="1" destOrd="0" presId="urn:microsoft.com/office/officeart/2005/8/layout/chart3"/>
    <dgm:cxn modelId="{2AA67C8B-63C5-2545-9F4A-7523E693B583}" type="presOf" srcId="{FAF844C4-48D6-644C-B654-C5CBDF9C5A37}" destId="{C3FA17D1-8BA8-1640-907F-74EEA3CC0E47}" srcOrd="1" destOrd="0" presId="urn:microsoft.com/office/officeart/2005/8/layout/chart3"/>
    <dgm:cxn modelId="{4724798F-375A-0D44-92F5-ECF9D9FDC418}" srcId="{8E1CA977-8BF9-F04C-AB2C-69C2B744CD3C}" destId="{C82FCC48-30C7-6C4E-B611-9FE1BDD80E42}" srcOrd="1" destOrd="0" parTransId="{B41D48CE-BA75-AE42-838D-BC283A417D23}" sibTransId="{42927F20-3B05-AC48-A7A3-916CA3E18C95}"/>
    <dgm:cxn modelId="{36592DB6-1AB2-F24B-A279-AB6C9DE20F21}" srcId="{8E1CA977-8BF9-F04C-AB2C-69C2B744CD3C}" destId="{2BF5373C-2E70-6D4B-8A70-7F80B28F115C}" srcOrd="0" destOrd="0" parTransId="{C8461D44-8049-B94B-90C7-2082672538A4}" sibTransId="{A22528C2-9E7B-B348-B411-C4840FE95CB6}"/>
    <dgm:cxn modelId="{409E49BD-2A73-2F44-BE4C-E6A23C6955C6}" srcId="{8E1CA977-8BF9-F04C-AB2C-69C2B744CD3C}" destId="{D5E7F32D-840A-B943-8889-5325DEE7C705}" srcOrd="4" destOrd="0" parTransId="{F0B58FBE-12C9-154A-830B-797FC89F845E}" sibTransId="{61CD9152-55F1-7D46-BB06-FF56954B85AF}"/>
    <dgm:cxn modelId="{0AF6CCC2-5867-3C45-B7BB-F7911AE61CD8}" type="presOf" srcId="{C82FCC48-30C7-6C4E-B611-9FE1BDD80E42}" destId="{4FDFD95D-C76A-8446-9F29-7B40195BE104}" srcOrd="0" destOrd="0" presId="urn:microsoft.com/office/officeart/2005/8/layout/chart3"/>
    <dgm:cxn modelId="{D965C8E4-94FF-144E-B174-E3865E9201BE}" srcId="{8E1CA977-8BF9-F04C-AB2C-69C2B744CD3C}" destId="{FAF844C4-48D6-644C-B654-C5CBDF9C5A37}" srcOrd="3" destOrd="0" parTransId="{300A38C4-4215-9044-8664-8A9B779183EE}" sibTransId="{D31717EF-0454-6143-9701-D676FFF85E75}"/>
    <dgm:cxn modelId="{A14217E9-8271-CB43-A0C6-A6C42E097149}" type="presOf" srcId="{D5E7F32D-840A-B943-8889-5325DEE7C705}" destId="{E2F1451F-86C8-3942-AC88-C241872EF576}" srcOrd="0" destOrd="0" presId="urn:microsoft.com/office/officeart/2005/8/layout/chart3"/>
    <dgm:cxn modelId="{51642CF5-D2D2-9941-8D1B-1CF4A9856169}" type="presOf" srcId="{8E1CA977-8BF9-F04C-AB2C-69C2B744CD3C}" destId="{0591B1C7-00EB-B140-A8A9-CFA27E1F3BE4}" srcOrd="0" destOrd="0" presId="urn:microsoft.com/office/officeart/2005/8/layout/chart3"/>
    <dgm:cxn modelId="{74EFBBFD-9330-0F4C-A7C7-CDC6E02BDFBE}" type="presOf" srcId="{D5E7F32D-840A-B943-8889-5325DEE7C705}" destId="{9BFA0543-ADA5-174E-9118-26AE38DD1A6F}" srcOrd="1" destOrd="0" presId="urn:microsoft.com/office/officeart/2005/8/layout/chart3"/>
    <dgm:cxn modelId="{6A8909AE-2697-6B45-96EB-248058F5FF37}" type="presParOf" srcId="{0591B1C7-00EB-B140-A8A9-CFA27E1F3BE4}" destId="{C6A86EC8-19BC-614B-A478-1937BCAE74F1}" srcOrd="0" destOrd="0" presId="urn:microsoft.com/office/officeart/2005/8/layout/chart3"/>
    <dgm:cxn modelId="{94A2B5D5-D721-5144-9135-A8B4AE6DA0D9}" type="presParOf" srcId="{0591B1C7-00EB-B140-A8A9-CFA27E1F3BE4}" destId="{834FBE79-DDA6-7346-B25B-0CB1144C8AB0}" srcOrd="1" destOrd="0" presId="urn:microsoft.com/office/officeart/2005/8/layout/chart3"/>
    <dgm:cxn modelId="{F9FD3914-3B21-0943-A7CD-271AD6B79795}" type="presParOf" srcId="{0591B1C7-00EB-B140-A8A9-CFA27E1F3BE4}" destId="{4FDFD95D-C76A-8446-9F29-7B40195BE104}" srcOrd="2" destOrd="0" presId="urn:microsoft.com/office/officeart/2005/8/layout/chart3"/>
    <dgm:cxn modelId="{52DAF85B-4182-BD4E-A91F-7D1C8B0E4175}" type="presParOf" srcId="{0591B1C7-00EB-B140-A8A9-CFA27E1F3BE4}" destId="{9222886C-0ADE-1A41-97E9-1C4061C3992A}" srcOrd="3" destOrd="0" presId="urn:microsoft.com/office/officeart/2005/8/layout/chart3"/>
    <dgm:cxn modelId="{953E0AA9-FA01-3943-B764-2A9F456F961C}" type="presParOf" srcId="{0591B1C7-00EB-B140-A8A9-CFA27E1F3BE4}" destId="{D48302AF-0A6A-AC4A-AACC-2B1DC8E4C5D8}" srcOrd="4" destOrd="0" presId="urn:microsoft.com/office/officeart/2005/8/layout/chart3"/>
    <dgm:cxn modelId="{B005C945-16F8-D542-AC03-FD09C16C0CF1}" type="presParOf" srcId="{0591B1C7-00EB-B140-A8A9-CFA27E1F3BE4}" destId="{72862BFE-1EAA-0C44-94DB-F9055886AD05}" srcOrd="5" destOrd="0" presId="urn:microsoft.com/office/officeart/2005/8/layout/chart3"/>
    <dgm:cxn modelId="{64F5960A-8BC9-D044-8578-874B0D66C598}" type="presParOf" srcId="{0591B1C7-00EB-B140-A8A9-CFA27E1F3BE4}" destId="{035C31B6-2BB1-7A4D-A93D-CA4876643F32}" srcOrd="6" destOrd="0" presId="urn:microsoft.com/office/officeart/2005/8/layout/chart3"/>
    <dgm:cxn modelId="{A3767F25-82CE-634E-B91D-A33B973A4B27}" type="presParOf" srcId="{0591B1C7-00EB-B140-A8A9-CFA27E1F3BE4}" destId="{C3FA17D1-8BA8-1640-907F-74EEA3CC0E47}" srcOrd="7" destOrd="0" presId="urn:microsoft.com/office/officeart/2005/8/layout/chart3"/>
    <dgm:cxn modelId="{9D6DBA86-FB86-404A-8292-D1538BE6734B}" type="presParOf" srcId="{0591B1C7-00EB-B140-A8A9-CFA27E1F3BE4}" destId="{E2F1451F-86C8-3942-AC88-C241872EF576}" srcOrd="8" destOrd="0" presId="urn:microsoft.com/office/officeart/2005/8/layout/chart3"/>
    <dgm:cxn modelId="{51CAD1F8-F88F-1144-87F5-3AFBDEE07A67}" type="presParOf" srcId="{0591B1C7-00EB-B140-A8A9-CFA27E1F3BE4}" destId="{9BFA0543-ADA5-174E-9118-26AE38DD1A6F}"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86EC8-19BC-614B-A478-1937BCAE74F1}">
      <dsp:nvSpPr>
        <dsp:cNvPr id="0" name=""/>
        <dsp:cNvSpPr/>
      </dsp:nvSpPr>
      <dsp:spPr>
        <a:xfrm>
          <a:off x="3166482" y="346629"/>
          <a:ext cx="4514522" cy="4514522"/>
        </a:xfrm>
        <a:prstGeom prst="pie">
          <a:avLst>
            <a:gd name="adj1" fmla="val 16200000"/>
            <a:gd name="adj2" fmla="val 2052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Disease Acceptance</a:t>
          </a:r>
        </a:p>
      </dsp:txBody>
      <dsp:txXfrm>
        <a:off x="5480713" y="1021120"/>
        <a:ext cx="1531713" cy="1048014"/>
      </dsp:txXfrm>
    </dsp:sp>
    <dsp:sp modelId="{4FDFD95D-C76A-8446-9F29-7B40195BE104}">
      <dsp:nvSpPr>
        <dsp:cNvPr id="0" name=""/>
        <dsp:cNvSpPr/>
      </dsp:nvSpPr>
      <dsp:spPr>
        <a:xfrm>
          <a:off x="3000844" y="576121"/>
          <a:ext cx="4514522" cy="4514522"/>
        </a:xfrm>
        <a:prstGeom prst="pie">
          <a:avLst>
            <a:gd name="adj1" fmla="val 20520000"/>
            <a:gd name="adj2" fmla="val 3240000"/>
          </a:avLst>
        </a:prstGeom>
        <a:solidFill>
          <a:schemeClr val="accent2">
            <a:hueOff val="-1093548"/>
            <a:satOff val="-2105"/>
            <a:lumOff val="147"/>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Realistic Optimism</a:t>
          </a:r>
        </a:p>
      </dsp:txBody>
      <dsp:txXfrm>
        <a:off x="5951408" y="2618406"/>
        <a:ext cx="1343608" cy="1134005"/>
      </dsp:txXfrm>
    </dsp:sp>
    <dsp:sp modelId="{D48302AF-0A6A-AC4A-AACC-2B1DC8E4C5D8}">
      <dsp:nvSpPr>
        <dsp:cNvPr id="0" name=""/>
        <dsp:cNvSpPr/>
      </dsp:nvSpPr>
      <dsp:spPr>
        <a:xfrm>
          <a:off x="3000844" y="538786"/>
          <a:ext cx="4514522" cy="4514522"/>
        </a:xfrm>
        <a:prstGeom prst="pie">
          <a:avLst>
            <a:gd name="adj1" fmla="val 3240000"/>
            <a:gd name="adj2" fmla="val 7560000"/>
          </a:avLst>
        </a:prstGeom>
        <a:solidFill>
          <a:schemeClr val="accent2">
            <a:hueOff val="-2187096"/>
            <a:satOff val="-4210"/>
            <a:lumOff val="29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Self-Regulation</a:t>
          </a:r>
        </a:p>
      </dsp:txBody>
      <dsp:txXfrm>
        <a:off x="4451941" y="3924678"/>
        <a:ext cx="1612329" cy="967397"/>
      </dsp:txXfrm>
    </dsp:sp>
    <dsp:sp modelId="{035C31B6-2BB1-7A4D-A93D-CA4876643F32}">
      <dsp:nvSpPr>
        <dsp:cNvPr id="0" name=""/>
        <dsp:cNvSpPr/>
      </dsp:nvSpPr>
      <dsp:spPr>
        <a:xfrm>
          <a:off x="3000844" y="538786"/>
          <a:ext cx="4514522" cy="4514522"/>
        </a:xfrm>
        <a:prstGeom prst="pie">
          <a:avLst>
            <a:gd name="adj1" fmla="val 7560000"/>
            <a:gd name="adj2" fmla="val 11880000"/>
          </a:avLst>
        </a:prstGeom>
        <a:solidFill>
          <a:schemeClr val="accent2">
            <a:hueOff val="-3280644"/>
            <a:satOff val="-6315"/>
            <a:lumOff val="44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Self-Efficacy</a:t>
          </a:r>
        </a:p>
      </dsp:txBody>
      <dsp:txXfrm>
        <a:off x="3215822" y="2581070"/>
        <a:ext cx="1343608" cy="1134005"/>
      </dsp:txXfrm>
    </dsp:sp>
    <dsp:sp modelId="{E2F1451F-86C8-3942-AC88-C241872EF576}">
      <dsp:nvSpPr>
        <dsp:cNvPr id="0" name=""/>
        <dsp:cNvSpPr/>
      </dsp:nvSpPr>
      <dsp:spPr>
        <a:xfrm>
          <a:off x="3000844" y="538786"/>
          <a:ext cx="4514522" cy="4514522"/>
        </a:xfrm>
        <a:prstGeom prst="pie">
          <a:avLst>
            <a:gd name="adj1" fmla="val 11880000"/>
            <a:gd name="adj2" fmla="val 16200000"/>
          </a:avLst>
        </a:prstGeom>
        <a:solidFill>
          <a:schemeClr val="accent2">
            <a:hueOff val="-4374192"/>
            <a:satOff val="-8420"/>
            <a:lumOff val="58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Social Support</a:t>
          </a:r>
        </a:p>
      </dsp:txBody>
      <dsp:txXfrm>
        <a:off x="3659212" y="1226714"/>
        <a:ext cx="1531713" cy="104801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10ED8-DEBE-1943-9BC0-A188F96F54E9}"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12DB6-4C26-F34F-BEB8-21CA5F88E5D2}" type="slidenum">
              <a:rPr lang="en-US" smtClean="0"/>
              <a:t>‹#›</a:t>
            </a:fld>
            <a:endParaRPr lang="en-US"/>
          </a:p>
        </p:txBody>
      </p:sp>
    </p:spTree>
    <p:extLst>
      <p:ext uri="{BB962C8B-B14F-4D97-AF65-F5344CB8AC3E}">
        <p14:creationId xmlns:p14="http://schemas.microsoft.com/office/powerpoint/2010/main" val="162864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3384775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I think this is great- I can focus more on the psychological aspects outside of comorbid depression and anxiety and how a positive psych framework/integrated approach could help!.</a:t>
            </a:r>
            <a:endParaRPr lang="en-US" dirty="0"/>
          </a:p>
        </p:txBody>
      </p:sp>
      <p:sp>
        <p:nvSpPr>
          <p:cNvPr id="4" name="Slide Number Placeholder 3"/>
          <p:cNvSpPr>
            <a:spLocks noGrp="1"/>
          </p:cNvSpPr>
          <p:nvPr>
            <p:ph type="sldNum" sz="quarter" idx="5"/>
          </p:nvPr>
        </p:nvSpPr>
        <p:spPr/>
        <p:txBody>
          <a:bodyPr/>
          <a:lstStyle/>
          <a:p>
            <a:fld id="{17612DB6-4C26-F34F-BEB8-21CA5F88E5D2}" type="slidenum">
              <a:rPr lang="en-US" smtClean="0"/>
              <a:t>1</a:t>
            </a:fld>
            <a:endParaRPr lang="en-US"/>
          </a:p>
        </p:txBody>
      </p:sp>
    </p:spTree>
    <p:extLst>
      <p:ext uri="{BB962C8B-B14F-4D97-AF65-F5344CB8AC3E}">
        <p14:creationId xmlns:p14="http://schemas.microsoft.com/office/powerpoint/2010/main" val="130287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233363"/>
            <a:ext cx="6705600" cy="3771900"/>
          </a:xfrm>
        </p:spPr>
      </p:sp>
      <p:sp>
        <p:nvSpPr>
          <p:cNvPr id="3" name="Notes Placeholder 2"/>
          <p:cNvSpPr>
            <a:spLocks noGrp="1"/>
          </p:cNvSpPr>
          <p:nvPr>
            <p:ph type="body" idx="1"/>
          </p:nvPr>
        </p:nvSpPr>
        <p:spPr/>
        <p:txBody>
          <a:bodyPr/>
          <a:lstStyle/>
          <a:p>
            <a:r>
              <a:rPr lang="en-US" b="1" dirty="0"/>
              <a:t>Main Points:</a:t>
            </a:r>
          </a:p>
          <a:p>
            <a:pPr marL="171450" indent="-171450">
              <a:buFont typeface="Arial" panose="020B0604020202020204" pitchFamily="34" charset="0"/>
              <a:buChar char="•"/>
            </a:pPr>
            <a:r>
              <a:rPr lang="en-US" dirty="0"/>
              <a:t>There is growing evidence that cognitive behavioral therapy (CBT) can reduce (or even remit) GI symptoms, reduce fear and anxiety about GI symptoms, and improve quality of life (QOL)</a:t>
            </a:r>
          </a:p>
          <a:p>
            <a:pPr marL="171450" indent="-171450">
              <a:buFont typeface="Arial" panose="020B0604020202020204" pitchFamily="34" charset="0"/>
              <a:buChar char="•"/>
            </a:pPr>
            <a:r>
              <a:rPr lang="en-US" dirty="0"/>
              <a:t>Despite the benefits of CBT, there are significant limitations to implementing CBT in GI settings, including:</a:t>
            </a:r>
          </a:p>
          <a:p>
            <a:pPr marL="396875" lvl="1" indent="-171450">
              <a:buFont typeface="Arial" panose="020B0604020202020204" pitchFamily="34" charset="0"/>
              <a:buChar char="–"/>
            </a:pPr>
            <a:r>
              <a:rPr lang="en-US" dirty="0"/>
              <a:t>Access to behavioral health providers or insurance</a:t>
            </a:r>
          </a:p>
          <a:p>
            <a:pPr marL="396875" lvl="1" indent="-171450">
              <a:buFont typeface="Arial" panose="020B0604020202020204" pitchFamily="34" charset="0"/>
              <a:buChar char="–"/>
            </a:pPr>
            <a:r>
              <a:rPr lang="en-US" dirty="0"/>
              <a:t>A patient’s perceived stigma of receiving mental health services</a:t>
            </a:r>
          </a:p>
          <a:p>
            <a:pPr marL="396875" lvl="1" indent="-171450">
              <a:buFont typeface="Arial" panose="020B0604020202020204" pitchFamily="34" charset="0"/>
              <a:buChar char="–"/>
            </a:pPr>
            <a:r>
              <a:rPr lang="en-US" dirty="0"/>
              <a:t>Lack of targeted interventions for patients with GI disorders</a:t>
            </a:r>
          </a:p>
          <a:p>
            <a:pPr marL="396875" lvl="1" indent="-171450">
              <a:buFont typeface="Arial" panose="020B0604020202020204" pitchFamily="34" charset="0"/>
              <a:buChar char="–"/>
            </a:pPr>
            <a:r>
              <a:rPr lang="en-US" dirty="0"/>
              <a:t>Late application of CBT, which diminishes its impact</a:t>
            </a:r>
          </a:p>
          <a:p>
            <a:pPr marL="171450" lvl="1" indent="-171450" algn="l" defTabSz="914400" rtl="0" eaLnBrk="1" latinLnBrk="0" hangingPunct="1">
              <a:buFont typeface="Arial" panose="020B0604020202020204" pitchFamily="34" charset="0"/>
              <a:buChar char="•"/>
            </a:pPr>
            <a:r>
              <a:rPr lang="en-US" sz="800" kern="1200" dirty="0">
                <a:solidFill>
                  <a:schemeClr val="tx1"/>
                </a:solidFill>
                <a:latin typeface="Arial" panose="020B0604020202020204" pitchFamily="34" charset="0"/>
                <a:ea typeface="+mn-ea"/>
                <a:cs typeface="Arial" panose="020B0604020202020204" pitchFamily="34" charset="0"/>
              </a:rPr>
              <a:t>Gastroenterology providers can overcome limitations of CBT application and promote patient well-being by practicing applied positive psychology</a:t>
            </a:r>
          </a:p>
          <a:p>
            <a:pPr marL="409575" lvl="2" indent="-171450" algn="l" defTabSz="914400" rtl="0" eaLnBrk="1" latinLnBrk="0" hangingPunct="1">
              <a:buFont typeface="Arial" panose="020B0604020202020204" pitchFamily="34" charset="0"/>
              <a:buChar char="–"/>
            </a:pPr>
            <a:r>
              <a:rPr lang="en-US" sz="800" kern="1200" dirty="0">
                <a:solidFill>
                  <a:schemeClr val="tx1"/>
                </a:solidFill>
                <a:latin typeface="Arial" panose="020B0604020202020204" pitchFamily="34" charset="0"/>
                <a:ea typeface="+mn-ea"/>
                <a:cs typeface="Arial" panose="020B0604020202020204" pitchFamily="34" charset="0"/>
              </a:rPr>
              <a:t>Positive interventions (intentional activities that cultivate positive feelings and behaviors) are at the core of applied positive psychology and have been shown to have modest yet durable effects on physical and psychological outcomes in other fields of medicine, including psychiatry, neurology, cardiology, and oncology</a:t>
            </a:r>
          </a:p>
          <a:p>
            <a:pPr marL="409575" lvl="2" indent="-171450" algn="l" defTabSz="914400" rtl="0" eaLnBrk="1" latinLnBrk="0" hangingPunct="1">
              <a:buFont typeface="Arial" panose="020B0604020202020204" pitchFamily="34" charset="0"/>
              <a:buChar char="–"/>
            </a:pPr>
            <a:r>
              <a:rPr lang="en-US" sz="800" kern="1200" dirty="0">
                <a:solidFill>
                  <a:schemeClr val="tx1"/>
                </a:solidFill>
                <a:latin typeface="Arial" panose="020B0604020202020204" pitchFamily="34" charset="0"/>
                <a:ea typeface="+mn-ea"/>
                <a:cs typeface="Arial" panose="020B0604020202020204" pitchFamily="34" charset="0"/>
              </a:rPr>
              <a:t>The REVAMP model highlights 6 functional domains that contribute to well-being: </a:t>
            </a:r>
            <a:r>
              <a:rPr lang="en-US" sz="800" b="1" kern="1200" dirty="0">
                <a:solidFill>
                  <a:schemeClr val="tx1"/>
                </a:solidFill>
                <a:latin typeface="Arial" panose="020B0604020202020204" pitchFamily="34" charset="0"/>
                <a:ea typeface="+mn-ea"/>
                <a:cs typeface="Arial" panose="020B0604020202020204" pitchFamily="34" charset="0"/>
              </a:rPr>
              <a:t>positive relationships </a:t>
            </a:r>
            <a:r>
              <a:rPr lang="en-US" sz="800" kern="1200" dirty="0">
                <a:solidFill>
                  <a:schemeClr val="tx1"/>
                </a:solidFill>
                <a:latin typeface="Arial" panose="020B0604020202020204" pitchFamily="34" charset="0"/>
                <a:ea typeface="+mn-ea"/>
                <a:cs typeface="Arial" panose="020B0604020202020204" pitchFamily="34" charset="0"/>
              </a:rPr>
              <a:t>(which have been cited as the single most important contributor to emotional well-being across ages and cultures), </a:t>
            </a:r>
            <a:r>
              <a:rPr lang="en-US" sz="800" b="1" kern="1200" dirty="0">
                <a:solidFill>
                  <a:schemeClr val="tx1"/>
                </a:solidFill>
                <a:latin typeface="Arial" panose="020B0604020202020204" pitchFamily="34" charset="0"/>
                <a:ea typeface="+mn-ea"/>
                <a:cs typeface="Arial" panose="020B0604020202020204" pitchFamily="34" charset="0"/>
              </a:rPr>
              <a:t>engagement, meaning, positive emotions, vitality, and accomplishments  </a:t>
            </a:r>
          </a:p>
          <a:p>
            <a:pPr marL="0" lvl="2" indent="0" algn="l" defTabSz="914400" rtl="0" eaLnBrk="1" latinLnBrk="0" hangingPunct="1">
              <a:buFont typeface="Arial" panose="020B0604020202020204" pitchFamily="34" charset="0"/>
              <a:buNone/>
            </a:pPr>
            <a:endParaRPr lang="en-US" sz="800" b="1" kern="1200" dirty="0">
              <a:solidFill>
                <a:schemeClr val="tx1"/>
              </a:solidFill>
              <a:latin typeface="Arial" panose="020B0604020202020204" pitchFamily="34" charset="0"/>
              <a:ea typeface="+mn-ea"/>
              <a:cs typeface="Arial" panose="020B0604020202020204" pitchFamily="34" charset="0"/>
            </a:endParaRPr>
          </a:p>
          <a:p>
            <a:pPr marL="0" lvl="2" indent="0" algn="l" defTabSz="914400" rtl="0" eaLnBrk="1" latinLnBrk="0" hangingPunct="1">
              <a:buFont typeface="Arial" panose="020B0604020202020204" pitchFamily="34" charset="0"/>
              <a:buNone/>
            </a:pPr>
            <a:r>
              <a:rPr lang="en-US" sz="800" b="1" kern="1200" dirty="0">
                <a:solidFill>
                  <a:schemeClr val="tx1"/>
                </a:solidFill>
                <a:latin typeface="Arial" panose="020B0604020202020204" pitchFamily="34" charset="0"/>
                <a:ea typeface="+mn-ea"/>
                <a:cs typeface="Arial" panose="020B0604020202020204" pitchFamily="34" charset="0"/>
              </a:rPr>
              <a:t>Reference: </a:t>
            </a:r>
          </a:p>
          <a:p>
            <a:pPr marL="0" lvl="2" indent="0" algn="l" defTabSz="914400" rtl="0" eaLnBrk="1" latinLnBrk="0" hangingPunct="1">
              <a:buFont typeface="Arial" panose="020B0604020202020204" pitchFamily="34" charset="0"/>
              <a:buNone/>
            </a:pPr>
            <a:r>
              <a:rPr lang="en-US" sz="800" b="0" kern="1200" dirty="0">
                <a:solidFill>
                  <a:schemeClr val="tx1"/>
                </a:solidFill>
                <a:latin typeface="Arial" panose="020B0604020202020204" pitchFamily="34" charset="0"/>
                <a:ea typeface="+mn-ea"/>
                <a:cs typeface="Arial" panose="020B0604020202020204" pitchFamily="34" charset="0"/>
              </a:rPr>
              <a:t>Feingold J, Murray HB, Keefer L. Recent advances in cognitive behavioral therapy for digestive disorders and the role of applied positive psychology across the spectrum of GI care. </a:t>
            </a:r>
            <a:r>
              <a:rPr lang="en-US" sz="800" b="0" i="1" kern="1200" dirty="0">
                <a:solidFill>
                  <a:schemeClr val="tx1"/>
                </a:solidFill>
                <a:latin typeface="Arial" panose="020B0604020202020204" pitchFamily="34" charset="0"/>
                <a:ea typeface="+mn-ea"/>
                <a:cs typeface="Arial" panose="020B0604020202020204" pitchFamily="34" charset="0"/>
              </a:rPr>
              <a:t>J Clin Gastroenterol</a:t>
            </a:r>
            <a:r>
              <a:rPr lang="en-US" sz="800" b="0" kern="1200" dirty="0">
                <a:solidFill>
                  <a:schemeClr val="tx1"/>
                </a:solidFill>
                <a:latin typeface="Arial" panose="020B0604020202020204" pitchFamily="34" charset="0"/>
                <a:ea typeface="+mn-ea"/>
                <a:cs typeface="Arial" panose="020B0604020202020204" pitchFamily="34" charset="0"/>
              </a:rPr>
              <a:t>. 2019;53(7):477-485.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6F08B-A873-484B-B5A4-F79EE4783FE8}"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536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r>
              <a:rPr lang="en-US" dirty="0"/>
              <a:t>Cognitive behavioral therapy is not simply one approach</a:t>
            </a:r>
            <a:r>
              <a:rPr lang="en-US" baseline="0" dirty="0"/>
              <a:t> or protocol but rather refers to a set of distinct therapeutic processes and techniques to help an individual address specific problems or symptoms, AND promoting well being and positive growth.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tten New"/>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tten New"/>
              </a:rPr>
              <a:t>Cognitive</a:t>
            </a:r>
            <a:r>
              <a:rPr lang="en-US" baseline="0" dirty="0">
                <a:latin typeface="Atten New"/>
              </a:rPr>
              <a:t> behavioral therapy helps people to build a</a:t>
            </a:r>
            <a:r>
              <a:rPr lang="en-US" dirty="0">
                <a:latin typeface="Atten New"/>
              </a:rPr>
              <a:t>n understanding of the relationship between thoughts, for example, unhelpful illness beliefs, </a:t>
            </a:r>
            <a:r>
              <a:rPr lang="en-US" dirty="0" err="1">
                <a:latin typeface="Atten New"/>
              </a:rPr>
              <a:t>emotions,anxiety</a:t>
            </a:r>
            <a:r>
              <a:rPr lang="en-US" dirty="0">
                <a:latin typeface="Atten New"/>
              </a:rPr>
              <a:t>, physical responses – SNS activation, and behaviors, like avoidance, and learning skills to intervene and modify their responses.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baseline="0" dirty="0">
              <a:effectLst/>
              <a:latin typeface="+mj-lt"/>
              <a:ea typeface="+mj-ea"/>
              <a:cs typeface="+mj-cs"/>
              <a:sym typeface="Calibri"/>
            </a:endParaRPr>
          </a:p>
          <a:p>
            <a:r>
              <a:rPr lang="en-US" baseline="0" dirty="0"/>
              <a:t>There are a number of cognitive and behavioral strategies that may be introduced to patients in targeting a specific presenting problem and set of contextual factors. These strategies are listed at the right. Most therapies do involve psychoeducation, allowing patients to better understanding their condition, and the bidirectional relationship between psychosocial factors and IBD. </a:t>
            </a:r>
          </a:p>
          <a:p>
            <a:endParaRPr lang="en-US" baseline="0" dirty="0"/>
          </a:p>
          <a:p>
            <a:pPr marL="0" marR="0" lvl="0" indent="0" defTabSz="457200" eaLnBrk="1" fontAlgn="auto" latinLnBrk="0" hangingPunct="1">
              <a:lnSpc>
                <a:spcPct val="100000"/>
              </a:lnSpc>
              <a:spcBef>
                <a:spcPts val="0"/>
              </a:spcBef>
              <a:spcAft>
                <a:spcPts val="0"/>
              </a:spcAft>
              <a:buClrTx/>
              <a:buSzTx/>
              <a:buFontTx/>
              <a:buNone/>
              <a:tabLst/>
              <a:defRPr/>
            </a:pPr>
            <a:r>
              <a:rPr lang="en-US" baseline="0" dirty="0"/>
              <a:t>Since the inception of CBT in the 1960s?? It has grown and transformed in a number of ways, and from its origin, a number of mindfulness based therapies have been developed that are often considered under the umbrella of CBT, including MBSR, MBCT, and ACT. </a:t>
            </a:r>
          </a:p>
          <a:p>
            <a:pPr marL="0" marR="0" lvl="0" indent="0" defTabSz="457200" eaLnBrk="1" fontAlgn="auto" latinLnBrk="0" hangingPunct="1">
              <a:lnSpc>
                <a:spcPct val="100000"/>
              </a:lnSpc>
              <a:spcBef>
                <a:spcPts val="0"/>
              </a:spcBef>
              <a:spcAft>
                <a:spcPts val="0"/>
              </a:spcAft>
              <a:buClrTx/>
              <a:buSzTx/>
              <a:buFontTx/>
              <a:buNone/>
              <a:tabLst/>
              <a:defRPr/>
            </a:pPr>
            <a:endParaRPr lang="en-US" baseline="0" dirty="0"/>
          </a:p>
          <a:p>
            <a:r>
              <a:rPr lang="en-US" baseline="0" dirty="0"/>
              <a:t>Many, if not most CBT practitioners incorporate elements of these mindfulness based therapies into their cognitive behavioral approach, focusing on the process of change, and this reflects a recent movement in the field to consider a “process based CBT” that contains elements of all such cognitive and behavioral intervention approaches that target the processes that interfere with human functioning, and promoting more positive life trajectories. </a:t>
            </a:r>
          </a:p>
          <a:p>
            <a:endParaRPr lang="en-US" sz="1200" b="1" i="0" baseline="0" dirty="0">
              <a:effectLst/>
              <a:latin typeface="+mj-lt"/>
              <a:ea typeface="+mj-ea"/>
              <a:cs typeface="+mj-cs"/>
              <a:sym typeface="Calibri"/>
            </a:endParaRPr>
          </a:p>
          <a:p>
            <a:r>
              <a:rPr lang="en-US" sz="1200" b="1" i="0" baseline="0" dirty="0">
                <a:effectLst/>
                <a:latin typeface="+mj-lt"/>
                <a:ea typeface="+mj-ea"/>
                <a:cs typeface="+mj-cs"/>
                <a:sym typeface="Calibri"/>
              </a:rPr>
              <a:t>Because of the variety of specific treatment components that may be incorporated into CBT and the varying treatment targets, its not possible to make a blanket statement about the effective of CBT.</a:t>
            </a:r>
            <a:endParaRPr lang="en-US" sz="1200" b="1" i="0" dirty="0">
              <a:effectLst/>
              <a:latin typeface="+mj-lt"/>
              <a:ea typeface="+mj-ea"/>
              <a:cs typeface="+mj-cs"/>
              <a:sym typeface="Calibri"/>
            </a:endParaRPr>
          </a:p>
          <a:p>
            <a:endParaRPr lang="en-US" baseline="0" dirty="0"/>
          </a:p>
        </p:txBody>
      </p:sp>
    </p:spTree>
    <p:extLst>
      <p:ext uri="{BB962C8B-B14F-4D97-AF65-F5344CB8AC3E}">
        <p14:creationId xmlns:p14="http://schemas.microsoft.com/office/powerpoint/2010/main" val="181793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spc="0" normalizeH="0" baseline="0" dirty="0">
                <a:ln>
                  <a:noFill/>
                </a:ln>
                <a:solidFill>
                  <a:srgbClr val="000000"/>
                </a:solidFill>
                <a:effectLst/>
                <a:uFillTx/>
                <a:latin typeface="+mj-lt"/>
                <a:ea typeface="+mj-ea"/>
                <a:cs typeface="+mj-cs"/>
                <a:sym typeface="Calibri"/>
              </a:rPr>
              <a:t>RCT targeting QOL via impact on distress and fatigue in patients with mild to moderately active CD</a:t>
            </a:r>
          </a:p>
          <a:p>
            <a:endParaRPr lang="en-US" dirty="0"/>
          </a:p>
          <a:p>
            <a:r>
              <a:rPr lang="en-US" sz="1200" b="1" kern="1200" dirty="0">
                <a:solidFill>
                  <a:schemeClr val="tx1"/>
                </a:solidFill>
                <a:effectLst/>
                <a:latin typeface="+mn-lt"/>
                <a:ea typeface="+mn-ea"/>
                <a:cs typeface="+mn-cs"/>
              </a:rPr>
              <a:t>Randomized Controlled Trial of Cognitive-Behavioral and Mindfulness-Based Stress Reduction on the Quality of Life of Patients With Crohn Disease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 Goren, D. Schwartz, M. </a:t>
            </a:r>
            <a:r>
              <a:rPr lang="en-US" sz="1200" kern="1200" dirty="0" err="1">
                <a:solidFill>
                  <a:schemeClr val="tx1"/>
                </a:solidFill>
                <a:effectLst/>
                <a:latin typeface="+mn-lt"/>
                <a:ea typeface="+mn-ea"/>
                <a:cs typeface="+mn-cs"/>
              </a:rPr>
              <a:t>Friger</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Banai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Sergienko</a:t>
            </a:r>
            <a:r>
              <a:rPr lang="en-US" sz="1200" kern="1200" dirty="0">
                <a:solidFill>
                  <a:schemeClr val="tx1"/>
                </a:solidFill>
                <a:effectLst/>
                <a:latin typeface="+mn-lt"/>
                <a:ea typeface="+mn-ea"/>
                <a:cs typeface="+mn-cs"/>
              </a:rPr>
              <a:t>, S. Regev, et al.</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Inflamm</a:t>
            </a:r>
            <a:r>
              <a:rPr lang="en-US" sz="1200" kern="1200" dirty="0">
                <a:solidFill>
                  <a:schemeClr val="tx1"/>
                </a:solidFill>
                <a:effectLst/>
                <a:latin typeface="+mn-lt"/>
                <a:ea typeface="+mn-ea"/>
                <a:cs typeface="+mn-cs"/>
              </a:rPr>
              <a:t> Bowel Dis 2022 Vol. 28 Issue 3 Pages 393-408</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Accession Number: 33847758 DOI: 10.1093/</a:t>
            </a:r>
            <a:r>
              <a:rPr lang="en-US" sz="1200" kern="1200" dirty="0" err="1">
                <a:solidFill>
                  <a:schemeClr val="tx1"/>
                </a:solidFill>
                <a:effectLst/>
                <a:latin typeface="+mn-lt"/>
                <a:ea typeface="+mn-ea"/>
                <a:cs typeface="+mn-cs"/>
              </a:rPr>
              <a:t>ibd</a:t>
            </a:r>
            <a:r>
              <a:rPr lang="en-US" sz="1200" kern="1200" dirty="0">
                <a:solidFill>
                  <a:schemeClr val="tx1"/>
                </a:solidFill>
                <a:effectLst/>
                <a:latin typeface="+mn-lt"/>
                <a:ea typeface="+mn-ea"/>
                <a:cs typeface="+mn-cs"/>
              </a:rPr>
              <a:t>/izab083</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https://www.ncbi.nlm.nih.gov/pubmed/33847758</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BACKGROUND: Patients with Crohn disease have debilitating psychological symptoms, mental fatigue, and poor quality of life. Psychological intervention may improve these symptoms. METHODS: We performed a randomized parallel-group physician-blinded trial of cognitive-behavioral and mindfulness-based stress reduction (COBMINDEX) on quality of life and psychological symptoms in adults with mild-moderate Crohn disease. COBMINDEX was taught by social workers in one-on-one video conferences over 3 months; quotidian home practice was mandated. RESULTS: Fifty-five COBMINDEX and 61 waitlist control patients completed the study; mean age was 33 years and 65% of participants were women. At 3 months, COBMINDEX patients had significantly reduced disease activity (per Harvey-Bradshaw Index score, C-reactive protein level, and calprotectin level), increased quality of life (Short Inflammatory Bowel Disease Questionnaire [SIBDQ] score increased from baseline 41 to 50; P &lt; 0.001), decreased psychological symptoms (Global Severity Index [GSI], 0.98-0.70; P &lt; 0.001), reduced fatigue (Functional Assessment of Chronic Illness Therapy-Fatigue, 26-33; P &lt; 0.001), and increased mindfulness disposition (Freiburg Mindfulness Inventory, 33-38; P &lt; 0.001). Waitlist patients had a significant but small change in Harvey-Bradshaw Index, SIBDQ, and GSI scores, without improvement in fatigue or mindfulness. There were significant correlations (0.02 &gt; P &lt; 0.002) in COBMINDEX patients between baseline SIBDQ, GSI, Freiburg Mindfulness Inventory, and Functional Assessment of Chronic Illness Therapy-Fatigue scores with a relative change (baseline to 3 months) of the SIBDQ score, but none among waitlist patients. Predictors of relative change of the SIBDQ score in COBMINDEX patients included the GSI score (90% quantile; coefficient 0.52; P &lt; 0.001), somatization (90%; 0.20; P = 0.001), depression (75%; 0.16; P = 0.03), and phobic anxiety (75%; 0.31; P = 0.008). CONCLUSIONS: COBMINDEX was effective in increasing patients' quality of life and reducing psychological symptoms and fatigue. Patients with severe baseline psychological symptoms benefited the most from COBMINDEX.</a:t>
            </a:r>
          </a:p>
          <a:p>
            <a:endParaRPr lang="en-US" dirty="0"/>
          </a:p>
        </p:txBody>
      </p:sp>
    </p:spTree>
    <p:extLst>
      <p:ext uri="{BB962C8B-B14F-4D97-AF65-F5344CB8AC3E}">
        <p14:creationId xmlns:p14="http://schemas.microsoft.com/office/powerpoint/2010/main" val="35948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pPr marL="0" marR="0" indent="0" algn="l" defTabSz="457200" rtl="0" fontAlgn="auto" latinLnBrk="0" hangingPunct="0">
              <a:lnSpc>
                <a:spcPct val="100000"/>
              </a:lnSpc>
              <a:spcBef>
                <a:spcPts val="0"/>
              </a:spcBef>
              <a:spcAft>
                <a:spcPts val="0"/>
              </a:spcAft>
              <a:buClrTx/>
              <a:buSzTx/>
              <a:buFontTx/>
              <a:buNone/>
              <a:tabLst/>
            </a:pPr>
            <a:r>
              <a:rPr lang="en-US" b="1" dirty="0">
                <a:solidFill>
                  <a:schemeClr val="bg1"/>
                </a:solidFill>
                <a:highlight>
                  <a:srgbClr val="C0C0C0"/>
                </a:highlight>
              </a:rPr>
              <a:t>Approximately 61% of patients with quiescent IBD report chronic abdominal pain.</a:t>
            </a:r>
            <a:r>
              <a:rPr lang="en-US" b="1" baseline="30000" dirty="0">
                <a:solidFill>
                  <a:schemeClr val="bg1"/>
                </a:solidFill>
                <a:highlight>
                  <a:srgbClr val="C0C0C0"/>
                </a:highlight>
              </a:rPr>
              <a:t>1</a:t>
            </a:r>
            <a:endParaRPr kumimoji="0" lang="en-US" sz="1200" b="1" i="0" u="none" strike="noStrike" cap="none" spc="0" normalizeH="0" baseline="0" dirty="0">
              <a:ln>
                <a:noFill/>
              </a:ln>
              <a:solidFill>
                <a:schemeClr val="bg1"/>
              </a:solidFill>
              <a:effectLst/>
              <a:uFillTx/>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200" b="1" i="0" u="none" strike="noStrike" cap="none" spc="0" normalizeH="0" baseline="0" dirty="0">
              <a:ln>
                <a:noFill/>
              </a:ln>
              <a:solidFill>
                <a:schemeClr val="bg1"/>
              </a:solidFill>
              <a:effectLst/>
              <a:uFillTx/>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highlight>
                  <a:srgbClr val="C0C0C0"/>
                </a:highlight>
                <a:uFillTx/>
                <a:sym typeface="Calibri"/>
              </a:rPr>
              <a:t>Prevalence of IBS - like symptoms in IBD patients in remission between 25 - 35</a:t>
            </a:r>
            <a:r>
              <a:rPr kumimoji="0" lang="en-US" sz="1200" b="1" i="0" u="none" strike="noStrike" cap="none" spc="0" normalizeH="0" dirty="0">
                <a:ln>
                  <a:noFill/>
                </a:ln>
                <a:solidFill>
                  <a:schemeClr val="bg1"/>
                </a:solidFill>
                <a:effectLst/>
                <a:highlight>
                  <a:srgbClr val="C0C0C0"/>
                </a:highlight>
                <a:uFillTx/>
                <a:sym typeface="Calibri"/>
              </a:rPr>
              <a:t>%</a:t>
            </a:r>
            <a:r>
              <a:rPr kumimoji="0" lang="en-US" sz="1200" b="1" i="0" u="none" strike="noStrike" cap="none" spc="0" normalizeH="0" baseline="30000" dirty="0">
                <a:ln>
                  <a:noFill/>
                </a:ln>
                <a:solidFill>
                  <a:schemeClr val="bg1"/>
                </a:solidFill>
                <a:effectLst/>
                <a:highlight>
                  <a:srgbClr val="C0C0C0"/>
                </a:highlight>
                <a:uFillTx/>
                <a:sym typeface="Calibri"/>
              </a:rPr>
              <a:t>2</a:t>
            </a:r>
            <a:endParaRPr kumimoji="0" lang="en-US" sz="1200" b="1" i="0" u="none" strike="noStrike" cap="none" spc="0" normalizeH="0" dirty="0">
              <a:ln>
                <a:noFill/>
              </a:ln>
              <a:solidFill>
                <a:schemeClr val="bg1"/>
              </a:solidFill>
              <a:effectLst/>
              <a:highlight>
                <a:srgbClr val="C0C0C0"/>
              </a:highlight>
              <a:uFillTx/>
              <a:sym typeface="Calibri"/>
            </a:endParaRPr>
          </a:p>
          <a:p>
            <a:pPr marL="0" marR="0" lvl="0" indent="0" defTabSz="457200" eaLnBrk="1" fontAlgn="auto" latinLnBrk="0" hangingPunct="1">
              <a:lnSpc>
                <a:spcPct val="100000"/>
              </a:lnSpc>
              <a:spcBef>
                <a:spcPts val="0"/>
              </a:spcBef>
              <a:spcAft>
                <a:spcPts val="0"/>
              </a:spcAft>
              <a:buClrTx/>
              <a:buSzTx/>
              <a:buFontTx/>
              <a:buNone/>
              <a:tabLst/>
              <a:defRPr/>
            </a:pPr>
            <a:endParaRPr lang="en-US" sz="1200" b="1" dirty="0"/>
          </a:p>
          <a:p>
            <a:pPr marL="0" marR="0" lvl="0" indent="0" defTabSz="457200" eaLnBrk="1" fontAlgn="auto" latinLnBrk="0" hangingPunct="1">
              <a:lnSpc>
                <a:spcPct val="100000"/>
              </a:lnSpc>
              <a:spcBef>
                <a:spcPts val="0"/>
              </a:spcBef>
              <a:spcAft>
                <a:spcPts val="0"/>
              </a:spcAft>
              <a:buClrTx/>
              <a:buSzTx/>
              <a:buFontTx/>
              <a:buNone/>
              <a:tabLst/>
              <a:defRPr/>
            </a:pPr>
            <a:r>
              <a:rPr lang="en-US" sz="1200" b="1" dirty="0"/>
              <a:t>MAKE FIGURE FROM SLIDE 18 GO ONTO THIS AND DELETE 18</a:t>
            </a:r>
          </a:p>
          <a:p>
            <a:pPr marL="0" marR="0" lvl="0" indent="0" defTabSz="457200" eaLnBrk="1" fontAlgn="auto" latinLnBrk="0" hangingPunct="1">
              <a:lnSpc>
                <a:spcPct val="100000"/>
              </a:lnSpc>
              <a:spcBef>
                <a:spcPts val="0"/>
              </a:spcBef>
              <a:spcAft>
                <a:spcPts val="0"/>
              </a:spcAft>
              <a:buClrTx/>
              <a:buSzTx/>
              <a:buFontTx/>
              <a:buNone/>
              <a:tabLst/>
              <a:defRPr/>
            </a:pPr>
            <a:endParaRPr lang="en-US" sz="1200" b="1" dirty="0"/>
          </a:p>
          <a:p>
            <a:pPr marL="0" marR="0" lvl="0" indent="0" defTabSz="457200" eaLnBrk="1" fontAlgn="auto" latinLnBrk="0" hangingPunct="1">
              <a:lnSpc>
                <a:spcPct val="100000"/>
              </a:lnSpc>
              <a:spcBef>
                <a:spcPts val="0"/>
              </a:spcBef>
              <a:spcAft>
                <a:spcPts val="0"/>
              </a:spcAft>
              <a:buClrTx/>
              <a:buSzTx/>
              <a:buFontTx/>
              <a:buNone/>
              <a:tabLst/>
              <a:defRPr/>
            </a:pPr>
            <a:r>
              <a:rPr lang="en-US" sz="1200" b="1" dirty="0"/>
              <a:t>Many patients with IBD report physical symptoms </a:t>
            </a:r>
            <a:r>
              <a:rPr lang="en-US" sz="1200" dirty="0"/>
              <a:t>(abdominal pain, fatigue) </a:t>
            </a:r>
            <a:r>
              <a:rPr lang="en-US" sz="1200" b="1" dirty="0"/>
              <a:t>in the absence of clinical markers of flare </a:t>
            </a:r>
            <a:r>
              <a:rPr lang="en-US" sz="1200" dirty="0"/>
              <a:t>(Coates et al., 2021, </a:t>
            </a:r>
            <a:r>
              <a:rPr lang="en-US" sz="1200" dirty="0" err="1">
                <a:sym typeface="Calibri"/>
              </a:rPr>
              <a:t>D’Silva</a:t>
            </a:r>
            <a:r>
              <a:rPr lang="en-US" sz="1200" dirty="0">
                <a:sym typeface="Calibri"/>
              </a:rPr>
              <a:t> et al., 2021)</a:t>
            </a:r>
            <a:r>
              <a:rPr lang="en-US" sz="1200" b="1" dirty="0"/>
              <a:t>.</a:t>
            </a:r>
          </a:p>
          <a:p>
            <a:endParaRPr lang="en-US" dirty="0"/>
          </a:p>
          <a:p>
            <a:r>
              <a:rPr lang="en-US" dirty="0"/>
              <a:t>While there are a number of potential causes for pain in patients with IBD – gut inflammation, IBD complications like stricture, obstruction, EIM, fistula, or disorder of gut brain interaction/overlapping IBS related to visceral hypersensitivity, visceral anxiety, hypervigilance to GI sensations, impaired downregulation of pain and central sensitivity</a:t>
            </a:r>
          </a:p>
          <a:p>
            <a:endParaRPr lang="en-US" dirty="0"/>
          </a:p>
          <a:p>
            <a:pPr marL="0" marR="0" lvl="0" indent="0" defTabSz="45720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ＭＳ Ｐゴシック" charset="-128"/>
                <a:cs typeface="+mj-cs"/>
                <a:sym typeface="Calibri"/>
              </a:rPr>
              <a:t>CBT </a:t>
            </a:r>
            <a:r>
              <a:rPr lang="en-US" sz="1200" kern="1200" dirty="0">
                <a:solidFill>
                  <a:schemeClr val="tx1"/>
                </a:solidFill>
                <a:effectLst/>
                <a:latin typeface="+mj-lt"/>
                <a:ea typeface="+mj-ea"/>
                <a:cs typeface="+mj-cs"/>
                <a:sym typeface="Calibri"/>
              </a:rPr>
              <a:t>has been the most rigorously tested psychological treatment for IBS with at least 20 published RCTs. NNT</a:t>
            </a:r>
            <a:r>
              <a:rPr lang="en-US" sz="1200" kern="1200" baseline="0" dirty="0">
                <a:solidFill>
                  <a:schemeClr val="tx1"/>
                </a:solidFill>
                <a:effectLst/>
                <a:latin typeface="+mj-lt"/>
                <a:ea typeface="+mj-ea"/>
                <a:cs typeface="+mj-cs"/>
                <a:sym typeface="Calibri"/>
              </a:rPr>
              <a:t> = 4 – Ford et al 2018</a:t>
            </a:r>
            <a:endParaRPr lang="en-US" dirty="0"/>
          </a:p>
          <a:p>
            <a:endParaRPr lang="en-US" dirty="0"/>
          </a:p>
          <a:p>
            <a:pPr marL="0" indent="0">
              <a:buNone/>
            </a:pPr>
            <a:r>
              <a:rPr lang="en-US" sz="1200" dirty="0"/>
              <a:t>Systematic review of CBT for abdominal pain (Norton et al., 2016): </a:t>
            </a:r>
          </a:p>
          <a:p>
            <a:pPr>
              <a:buFont typeface="Arial" panose="020B0604020202020204" pitchFamily="34" charset="0"/>
              <a:buChar char="•"/>
            </a:pPr>
            <a:r>
              <a:rPr lang="en-US" sz="1200" dirty="0"/>
              <a:t>4/6 CBT-based </a:t>
            </a:r>
            <a:r>
              <a:rPr lang="en-US" sz="1200" dirty="0" err="1"/>
              <a:t>trx</a:t>
            </a:r>
            <a:r>
              <a:rPr lang="en-US" sz="1200" dirty="0"/>
              <a:t> targeting abdominal pain in IBD pts had positive results</a:t>
            </a:r>
          </a:p>
          <a:p>
            <a:pPr>
              <a:buFont typeface="Arial" panose="020B0604020202020204" pitchFamily="34" charset="0"/>
              <a:buChar char="•"/>
            </a:pPr>
            <a:r>
              <a:rPr lang="en-US" sz="1200" dirty="0"/>
              <a:t>both for psychologist and self directed programs (e.g. individual/group  relaxation, disease-anxiety related CBT, and stress management)</a:t>
            </a:r>
          </a:p>
          <a:p>
            <a:endParaRPr lang="en-US" dirty="0"/>
          </a:p>
          <a:p>
            <a:r>
              <a:rPr lang="en-US" dirty="0"/>
              <a:t>e aim of this study was to assess the feasibility and acceptability of an online facilitator-supported </a:t>
            </a:r>
            <a:r>
              <a:rPr lang="en-US" dirty="0" err="1"/>
              <a:t>CBTbased</a:t>
            </a:r>
            <a:r>
              <a:rPr lang="en-US" dirty="0"/>
              <a:t> self-management intervention, tailored for </a:t>
            </a:r>
            <a:r>
              <a:rPr lang="en-US" dirty="0" err="1"/>
              <a:t>IBDpain</a:t>
            </a:r>
            <a:r>
              <a:rPr lang="en-US" dirty="0"/>
              <a:t> and delivered over 9 week</a:t>
            </a:r>
          </a:p>
          <a:p>
            <a:endParaRPr lang="en-US" dirty="0"/>
          </a:p>
          <a:p>
            <a:endParaRPr lang="en-US" dirty="0"/>
          </a:p>
          <a:p>
            <a:endParaRPr lang="en-US" dirty="0"/>
          </a:p>
          <a:p>
            <a:r>
              <a:rPr lang="en-US" dirty="0"/>
              <a:t>_____</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Kuo</a:t>
            </a:r>
            <a:r>
              <a:rPr lang="en-US" sz="1200" kern="1200" dirty="0">
                <a:solidFill>
                  <a:schemeClr val="tx1"/>
                </a:solidFill>
                <a:effectLst/>
                <a:latin typeface="+mn-lt"/>
                <a:ea typeface="+mn-ea"/>
                <a:cs typeface="+mn-cs"/>
              </a:rPr>
              <a:t>, B., Bhasin, M., </a:t>
            </a:r>
            <a:r>
              <a:rPr lang="en-US" sz="1200" kern="1200" dirty="0" err="1">
                <a:solidFill>
                  <a:schemeClr val="tx1"/>
                </a:solidFill>
                <a:effectLst/>
                <a:latin typeface="+mn-lt"/>
                <a:ea typeface="+mn-ea"/>
                <a:cs typeface="+mn-cs"/>
              </a:rPr>
              <a:t>Jacquart</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Scult</a:t>
            </a:r>
            <a:r>
              <a:rPr lang="en-US" sz="1200" kern="1200" dirty="0">
                <a:solidFill>
                  <a:schemeClr val="tx1"/>
                </a:solidFill>
                <a:effectLst/>
                <a:latin typeface="+mn-lt"/>
                <a:ea typeface="+mn-ea"/>
                <a:cs typeface="+mn-cs"/>
              </a:rPr>
              <a:t>, M. A., </a:t>
            </a:r>
            <a:r>
              <a:rPr lang="en-US" sz="1200" kern="1200" dirty="0" err="1">
                <a:solidFill>
                  <a:schemeClr val="tx1"/>
                </a:solidFill>
                <a:effectLst/>
                <a:latin typeface="+mn-lt"/>
                <a:ea typeface="+mn-ea"/>
                <a:cs typeface="+mn-cs"/>
              </a:rPr>
              <a:t>Slipp</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Riklin</a:t>
            </a:r>
            <a:r>
              <a:rPr lang="en-US" sz="1200" kern="1200" dirty="0">
                <a:solidFill>
                  <a:schemeClr val="tx1"/>
                </a:solidFill>
                <a:effectLst/>
                <a:latin typeface="+mn-lt"/>
                <a:ea typeface="+mn-ea"/>
                <a:cs typeface="+mn-cs"/>
              </a:rPr>
              <a:t>, E. I., </a:t>
            </a:r>
            <a:r>
              <a:rPr lang="en-US" sz="1200" kern="1200" dirty="0" err="1">
                <a:solidFill>
                  <a:schemeClr val="tx1"/>
                </a:solidFill>
                <a:effectLst/>
                <a:latin typeface="+mn-lt"/>
                <a:ea typeface="+mn-ea"/>
                <a:cs typeface="+mn-cs"/>
              </a:rPr>
              <a:t>Lepoutre</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Comosa</a:t>
            </a:r>
            <a:r>
              <a:rPr lang="en-US" sz="1200" kern="1200" dirty="0">
                <a:solidFill>
                  <a:schemeClr val="tx1"/>
                </a:solidFill>
                <a:effectLst/>
                <a:latin typeface="+mn-lt"/>
                <a:ea typeface="+mn-ea"/>
                <a:cs typeface="+mn-cs"/>
              </a:rPr>
              <a:t>, N., Norton, B. A., </a:t>
            </a:r>
            <a:r>
              <a:rPr lang="en-US" sz="1200" kern="1200" dirty="0" err="1">
                <a:solidFill>
                  <a:schemeClr val="tx1"/>
                </a:solidFill>
                <a:effectLst/>
                <a:latin typeface="+mn-lt"/>
                <a:ea typeface="+mn-ea"/>
                <a:cs typeface="+mn-cs"/>
              </a:rPr>
              <a:t>Dassatti</a:t>
            </a:r>
            <a:r>
              <a:rPr lang="en-US" sz="1200" kern="1200" dirty="0">
                <a:solidFill>
                  <a:schemeClr val="tx1"/>
                </a:solidFill>
                <a:effectLst/>
                <a:latin typeface="+mn-lt"/>
                <a:ea typeface="+mn-ea"/>
                <a:cs typeface="+mn-cs"/>
              </a:rPr>
              <a:t>, A., Rosenblum, J., </a:t>
            </a:r>
            <a:r>
              <a:rPr lang="en-US" sz="1200" kern="1200" dirty="0" err="1">
                <a:solidFill>
                  <a:schemeClr val="tx1"/>
                </a:solidFill>
                <a:effectLst/>
                <a:latin typeface="+mn-lt"/>
                <a:ea typeface="+mn-ea"/>
                <a:cs typeface="+mn-cs"/>
              </a:rPr>
              <a:t>Thurler</a:t>
            </a:r>
            <a:r>
              <a:rPr lang="en-US" sz="1200" kern="1200" dirty="0">
                <a:solidFill>
                  <a:schemeClr val="tx1"/>
                </a:solidFill>
                <a:effectLst/>
                <a:latin typeface="+mn-lt"/>
                <a:ea typeface="+mn-ea"/>
                <a:cs typeface="+mn-cs"/>
              </a:rPr>
              <a:t>, A. H., </a:t>
            </a:r>
            <a:r>
              <a:rPr lang="en-US" sz="1200" kern="1200" dirty="0" err="1">
                <a:solidFill>
                  <a:schemeClr val="tx1"/>
                </a:solidFill>
                <a:effectLst/>
                <a:latin typeface="+mn-lt"/>
                <a:ea typeface="+mn-ea"/>
                <a:cs typeface="+mn-cs"/>
              </a:rPr>
              <a:t>Surjanhata</a:t>
            </a:r>
            <a:r>
              <a:rPr lang="en-US" sz="1200" kern="1200" dirty="0">
                <a:solidFill>
                  <a:schemeClr val="tx1"/>
                </a:solidFill>
                <a:effectLst/>
                <a:latin typeface="+mn-lt"/>
                <a:ea typeface="+mn-ea"/>
                <a:cs typeface="+mn-cs"/>
              </a:rPr>
              <a:t>, B. C., </a:t>
            </a:r>
            <a:r>
              <a:rPr lang="en-US" sz="1200" kern="1200" dirty="0" err="1">
                <a:solidFill>
                  <a:schemeClr val="tx1"/>
                </a:solidFill>
                <a:effectLst/>
                <a:latin typeface="+mn-lt"/>
                <a:ea typeface="+mn-ea"/>
                <a:cs typeface="+mn-cs"/>
              </a:rPr>
              <a:t>Hasheminejad</a:t>
            </a:r>
            <a:r>
              <a:rPr lang="en-US" sz="1200" kern="1200" dirty="0">
                <a:solidFill>
                  <a:schemeClr val="tx1"/>
                </a:solidFill>
                <a:effectLst/>
                <a:latin typeface="+mn-lt"/>
                <a:ea typeface="+mn-ea"/>
                <a:cs typeface="+mn-cs"/>
              </a:rPr>
              <a:t>, N. N., Kagan, L., </a:t>
            </a:r>
            <a:r>
              <a:rPr lang="en-US" sz="1200" kern="1200" dirty="0" err="1">
                <a:solidFill>
                  <a:schemeClr val="tx1"/>
                </a:solidFill>
                <a:effectLst/>
                <a:latin typeface="+mn-lt"/>
                <a:ea typeface="+mn-ea"/>
                <a:cs typeface="+mn-cs"/>
              </a:rPr>
              <a:t>Slawsby</a:t>
            </a:r>
            <a:r>
              <a:rPr lang="en-US" sz="1200" kern="1200" dirty="0">
                <a:solidFill>
                  <a:schemeClr val="tx1"/>
                </a:solidFill>
                <a:effectLst/>
                <a:latin typeface="+mn-lt"/>
                <a:ea typeface="+mn-ea"/>
                <a:cs typeface="+mn-cs"/>
              </a:rPr>
              <a:t>, E., Rao, S. R., Macklin, E. A., </a:t>
            </a:r>
            <a:r>
              <a:rPr lang="en-US" sz="1200" kern="1200" dirty="0" err="1">
                <a:solidFill>
                  <a:schemeClr val="tx1"/>
                </a:solidFill>
                <a:effectLst/>
                <a:latin typeface="+mn-lt"/>
                <a:ea typeface="+mn-ea"/>
                <a:cs typeface="+mn-cs"/>
              </a:rPr>
              <a:t>Fricchione</a:t>
            </a:r>
            <a:r>
              <a:rPr lang="en-US" sz="1200" kern="1200" dirty="0">
                <a:solidFill>
                  <a:schemeClr val="tx1"/>
                </a:solidFill>
                <a:effectLst/>
                <a:latin typeface="+mn-lt"/>
                <a:ea typeface="+mn-ea"/>
                <a:cs typeface="+mn-cs"/>
              </a:rPr>
              <a:t>, G. L., . . . </a:t>
            </a:r>
            <a:r>
              <a:rPr lang="en-US" sz="1200" kern="1200" dirty="0" err="1">
                <a:solidFill>
                  <a:schemeClr val="tx1"/>
                </a:solidFill>
                <a:effectLst/>
                <a:latin typeface="+mn-lt"/>
                <a:ea typeface="+mn-ea"/>
                <a:cs typeface="+mn-cs"/>
              </a:rPr>
              <a:t>Denninger</a:t>
            </a:r>
            <a:r>
              <a:rPr lang="en-US" sz="1200" kern="1200" dirty="0">
                <a:solidFill>
                  <a:schemeClr val="tx1"/>
                </a:solidFill>
                <a:effectLst/>
                <a:latin typeface="+mn-lt"/>
                <a:ea typeface="+mn-ea"/>
                <a:cs typeface="+mn-cs"/>
              </a:rPr>
              <a:t>, J. W. (2015). Genomic and clinical effects associated with a relaxation response mind-body intervention in patients with irritable bowel syndrome and inflammatory bowel disease.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One</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10</a:t>
            </a:r>
            <a:r>
              <a:rPr lang="en-US" sz="1200" kern="1200" dirty="0">
                <a:solidFill>
                  <a:schemeClr val="tx1"/>
                </a:solidFill>
                <a:effectLst/>
                <a:latin typeface="+mn-lt"/>
                <a:ea typeface="+mn-ea"/>
                <a:cs typeface="+mn-cs"/>
              </a:rPr>
              <a:t>(4), e0123861.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/10.1371/journal.pone.0123861 </a:t>
            </a:r>
          </a:p>
          <a:p>
            <a:endParaRPr lang="en-US" dirty="0"/>
          </a:p>
        </p:txBody>
      </p:sp>
    </p:spTree>
    <p:extLst>
      <p:ext uri="{BB962C8B-B14F-4D97-AF65-F5344CB8AC3E}">
        <p14:creationId xmlns:p14="http://schemas.microsoft.com/office/powerpoint/2010/main" val="223218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9E23C-DD53-9841-B8DE-03FA1723C952}" type="slidenum">
              <a:rPr lang="en-US" smtClean="0"/>
              <a:pPr/>
              <a:t>14</a:t>
            </a:fld>
            <a:endParaRPr lang="en-US"/>
          </a:p>
        </p:txBody>
      </p:sp>
    </p:spTree>
    <p:extLst>
      <p:ext uri="{BB962C8B-B14F-4D97-AF65-F5344CB8AC3E}">
        <p14:creationId xmlns:p14="http://schemas.microsoft.com/office/powerpoint/2010/main" val="327921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rgbClr val="C00000"/>
                </a:solidFill>
                <a:latin typeface="+mn-lt"/>
                <a:ea typeface="+mn-ea"/>
                <a:cs typeface="+mn-cs"/>
              </a:rPr>
              <a:t>The prevalence of mental health comorbidity in IBD remains stagnant despite 1) improvements in IBD medical treatment; 2) screening initiatives; and 3) Patient desire</a:t>
            </a:r>
          </a:p>
          <a:p>
            <a:r>
              <a:rPr lang="en-US" sz="1800" b="1" kern="1200" dirty="0">
                <a:solidFill>
                  <a:srgbClr val="C00000"/>
                </a:solidFill>
                <a:effectLst/>
                <a:latin typeface="+mn-lt"/>
                <a:ea typeface="+mn-ea"/>
                <a:cs typeface="+mn-cs"/>
              </a:rPr>
              <a:t>Why?  Because we intervene too late!  Most patients develop these conditions AFTER a diagnosis of IBD, particularly in the first year after diagnosis.</a:t>
            </a:r>
          </a:p>
          <a:p>
            <a:endParaRPr lang="en-US" sz="1800" b="1" kern="1200" dirty="0">
              <a:solidFill>
                <a:srgbClr val="C00000"/>
              </a:solidFill>
              <a:effectLst/>
              <a:latin typeface="+mn-lt"/>
              <a:ea typeface="+mn-ea"/>
              <a:cs typeface="+mn-cs"/>
            </a:endParaRPr>
          </a:p>
          <a:p>
            <a:r>
              <a:rPr lang="en-US" sz="1800" b="1" kern="1200" dirty="0">
                <a:solidFill>
                  <a:srgbClr val="C00000"/>
                </a:solidFill>
                <a:effectLst/>
                <a:latin typeface="+mn-lt"/>
                <a:ea typeface="+mn-ea"/>
                <a:cs typeface="+mn-cs"/>
              </a:rPr>
              <a:t>The problem is bi-directional; as patients become more depressed and anxious, they are less likely to self-manage; as patients fail to self-manage, they are more likely to become depressed and anxious.  </a:t>
            </a:r>
          </a:p>
          <a:p>
            <a:endParaRPr lang="en-US" sz="1280" kern="1200" dirty="0">
              <a:solidFill>
                <a:schemeClr val="tx1"/>
              </a:solidFill>
              <a:effectLst/>
              <a:latin typeface="+mn-lt"/>
              <a:ea typeface="+mn-ea"/>
              <a:cs typeface="+mn-cs"/>
            </a:endParaRPr>
          </a:p>
          <a:p>
            <a:r>
              <a:rPr lang="en-US" sz="1280" kern="1200" dirty="0">
                <a:solidFill>
                  <a:schemeClr val="tx1"/>
                </a:solidFill>
                <a:effectLst/>
                <a:latin typeface="+mn-lt"/>
                <a:ea typeface="+mn-ea"/>
                <a:cs typeface="+mn-cs"/>
              </a:rPr>
              <a:t>In the US, we are even seeing up to 30% PTS</a:t>
            </a:r>
          </a:p>
          <a:p>
            <a:endParaRPr lang="en-US" sz="1280" kern="1200" dirty="0">
              <a:solidFill>
                <a:schemeClr val="tx1"/>
              </a:solidFill>
              <a:effectLst/>
              <a:latin typeface="+mn-lt"/>
              <a:ea typeface="+mn-ea"/>
              <a:cs typeface="+mn-cs"/>
            </a:endParaRPr>
          </a:p>
          <a:p>
            <a:endParaRPr lang="en-US" sz="1280" kern="1200" dirty="0">
              <a:solidFill>
                <a:schemeClr val="tx1"/>
              </a:solidFill>
              <a:effectLst/>
              <a:latin typeface="+mn-lt"/>
              <a:ea typeface="+mn-ea"/>
              <a:cs typeface="+mn-cs"/>
            </a:endParaRPr>
          </a:p>
          <a:p>
            <a:r>
              <a:rPr lang="en-US" sz="1280" kern="1200" dirty="0" err="1">
                <a:solidFill>
                  <a:schemeClr val="tx1"/>
                </a:solidFill>
                <a:effectLst/>
                <a:latin typeface="+mn-lt"/>
                <a:ea typeface="+mn-ea"/>
                <a:cs typeface="+mn-cs"/>
              </a:rPr>
              <a:t>Barberio</a:t>
            </a:r>
            <a:r>
              <a:rPr lang="en-US" sz="1280" kern="1200" dirty="0">
                <a:solidFill>
                  <a:schemeClr val="tx1"/>
                </a:solidFill>
                <a:effectLst/>
                <a:latin typeface="+mn-lt"/>
                <a:ea typeface="+mn-ea"/>
                <a:cs typeface="+mn-cs"/>
              </a:rPr>
              <a:t>, B., et al. (2021). "Prevalence of symptoms of anxiety and depression in patients with inflammatory bowel disease: a systematic review and meta-analysis." </a:t>
            </a:r>
            <a:r>
              <a:rPr lang="en-US" sz="1280" u="sng" kern="1200" dirty="0">
                <a:solidFill>
                  <a:schemeClr val="tx1"/>
                </a:solidFill>
                <a:effectLst/>
                <a:latin typeface="+mn-lt"/>
                <a:ea typeface="+mn-ea"/>
                <a:cs typeface="+mn-cs"/>
              </a:rPr>
              <a:t>Lancet Gastroenterol Hepatol</a:t>
            </a:r>
            <a:r>
              <a:rPr lang="en-US" sz="1280" kern="1200" dirty="0">
                <a:solidFill>
                  <a:schemeClr val="tx1"/>
                </a:solidFill>
                <a:effectLst/>
                <a:latin typeface="+mn-lt"/>
                <a:ea typeface="+mn-ea"/>
                <a:cs typeface="+mn-cs"/>
              </a:rPr>
              <a:t>.</a:t>
            </a:r>
          </a:p>
          <a:p>
            <a:r>
              <a:rPr lang="en-US" sz="1280" kern="1200" dirty="0">
                <a:solidFill>
                  <a:schemeClr val="tx1"/>
                </a:solidFill>
                <a:effectLst/>
                <a:latin typeface="+mn-lt"/>
                <a:ea typeface="+mn-ea"/>
                <a:cs typeface="+mn-cs"/>
              </a:rPr>
              <a:t>BACKGROUND: Inflammatory bowel disease (IBD) is a lifelong condition with no cure. Patients with IBD might experience symptoms of common mental disorders such as anxiety and depression because of bidirectional communication via the gut-brain axis and chronicity of symptoms, and because of impaired quality of life and reduced social functioning. However, uncertainties remain about the magnitude of this problem. We aimed to assess prevalence of symptoms of anxiety or depression in adult patients with IBD. METHODS: In this systematic review and meta-analysis, we searched MEDLINE, Embase, Embase Classic, and PsycINFO for papers published from inception to Sept 30, 2020, reporting observational studies that recruited at least 100 adult patients with IBD and that reported prevalence of symptoms of anxiety or depression according to validated screening instruments. We excluded studies that only used a structured interview to assess for these symptoms and studies that did not provide extractable data. We extracted data from published study reports and calculated pooled </a:t>
            </a:r>
            <a:r>
              <a:rPr lang="en-US" sz="1280" kern="1200" dirty="0" err="1">
                <a:solidFill>
                  <a:schemeClr val="tx1"/>
                </a:solidFill>
                <a:effectLst/>
                <a:latin typeface="+mn-lt"/>
                <a:ea typeface="+mn-ea"/>
                <a:cs typeface="+mn-cs"/>
              </a:rPr>
              <a:t>prevalences</a:t>
            </a:r>
            <a:r>
              <a:rPr lang="en-US" sz="1280" kern="1200" dirty="0">
                <a:solidFill>
                  <a:schemeClr val="tx1"/>
                </a:solidFill>
                <a:effectLst/>
                <a:latin typeface="+mn-lt"/>
                <a:ea typeface="+mn-ea"/>
                <a:cs typeface="+mn-cs"/>
              </a:rPr>
              <a:t> of symptoms of anxiety and depression, odds ratios (OR), and 95% CIs. FINDINGS: Of 5544 studies identified, 77 fulfilled the eligibility criteria, including 30 118 patients in total. Overall, pooled prevalence of anxiety symptoms was 32.1% (95% CI 28.3-36.0) in 58 studies (I(2)=96.9%) and pooled prevalence of depression symptoms was 25.2% (22.0-28.5) in 75 studies (I(2)=97.6%). In studies that reported prevalence of anxiety or depression in patients with Crohn's disease and ulcerative colitis within the same study population, patients with Crohn's disease had higher odds of anxiety symptoms (OR 1.2, 95% CI 1.1-1.4) and depression symptoms (1.2, 1.1-1.4) than patients with ulcerative colitis. Overall, women with IBD were more likely to have symptoms of anxiety than were men with IBD (pooled prevalence 33.8% [95% CI 26.5-41.5] for women vs 22.8% [18.7-27.2] for men; OR 1.7 [95% CI 1.2-2.3]). They were also more likely to have symptoms of depression than men were (pooled prevalence 21.2% [95% CI 15.4-27.6] for women vs 16.2% [12.6-20.3] for men; OR 1.3 [95% CI 1.0-1.8]). The prevalence of symptoms of anxiety (57.6% [95% CI 38.6-75.4]) or depression (38.9% [26.2-52.3]) was higher in patients with active IBD than in patients with inactive disease (38.1% [30.9-45.7] for anxiety symptoms and 24.2% [14.7-35.3] for depression symptoms; ORs 2.5 [95% CI 1.5-4.1] for anxiety and 3.1 [1.9-4.9] for depression). INTERPRETATION: There is a high prevalence of symptoms of anxiety and depression in patients with IBD, with up to a third of patients affected by anxiety symptoms and a quarter affected by depression symptoms. Prevalence was also increased in patients with active disease: half of these patients met criteria for anxiety symptoms and a third met criteria for depression symptoms. Encouraging gastroenterologists to screen for and treat these disorders might improve outcomes for patients with IBD. FUNDING: None.</a:t>
            </a:r>
          </a:p>
          <a:p>
            <a:pPr marL="0" marR="0" lvl="0" indent="0" algn="l" defTabSz="975208" rtl="0" eaLnBrk="1" fontAlgn="auto" latinLnBrk="0" hangingPunct="1">
              <a:lnSpc>
                <a:spcPct val="100000"/>
              </a:lnSpc>
              <a:spcBef>
                <a:spcPts val="0"/>
              </a:spcBef>
              <a:spcAft>
                <a:spcPts val="0"/>
              </a:spcAft>
              <a:buClrTx/>
              <a:buSzTx/>
              <a:buFontTx/>
              <a:buNone/>
              <a:tabLst/>
              <a:defRPr/>
            </a:pPr>
            <a:br>
              <a:rPr lang="en-US" sz="1280" kern="1200" dirty="0">
                <a:solidFill>
                  <a:schemeClr val="tx1"/>
                </a:solidFill>
                <a:effectLst/>
                <a:latin typeface="+mn-lt"/>
                <a:ea typeface="+mn-ea"/>
                <a:cs typeface="+mn-cs"/>
              </a:rPr>
            </a:br>
            <a:r>
              <a:rPr lang="en-US" sz="1280" kern="1200" dirty="0">
                <a:solidFill>
                  <a:schemeClr val="tx1"/>
                </a:solidFill>
                <a:effectLst/>
                <a:latin typeface="+mn-lt"/>
                <a:ea typeface="+mn-ea"/>
                <a:cs typeface="+mn-cs"/>
              </a:rPr>
              <a:t>Keefer, L. (2021). "What can we do to tackle anxiety and depression in patients with inflammatory bowel disease?" </a:t>
            </a:r>
            <a:r>
              <a:rPr lang="en-US" sz="1280" u="sng" kern="1200" dirty="0">
                <a:solidFill>
                  <a:schemeClr val="tx1"/>
                </a:solidFill>
                <a:effectLst/>
                <a:latin typeface="+mn-lt"/>
                <a:ea typeface="+mn-ea"/>
                <a:cs typeface="+mn-cs"/>
              </a:rPr>
              <a:t>Lancet Gastroenterol Hepatol</a:t>
            </a:r>
            <a:r>
              <a:rPr lang="en-US" sz="1280" kern="1200" dirty="0">
                <a:solidFill>
                  <a:schemeClr val="tx1"/>
                </a:solidFill>
                <a:effectLst/>
                <a:latin typeface="+mn-lt"/>
                <a:ea typeface="+mn-ea"/>
                <a:cs typeface="+mn-cs"/>
              </a:rPr>
              <a:t>.</a:t>
            </a:r>
          </a:p>
          <a:p>
            <a:endParaRPr lang="en-US" sz="1280" kern="1200" dirty="0">
              <a:solidFill>
                <a:schemeClr val="tx1"/>
              </a:solidFill>
              <a:effectLst/>
              <a:latin typeface="+mn-lt"/>
              <a:ea typeface="+mn-ea"/>
              <a:cs typeface="+mn-cs"/>
            </a:endParaRPr>
          </a:p>
          <a:p>
            <a:r>
              <a:rPr lang="en-US" sz="1280" kern="1200" dirty="0">
                <a:solidFill>
                  <a:schemeClr val="tx1"/>
                </a:solidFill>
                <a:effectLst/>
                <a:latin typeface="+mn-lt"/>
                <a:ea typeface="+mn-ea"/>
                <a:cs typeface="+mn-cs"/>
              </a:rPr>
              <a:t>Hart, A. L., et al. (2017). "What Are the Top 10 Research Questions in the Treatment of Inflammatory Bowel Disease? A Priority Setting Partnership with the James Lind Alliance." </a:t>
            </a:r>
            <a:r>
              <a:rPr lang="en-US" sz="1280" u="sng" kern="1200" dirty="0">
                <a:solidFill>
                  <a:schemeClr val="tx1"/>
                </a:solidFill>
                <a:effectLst/>
                <a:latin typeface="+mn-lt"/>
                <a:ea typeface="+mn-ea"/>
                <a:cs typeface="+mn-cs"/>
              </a:rPr>
              <a:t>J </a:t>
            </a:r>
            <a:r>
              <a:rPr lang="en-US" sz="1280" u="sng" kern="1200" dirty="0" err="1">
                <a:solidFill>
                  <a:schemeClr val="tx1"/>
                </a:solidFill>
                <a:effectLst/>
                <a:latin typeface="+mn-lt"/>
                <a:ea typeface="+mn-ea"/>
                <a:cs typeface="+mn-cs"/>
              </a:rPr>
              <a:t>Crohns</a:t>
            </a:r>
            <a:r>
              <a:rPr lang="en-US" sz="1280" u="sng" kern="1200" dirty="0">
                <a:solidFill>
                  <a:schemeClr val="tx1"/>
                </a:solidFill>
                <a:effectLst/>
                <a:latin typeface="+mn-lt"/>
                <a:ea typeface="+mn-ea"/>
                <a:cs typeface="+mn-cs"/>
              </a:rPr>
              <a:t> Colitis</a:t>
            </a:r>
            <a:r>
              <a:rPr lang="en-US" sz="1280" kern="1200" dirty="0">
                <a:solidFill>
                  <a:schemeClr val="tx1"/>
                </a:solidFill>
                <a:effectLst/>
                <a:latin typeface="+mn-lt"/>
                <a:ea typeface="+mn-ea"/>
                <a:cs typeface="+mn-cs"/>
              </a:rPr>
              <a:t> </a:t>
            </a:r>
            <a:r>
              <a:rPr lang="en-US" sz="1280" b="1" kern="1200" dirty="0">
                <a:solidFill>
                  <a:schemeClr val="tx1"/>
                </a:solidFill>
                <a:effectLst/>
                <a:latin typeface="+mn-lt"/>
                <a:ea typeface="+mn-ea"/>
                <a:cs typeface="+mn-cs"/>
              </a:rPr>
              <a:t>11</a:t>
            </a:r>
            <a:r>
              <a:rPr lang="en-US" sz="1280" kern="1200" dirty="0">
                <a:solidFill>
                  <a:schemeClr val="tx1"/>
                </a:solidFill>
                <a:effectLst/>
                <a:latin typeface="+mn-lt"/>
                <a:ea typeface="+mn-ea"/>
                <a:cs typeface="+mn-cs"/>
              </a:rPr>
              <a:t>(2): 204-211.</a:t>
            </a:r>
          </a:p>
          <a:p>
            <a:r>
              <a:rPr lang="en-US" sz="1280" kern="1200" dirty="0">
                <a:solidFill>
                  <a:schemeClr val="tx1"/>
                </a:solidFill>
                <a:effectLst/>
                <a:latin typeface="+mn-lt"/>
                <a:ea typeface="+mn-ea"/>
                <a:cs typeface="+mn-cs"/>
              </a:rPr>
              <a:t>BACKGROUND AND AIMS: Many uncertainties remain regarding optimal therapies and strategies for the treatment of inflammatory bowel disease. Setting research priorities addressing therapies requires a partnership between health care professionals, patients and </a:t>
            </a:r>
            <a:r>
              <a:rPr lang="en-US" sz="1280" kern="1200" dirty="0" err="1">
                <a:solidFill>
                  <a:schemeClr val="tx1"/>
                </a:solidFill>
                <a:effectLst/>
                <a:latin typeface="+mn-lt"/>
                <a:ea typeface="+mn-ea"/>
                <a:cs typeface="+mn-cs"/>
              </a:rPr>
              <a:t>organisations</a:t>
            </a:r>
            <a:r>
              <a:rPr lang="en-US" sz="1280" kern="1200" dirty="0">
                <a:solidFill>
                  <a:schemeClr val="tx1"/>
                </a:solidFill>
                <a:effectLst/>
                <a:latin typeface="+mn-lt"/>
                <a:ea typeface="+mn-ea"/>
                <a:cs typeface="+mn-cs"/>
              </a:rPr>
              <a:t> supporting patients. We aimed to use the structure of the James Lind Alliance Priority Setting Partnership, which has been used in other disease areas, to identify and </a:t>
            </a:r>
            <a:r>
              <a:rPr lang="en-US" sz="1280" kern="1200" dirty="0" err="1">
                <a:solidFill>
                  <a:schemeClr val="tx1"/>
                </a:solidFill>
                <a:effectLst/>
                <a:latin typeface="+mn-lt"/>
                <a:ea typeface="+mn-ea"/>
                <a:cs typeface="+mn-cs"/>
              </a:rPr>
              <a:t>prioritise</a:t>
            </a:r>
            <a:r>
              <a:rPr lang="en-US" sz="1280" kern="1200" dirty="0">
                <a:solidFill>
                  <a:schemeClr val="tx1"/>
                </a:solidFill>
                <a:effectLst/>
                <a:latin typeface="+mn-lt"/>
                <a:ea typeface="+mn-ea"/>
                <a:cs typeface="+mn-cs"/>
              </a:rPr>
              <a:t> unanswered questions about treatments for inflammatory bowel disease. METHODS: The James Lind Priority Setting Partnership uses methods agreed and adopted in other disease areas to work with patients and clinicians: to identify uncertainties about treatments; to agree by consensus a </a:t>
            </a:r>
            <a:r>
              <a:rPr lang="en-US" sz="1280" kern="1200" dirty="0" err="1">
                <a:solidFill>
                  <a:schemeClr val="tx1"/>
                </a:solidFill>
                <a:effectLst/>
                <a:latin typeface="+mn-lt"/>
                <a:ea typeface="+mn-ea"/>
                <a:cs typeface="+mn-cs"/>
              </a:rPr>
              <a:t>prioritised</a:t>
            </a:r>
            <a:r>
              <a:rPr lang="en-US" sz="1280" kern="1200" dirty="0">
                <a:solidFill>
                  <a:schemeClr val="tx1"/>
                </a:solidFill>
                <a:effectLst/>
                <a:latin typeface="+mn-lt"/>
                <a:ea typeface="+mn-ea"/>
                <a:cs typeface="+mn-cs"/>
              </a:rPr>
              <a:t> list of uncertainties for research; then to translate these uncertainties into research questions which are amenable to hypothesis testing; and finally to take results to research commissioning bodies to be considered for funding. RESULTS: A total of 1636 uncertainties were collected in the initial survey from 531 respondents, which included 22% health care professionals and 78% patients and </a:t>
            </a:r>
            <a:r>
              <a:rPr lang="en-US" sz="1280" kern="1200" dirty="0" err="1">
                <a:solidFill>
                  <a:schemeClr val="tx1"/>
                </a:solidFill>
                <a:effectLst/>
                <a:latin typeface="+mn-lt"/>
                <a:ea typeface="+mn-ea"/>
                <a:cs typeface="+mn-cs"/>
              </a:rPr>
              <a:t>carers</a:t>
            </a:r>
            <a:r>
              <a:rPr lang="en-US" sz="1280" kern="1200" dirty="0">
                <a:solidFill>
                  <a:schemeClr val="tx1"/>
                </a:solidFill>
                <a:effectLst/>
                <a:latin typeface="+mn-lt"/>
                <a:ea typeface="+mn-ea"/>
                <a:cs typeface="+mn-cs"/>
              </a:rPr>
              <a:t>. Using the rigorously applied processes of the priority setting partnership, this list was distilled down to the top 10 research priorities for inflammatory bowel disease. The top priorities were: identifying treatment strategies to </a:t>
            </a:r>
            <a:r>
              <a:rPr lang="en-US" sz="1280" kern="1200" dirty="0" err="1">
                <a:solidFill>
                  <a:schemeClr val="tx1"/>
                </a:solidFill>
                <a:effectLst/>
                <a:latin typeface="+mn-lt"/>
                <a:ea typeface="+mn-ea"/>
                <a:cs typeface="+mn-cs"/>
              </a:rPr>
              <a:t>optimise</a:t>
            </a:r>
            <a:r>
              <a:rPr lang="en-US" sz="1280" kern="1200" dirty="0">
                <a:solidFill>
                  <a:schemeClr val="tx1"/>
                </a:solidFill>
                <a:effectLst/>
                <a:latin typeface="+mn-lt"/>
                <a:ea typeface="+mn-ea"/>
                <a:cs typeface="+mn-cs"/>
              </a:rPr>
              <a:t> efficacy, safety and cost-effectiveness; and stratifying patients with regard to their disease course and treatment response. Diet and symptom control [pain, incontinence and fatigue] were also topics which were </a:t>
            </a:r>
            <a:r>
              <a:rPr lang="en-US" sz="1280" kern="1200" dirty="0" err="1">
                <a:solidFill>
                  <a:schemeClr val="tx1"/>
                </a:solidFill>
                <a:effectLst/>
                <a:latin typeface="+mn-lt"/>
                <a:ea typeface="+mn-ea"/>
                <a:cs typeface="+mn-cs"/>
              </a:rPr>
              <a:t>prioritised</a:t>
            </a:r>
            <a:r>
              <a:rPr lang="en-US" sz="1280" kern="1200" dirty="0">
                <a:solidFill>
                  <a:schemeClr val="tx1"/>
                </a:solidFill>
                <a:effectLst/>
                <a:latin typeface="+mn-lt"/>
                <a:ea typeface="+mn-ea"/>
                <a:cs typeface="+mn-cs"/>
              </a:rPr>
              <a:t>. CONCLUSIONS: A partnership involving multidisciplinary clinicians, patients and </a:t>
            </a:r>
            <a:r>
              <a:rPr lang="en-US" sz="1280" kern="1200" dirty="0" err="1">
                <a:solidFill>
                  <a:schemeClr val="tx1"/>
                </a:solidFill>
                <a:effectLst/>
                <a:latin typeface="+mn-lt"/>
                <a:ea typeface="+mn-ea"/>
                <a:cs typeface="+mn-cs"/>
              </a:rPr>
              <a:t>organisations</a:t>
            </a:r>
            <a:r>
              <a:rPr lang="en-US" sz="1280" kern="1200" dirty="0">
                <a:solidFill>
                  <a:schemeClr val="tx1"/>
                </a:solidFill>
                <a:effectLst/>
                <a:latin typeface="+mn-lt"/>
                <a:ea typeface="+mn-ea"/>
                <a:cs typeface="+mn-cs"/>
              </a:rPr>
              <a:t> supporting patients has identified the top 10 research priorities in the treatment of patients with inflammatory bowel disease.</a:t>
            </a:r>
          </a:p>
          <a:p>
            <a:endParaRPr lang="en-US" dirty="0"/>
          </a:p>
        </p:txBody>
      </p:sp>
      <p:sp>
        <p:nvSpPr>
          <p:cNvPr id="4" name="Slide Number Placeholder 3"/>
          <p:cNvSpPr>
            <a:spLocks noGrp="1"/>
          </p:cNvSpPr>
          <p:nvPr>
            <p:ph type="sldNum" sz="quarter" idx="5"/>
          </p:nvPr>
        </p:nvSpPr>
        <p:spPr/>
        <p:txBody>
          <a:bodyPr/>
          <a:lstStyle/>
          <a:p>
            <a:fld id="{6D7406EE-54BE-A140-84A9-6842FE223A51}" type="slidenum">
              <a:rPr lang="en-US" smtClean="0"/>
              <a:t>2</a:t>
            </a:fld>
            <a:endParaRPr lang="en-US" dirty="0"/>
          </a:p>
        </p:txBody>
      </p:sp>
    </p:spTree>
    <p:extLst>
      <p:ext uri="{BB962C8B-B14F-4D97-AF65-F5344CB8AC3E}">
        <p14:creationId xmlns:p14="http://schemas.microsoft.com/office/powerpoint/2010/main" val="44448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Depression and Anxiety are </a:t>
            </a:r>
            <a:r>
              <a:rPr lang="en-US" sz="1200" u="sng" dirty="0"/>
              <a:t>not the only concerns </a:t>
            </a:r>
            <a:r>
              <a:rPr lang="en-US" sz="1200" dirty="0"/>
              <a:t>that IBD patients hold- </a:t>
            </a:r>
            <a:br>
              <a:rPr lang="en-US" sz="1200" dirty="0"/>
            </a:br>
            <a:br>
              <a:rPr lang="en-US" sz="1200" dirty="0"/>
            </a:br>
            <a:r>
              <a:rPr lang="en-US" sz="1200" dirty="0"/>
              <a:t>I fact, I would go so far as to argue that these feelings are </a:t>
            </a:r>
            <a:r>
              <a:rPr lang="en-US" sz="1200" dirty="0">
                <a:solidFill>
                  <a:srgbClr val="C00000"/>
                </a:solidFill>
              </a:rPr>
              <a:t>precursors to Depression and Anxiety!</a:t>
            </a:r>
            <a:endParaRPr lang="en-US" dirty="0"/>
          </a:p>
        </p:txBody>
      </p:sp>
      <p:sp>
        <p:nvSpPr>
          <p:cNvPr id="4" name="Slide Number Placeholder 3"/>
          <p:cNvSpPr>
            <a:spLocks noGrp="1"/>
          </p:cNvSpPr>
          <p:nvPr>
            <p:ph type="sldNum" sz="quarter" idx="5"/>
          </p:nvPr>
        </p:nvSpPr>
        <p:spPr/>
        <p:txBody>
          <a:bodyPr/>
          <a:lstStyle/>
          <a:p>
            <a:fld id="{9B19E23C-DD53-9841-B8DE-03FA1723C952}" type="slidenum">
              <a:rPr lang="en-US" smtClean="0"/>
              <a:pPr/>
              <a:t>3</a:t>
            </a:fld>
            <a:endParaRPr lang="en-US"/>
          </a:p>
        </p:txBody>
      </p:sp>
    </p:spTree>
    <p:extLst>
      <p:ext uri="{BB962C8B-B14F-4D97-AF65-F5344CB8AC3E}">
        <p14:creationId xmlns:p14="http://schemas.microsoft.com/office/powerpoint/2010/main" val="112124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more Silos!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Craven, M. R., Quinton, S., &amp; Taft, T. H. (2019). Inflammatory Bowel Disease Patient Experiences with Psychotherapy in the Community. </a:t>
            </a:r>
            <a:r>
              <a:rPr lang="en-US" sz="1200" i="1" kern="1200" dirty="0">
                <a:solidFill>
                  <a:schemeClr val="tx1"/>
                </a:solidFill>
                <a:effectLst/>
                <a:latin typeface="+mn-lt"/>
                <a:ea typeface="+mn-ea"/>
                <a:cs typeface="+mn-cs"/>
              </a:rPr>
              <a:t>J Clin Psychol Med Settings</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26</a:t>
            </a:r>
            <a:r>
              <a:rPr lang="en-US" sz="1200" kern="1200" dirty="0">
                <a:solidFill>
                  <a:schemeClr val="tx1"/>
                </a:solidFill>
                <a:effectLst/>
                <a:latin typeface="+mn-lt"/>
                <a:ea typeface="+mn-ea"/>
                <a:cs typeface="+mn-cs"/>
              </a:rPr>
              <a:t>(2), 183-193.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/10.1007/s10880-018-9576-5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Klag</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Mazurak</a:t>
            </a:r>
            <a:r>
              <a:rPr lang="en-US" sz="1200" kern="1200" dirty="0">
                <a:solidFill>
                  <a:schemeClr val="tx1"/>
                </a:solidFill>
                <a:effectLst/>
                <a:latin typeface="+mn-lt"/>
                <a:ea typeface="+mn-ea"/>
                <a:cs typeface="+mn-cs"/>
              </a:rPr>
              <a:t>, N., Fantasia, L., </a:t>
            </a:r>
            <a:r>
              <a:rPr lang="en-US" sz="1200" kern="1200" dirty="0" err="1">
                <a:solidFill>
                  <a:schemeClr val="tx1"/>
                </a:solidFill>
                <a:effectLst/>
                <a:latin typeface="+mn-lt"/>
                <a:ea typeface="+mn-ea"/>
                <a:cs typeface="+mn-cs"/>
              </a:rPr>
              <a:t>Schwille-Kiuntke</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Kirschniak</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Falch</a:t>
            </a:r>
            <a:r>
              <a:rPr lang="en-US" sz="1200" kern="1200" dirty="0">
                <a:solidFill>
                  <a:schemeClr val="tx1"/>
                </a:solidFill>
                <a:effectLst/>
                <a:latin typeface="+mn-lt"/>
                <a:ea typeface="+mn-ea"/>
                <a:cs typeface="+mn-cs"/>
              </a:rPr>
              <a:t>, C., Goetz, M., Malek, N. P., </a:t>
            </a:r>
            <a:r>
              <a:rPr lang="en-US" sz="1200" kern="1200" dirty="0" err="1">
                <a:solidFill>
                  <a:schemeClr val="tx1"/>
                </a:solidFill>
                <a:effectLst/>
                <a:latin typeface="+mn-lt"/>
                <a:ea typeface="+mn-ea"/>
                <a:cs typeface="+mn-cs"/>
              </a:rPr>
              <a:t>Enck</a:t>
            </a:r>
            <a:r>
              <a:rPr lang="en-US" sz="1200" kern="1200" dirty="0">
                <a:solidFill>
                  <a:schemeClr val="tx1"/>
                </a:solidFill>
                <a:effectLst/>
                <a:latin typeface="+mn-lt"/>
                <a:ea typeface="+mn-ea"/>
                <a:cs typeface="+mn-cs"/>
              </a:rPr>
              <a:t>, P., &amp; </a:t>
            </a:r>
            <a:r>
              <a:rPr lang="en-US" sz="1200" kern="1200" dirty="0" err="1">
                <a:solidFill>
                  <a:schemeClr val="tx1"/>
                </a:solidFill>
                <a:effectLst/>
                <a:latin typeface="+mn-lt"/>
                <a:ea typeface="+mn-ea"/>
                <a:cs typeface="+mn-cs"/>
              </a:rPr>
              <a:t>Wehkamp</a:t>
            </a:r>
            <a:r>
              <a:rPr lang="en-US" sz="1200" kern="1200" dirty="0">
                <a:solidFill>
                  <a:schemeClr val="tx1"/>
                </a:solidFill>
                <a:effectLst/>
                <a:latin typeface="+mn-lt"/>
                <a:ea typeface="+mn-ea"/>
                <a:cs typeface="+mn-cs"/>
              </a:rPr>
              <a:t>, J. (2017). High Demand for Psychotherapy in Patients with Inflammatory Bowel Disease. </a:t>
            </a:r>
            <a:r>
              <a:rPr lang="en-US" sz="1200" i="1" kern="1200" dirty="0" err="1">
                <a:solidFill>
                  <a:schemeClr val="tx1"/>
                </a:solidFill>
                <a:effectLst/>
                <a:latin typeface="+mn-lt"/>
                <a:ea typeface="+mn-ea"/>
                <a:cs typeface="+mn-cs"/>
              </a:rPr>
              <a:t>Inflamm</a:t>
            </a:r>
            <a:r>
              <a:rPr lang="en-US" sz="1200" i="1" kern="1200" dirty="0">
                <a:solidFill>
                  <a:schemeClr val="tx1"/>
                </a:solidFill>
                <a:effectLst/>
                <a:latin typeface="+mn-lt"/>
                <a:ea typeface="+mn-ea"/>
                <a:cs typeface="+mn-cs"/>
              </a:rPr>
              <a:t> Bowel Dis</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23</a:t>
            </a:r>
            <a:r>
              <a:rPr lang="en-US" sz="1200" kern="1200" dirty="0">
                <a:solidFill>
                  <a:schemeClr val="tx1"/>
                </a:solidFill>
                <a:effectLst/>
                <a:latin typeface="+mn-lt"/>
                <a:ea typeface="+mn-ea"/>
                <a:cs typeface="+mn-cs"/>
              </a:rPr>
              <a:t>(10), 1796-1802.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/10.1097/MIB.0000000000001216 </a:t>
            </a:r>
          </a:p>
          <a:p>
            <a:endParaRPr lang="en-US" dirty="0"/>
          </a:p>
        </p:txBody>
      </p:sp>
    </p:spTree>
    <p:extLst>
      <p:ext uri="{BB962C8B-B14F-4D97-AF65-F5344CB8AC3E}">
        <p14:creationId xmlns:p14="http://schemas.microsoft.com/office/powerpoint/2010/main" val="247489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E5B57-4164-4648-A5F2-C82AA7278FB0}" type="slidenum">
              <a:rPr lang="en-US" smtClean="0"/>
              <a:t>5</a:t>
            </a:fld>
            <a:endParaRPr lang="en-US"/>
          </a:p>
        </p:txBody>
      </p:sp>
    </p:spTree>
    <p:extLst>
      <p:ext uri="{BB962C8B-B14F-4D97-AF65-F5344CB8AC3E}">
        <p14:creationId xmlns:p14="http://schemas.microsoft.com/office/powerpoint/2010/main" val="338431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more than an absence of physical symptoms means that mucosal healing has occurred</a:t>
            </a:r>
          </a:p>
        </p:txBody>
      </p:sp>
      <p:sp>
        <p:nvSpPr>
          <p:cNvPr id="4" name="Slide Number Placeholder 3"/>
          <p:cNvSpPr>
            <a:spLocks noGrp="1"/>
          </p:cNvSpPr>
          <p:nvPr>
            <p:ph type="sldNum" sz="quarter" idx="5"/>
          </p:nvPr>
        </p:nvSpPr>
        <p:spPr/>
        <p:txBody>
          <a:bodyPr/>
          <a:lstStyle/>
          <a:p>
            <a:fld id="{9B19E23C-DD53-9841-B8DE-03FA1723C952}" type="slidenum">
              <a:rPr lang="en-US" smtClean="0"/>
              <a:pPr/>
              <a:t>6</a:t>
            </a:fld>
            <a:endParaRPr lang="en-US"/>
          </a:p>
        </p:txBody>
      </p:sp>
    </p:spTree>
    <p:extLst>
      <p:ext uri="{BB962C8B-B14F-4D97-AF65-F5344CB8AC3E}">
        <p14:creationId xmlns:p14="http://schemas.microsoft.com/office/powerpoint/2010/main" val="144649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especially as we are brain-gut </a:t>
            </a:r>
          </a:p>
        </p:txBody>
      </p:sp>
      <p:sp>
        <p:nvSpPr>
          <p:cNvPr id="4" name="Slide Number Placeholder 3"/>
          <p:cNvSpPr>
            <a:spLocks noGrp="1"/>
          </p:cNvSpPr>
          <p:nvPr>
            <p:ph type="sldNum" sz="quarter" idx="5"/>
          </p:nvPr>
        </p:nvSpPr>
        <p:spPr/>
        <p:txBody>
          <a:bodyPr/>
          <a:lstStyle/>
          <a:p>
            <a:fld id="{9B19E23C-DD53-9841-B8DE-03FA1723C952}" type="slidenum">
              <a:rPr lang="en-US" smtClean="0"/>
              <a:pPr/>
              <a:t>7</a:t>
            </a:fld>
            <a:endParaRPr lang="en-US"/>
          </a:p>
        </p:txBody>
      </p:sp>
    </p:spTree>
    <p:extLst>
      <p:ext uri="{BB962C8B-B14F-4D97-AF65-F5344CB8AC3E}">
        <p14:creationId xmlns:p14="http://schemas.microsoft.com/office/powerpoint/2010/main" val="428425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Resilience 5 is what we use at Mount Sinai and is the culmination of my 20 years of self-management research so not sure how else to “tone down” as this is not something related to </a:t>
            </a:r>
            <a:r>
              <a:rPr lang="en-US" dirty="0" err="1"/>
              <a:t>Trellus</a:t>
            </a:r>
            <a:r>
              <a:rPr lang="en-US" dirty="0"/>
              <a:t> per se.</a:t>
            </a:r>
          </a:p>
        </p:txBody>
      </p:sp>
      <p:sp>
        <p:nvSpPr>
          <p:cNvPr id="4" name="Slide Number Placeholder 3"/>
          <p:cNvSpPr>
            <a:spLocks noGrp="1"/>
          </p:cNvSpPr>
          <p:nvPr>
            <p:ph type="sldNum" sz="quarter" idx="5"/>
          </p:nvPr>
        </p:nvSpPr>
        <p:spPr/>
        <p:txBody>
          <a:bodyPr/>
          <a:lstStyle/>
          <a:p>
            <a:fld id="{9B19E23C-DD53-9841-B8DE-03FA1723C952}" type="slidenum">
              <a:rPr lang="en-US" smtClean="0"/>
              <a:pPr/>
              <a:t>8</a:t>
            </a:fld>
            <a:endParaRPr lang="en-US"/>
          </a:p>
        </p:txBody>
      </p:sp>
    </p:spTree>
    <p:extLst>
      <p:ext uri="{BB962C8B-B14F-4D97-AF65-F5344CB8AC3E}">
        <p14:creationId xmlns:p14="http://schemas.microsoft.com/office/powerpoint/2010/main" val="263591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Arial" panose="020B0604020202020204" pitchFamily="34" charset="0"/>
              <a:buChar char="•"/>
            </a:pPr>
            <a:r>
              <a:rPr lang="en-US" sz="1200" dirty="0"/>
              <a:t>WELL-BEING REVIEW OF SYSTEMS</a:t>
            </a:r>
          </a:p>
          <a:p>
            <a:pPr>
              <a:lnSpc>
                <a:spcPct val="100000"/>
              </a:lnSpc>
              <a:buFont typeface="Arial" panose="020B0604020202020204" pitchFamily="34" charset="0"/>
              <a:buChar char="•"/>
            </a:pPr>
            <a:r>
              <a:rPr lang="en-US" sz="1200" dirty="0"/>
              <a:t>How is your energy level? </a:t>
            </a:r>
          </a:p>
          <a:p>
            <a:pPr>
              <a:lnSpc>
                <a:spcPct val="100000"/>
              </a:lnSpc>
              <a:buFont typeface="Arial" panose="020B0604020202020204" pitchFamily="34" charset="0"/>
              <a:buChar char="•"/>
            </a:pPr>
            <a:r>
              <a:rPr lang="en-US" sz="1200" dirty="0"/>
              <a:t>Are you experiencing any pain (follow up on location, quality and severity)</a:t>
            </a:r>
          </a:p>
          <a:p>
            <a:pPr>
              <a:lnSpc>
                <a:spcPct val="100000"/>
              </a:lnSpc>
              <a:buFont typeface="Arial" panose="020B0604020202020204" pitchFamily="34" charset="0"/>
              <a:buChar char="•"/>
            </a:pPr>
            <a:r>
              <a:rPr lang="en-US" sz="1200" dirty="0"/>
              <a:t>How have you been handling things emotionally? How has your mood been?</a:t>
            </a:r>
          </a:p>
          <a:p>
            <a:pPr>
              <a:lnSpc>
                <a:spcPct val="100000"/>
              </a:lnSpc>
              <a:buFont typeface="Arial" panose="020B0604020202020204" pitchFamily="34" charset="0"/>
              <a:buChar char="•"/>
            </a:pPr>
            <a:r>
              <a:rPr lang="en-US" sz="1200" dirty="0"/>
              <a:t>Have you noticed yourself worrying or being more anxious lately?</a:t>
            </a:r>
          </a:p>
          <a:p>
            <a:pPr>
              <a:lnSpc>
                <a:spcPct val="100000"/>
              </a:lnSpc>
              <a:buFont typeface="Arial" panose="020B0604020202020204" pitchFamily="34" charset="0"/>
              <a:buChar char="•"/>
            </a:pPr>
            <a:r>
              <a:rPr lang="en-US" sz="1200" dirty="0"/>
              <a:t>What worries you most about your symptoms/IBD?</a:t>
            </a:r>
          </a:p>
          <a:p>
            <a:pPr>
              <a:lnSpc>
                <a:spcPct val="100000"/>
              </a:lnSpc>
              <a:buFont typeface="Arial" panose="020B0604020202020204" pitchFamily="34" charset="0"/>
              <a:buChar char="•"/>
            </a:pPr>
            <a:r>
              <a:rPr lang="en-US" sz="1200" dirty="0"/>
              <a:t>Are you having any trouble moving forward since your diagnosis?</a:t>
            </a:r>
          </a:p>
          <a:p>
            <a:pPr>
              <a:lnSpc>
                <a:spcPct val="100000"/>
              </a:lnSpc>
              <a:buFont typeface="Arial" panose="020B0604020202020204" pitchFamily="34" charset="0"/>
              <a:buChar char="•"/>
            </a:pPr>
            <a:r>
              <a:rPr lang="en-US" sz="1200" dirty="0"/>
              <a:t>Many people experience changes in their sexual functioning over the course of their IBD- has this been the case for you at all? </a:t>
            </a:r>
          </a:p>
          <a:p>
            <a:pPr>
              <a:lnSpc>
                <a:spcPct val="100000"/>
              </a:lnSpc>
              <a:buFont typeface="Arial" panose="020B0604020202020204" pitchFamily="34" charset="0"/>
              <a:buChar char="•"/>
            </a:pPr>
            <a:r>
              <a:rPr lang="en-US" sz="1200" dirty="0"/>
              <a:t>Is there anything you are looking forward to these days?  </a:t>
            </a:r>
          </a:p>
          <a:p>
            <a:pPr>
              <a:lnSpc>
                <a:spcPct val="100000"/>
              </a:lnSpc>
              <a:buFont typeface="Arial" panose="020B0604020202020204" pitchFamily="34" charset="0"/>
              <a:buChar char="•"/>
            </a:pPr>
            <a:r>
              <a:rPr lang="en-US" sz="1200" dirty="0"/>
              <a:t>Who has been supporting you?  </a:t>
            </a:r>
          </a:p>
          <a:p>
            <a:endParaRPr lang="en-US" dirty="0"/>
          </a:p>
        </p:txBody>
      </p:sp>
      <p:sp>
        <p:nvSpPr>
          <p:cNvPr id="4" name="Slide Number Placeholder 3"/>
          <p:cNvSpPr>
            <a:spLocks noGrp="1"/>
          </p:cNvSpPr>
          <p:nvPr>
            <p:ph type="sldNum" sz="quarter" idx="5"/>
          </p:nvPr>
        </p:nvSpPr>
        <p:spPr/>
        <p:txBody>
          <a:bodyPr/>
          <a:lstStyle/>
          <a:p>
            <a:fld id="{9B19E23C-DD53-9841-B8DE-03FA1723C952}" type="slidenum">
              <a:rPr lang="en-US" smtClean="0"/>
              <a:pPr/>
              <a:t>9</a:t>
            </a:fld>
            <a:endParaRPr lang="en-US"/>
          </a:p>
        </p:txBody>
      </p:sp>
    </p:spTree>
    <p:extLst>
      <p:ext uri="{BB962C8B-B14F-4D97-AF65-F5344CB8AC3E}">
        <p14:creationId xmlns:p14="http://schemas.microsoft.com/office/powerpoint/2010/main" val="3365972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7BBF7-332E-6243-B4EA-336CDDE2015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241674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248452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90425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009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2818806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17BBF7-332E-6243-B4EA-336CDDE2015E}"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139213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17BBF7-332E-6243-B4EA-336CDDE2015E}"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387795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7BBF7-332E-6243-B4EA-336CDDE2015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126438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7BBF7-332E-6243-B4EA-336CDDE2015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27446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92D-B2F0-C543-721D-9E4B4FB6D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8E1AA-6441-D4AA-3240-F6DD20EDB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C01C4-7D3B-6C5C-35A8-C6287A421BDF}"/>
              </a:ext>
            </a:extLst>
          </p:cNvPr>
          <p:cNvSpPr>
            <a:spLocks noGrp="1"/>
          </p:cNvSpPr>
          <p:nvPr>
            <p:ph type="dt" sz="half" idx="10"/>
          </p:nvPr>
        </p:nvSpPr>
        <p:spPr/>
        <p:txBody>
          <a:bodyPr/>
          <a:lstStyle/>
          <a:p>
            <a:fld id="{C017BBF7-332E-6243-B4EA-336CDDE2015E}" type="datetimeFigureOut">
              <a:rPr lang="en-US" smtClean="0"/>
              <a:t>1/25/23</a:t>
            </a:fld>
            <a:endParaRPr lang="en-US"/>
          </a:p>
        </p:txBody>
      </p:sp>
      <p:sp>
        <p:nvSpPr>
          <p:cNvPr id="5" name="Footer Placeholder 4">
            <a:extLst>
              <a:ext uri="{FF2B5EF4-FFF2-40B4-BE49-F238E27FC236}">
                <a16:creationId xmlns:a16="http://schemas.microsoft.com/office/drawing/2014/main" id="{81FCE000-9968-5395-E0AE-F04EF3E5B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B5F24-7025-545D-4242-A41300416FED}"/>
              </a:ext>
            </a:extLst>
          </p:cNvPr>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60722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9C4-BB56-460D-BED2-238DBA8B418F}"/>
              </a:ext>
            </a:extLst>
          </p:cNvPr>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4D36B8D9-9E89-4779-B34B-2231830CA474}"/>
              </a:ext>
            </a:extLst>
          </p:cNvPr>
          <p:cNvSpPr>
            <a:spLocks noGrp="1"/>
          </p:cNvSpPr>
          <p:nvPr>
            <p:ph idx="1"/>
          </p:nvPr>
        </p:nvSpPr>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EB828961-03FC-4E3B-8FA1-BD75C38A8009}"/>
              </a:ext>
            </a:extLst>
          </p:cNvPr>
          <p:cNvSpPr>
            <a:spLocks noGrp="1"/>
          </p:cNvSpPr>
          <p:nvPr>
            <p:ph type="ftr" sz="quarter" idx="11"/>
          </p:nvPr>
        </p:nvSpPr>
        <p:spPr>
          <a:xfrm>
            <a:off x="837769" y="6539135"/>
            <a:ext cx="10516033" cy="237757"/>
          </a:xfrm>
        </p:spPr>
        <p:txBody>
          <a:bodyPr/>
          <a:lstStyle>
            <a:lvl1pPr marL="228594" indent="-228594">
              <a:lnSpc>
                <a:spcPct val="90000"/>
              </a:lnSpc>
              <a:buFont typeface="+mj-lt"/>
              <a:buAutoNum type="arabicPeriod"/>
              <a:defRPr/>
            </a:lvl1pPr>
          </a:lstStyle>
          <a:p>
            <a:endParaRPr lang="en-CA" dirty="0"/>
          </a:p>
        </p:txBody>
      </p:sp>
      <p:sp>
        <p:nvSpPr>
          <p:cNvPr id="6" name="Slide Number Placeholder 5">
            <a:extLst>
              <a:ext uri="{FF2B5EF4-FFF2-40B4-BE49-F238E27FC236}">
                <a16:creationId xmlns:a16="http://schemas.microsoft.com/office/drawing/2014/main" id="{93E85F5B-1BF1-4AD4-ABCA-29903B527E2C}"/>
              </a:ext>
            </a:extLst>
          </p:cNvPr>
          <p:cNvSpPr>
            <a:spLocks noGrp="1"/>
          </p:cNvSpPr>
          <p:nvPr>
            <p:ph type="sldNum" sz="quarter" idx="12"/>
          </p:nvPr>
        </p:nvSpPr>
        <p:spPr/>
        <p:txBody>
          <a:bodyPr/>
          <a:lstStyle/>
          <a:p>
            <a:fld id="{EE762A11-A3F0-4D1B-B1B2-208FCF4B7D37}" type="slidenum">
              <a:rPr lang="en-CA" smtClean="0"/>
              <a:t>‹#›</a:t>
            </a:fld>
            <a:endParaRPr lang="en-CA"/>
          </a:p>
        </p:txBody>
      </p:sp>
      <p:sp>
        <p:nvSpPr>
          <p:cNvPr id="8" name="Content Placeholder 7">
            <a:extLst>
              <a:ext uri="{FF2B5EF4-FFF2-40B4-BE49-F238E27FC236}">
                <a16:creationId xmlns:a16="http://schemas.microsoft.com/office/drawing/2014/main" id="{5C2D75B2-2419-469E-AC55-7939FF03ACA4}"/>
              </a:ext>
            </a:extLst>
          </p:cNvPr>
          <p:cNvSpPr>
            <a:spLocks noGrp="1"/>
          </p:cNvSpPr>
          <p:nvPr>
            <p:ph sz="quarter" idx="13"/>
          </p:nvPr>
        </p:nvSpPr>
        <p:spPr>
          <a:xfrm>
            <a:off x="837767" y="6097513"/>
            <a:ext cx="10515600" cy="237886"/>
          </a:xfrm>
        </p:spPr>
        <p:txBody>
          <a:bodyPr wrap="square" anchor="b">
            <a:spAutoFit/>
          </a:bodyPr>
          <a:lstStyle>
            <a:lvl1pPr marL="0" indent="0">
              <a:spcBef>
                <a:spcPts val="600"/>
              </a:spcBef>
              <a:buNone/>
              <a:defRPr sz="1051">
                <a:solidFill>
                  <a:schemeClr val="tx1"/>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219649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7BBF7-332E-6243-B4EA-336CDDE2015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406935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514603"/>
            <a:ext cx="10972800" cy="3553505"/>
          </a:xfrm>
        </p:spPr>
        <p:txBody>
          <a:bodyPr/>
          <a:lstStyle>
            <a:lvl1pPr>
              <a:lnSpc>
                <a:spcPts val="3300"/>
              </a:lnSpc>
              <a:spcBef>
                <a:spcPts val="0"/>
              </a:spcBef>
              <a:spcAft>
                <a:spcPts val="2300"/>
              </a:spcAft>
              <a:defRPr sz="2800"/>
            </a:lvl1pPr>
            <a:lvl2pPr>
              <a:lnSpc>
                <a:spcPts val="2200"/>
              </a:lnSpc>
              <a:spcAft>
                <a:spcPts val="600"/>
              </a:spcAft>
              <a:defRPr sz="2000"/>
            </a:lvl2pPr>
            <a:lvl3pPr>
              <a:lnSpc>
                <a:spcPts val="2200"/>
              </a:lnSpc>
              <a:spcAft>
                <a:spcPts val="600"/>
              </a:spcAft>
              <a:defRPr sz="1600"/>
            </a:lvl3pPr>
            <a:lvl4pPr>
              <a:lnSpc>
                <a:spcPts val="2200"/>
              </a:lnSpc>
              <a:spcAft>
                <a:spcPts val="600"/>
              </a:spcAft>
              <a:defRPr sz="1600"/>
            </a:lvl4pPr>
            <a:lvl5pPr>
              <a:lnSpc>
                <a:spcPts val="2200"/>
              </a:lnSpc>
              <a:spcAft>
                <a:spcPts val="6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 2 point text</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Keefer, L. 7.11.2013</a:t>
            </a:r>
          </a:p>
        </p:txBody>
      </p:sp>
      <p:sp>
        <p:nvSpPr>
          <p:cNvPr id="5" name="Slide Number Placeholder 5"/>
          <p:cNvSpPr>
            <a:spLocks noGrp="1"/>
          </p:cNvSpPr>
          <p:nvPr>
            <p:ph type="sldNum" sz="quarter" idx="11"/>
          </p:nvPr>
        </p:nvSpPr>
        <p:spPr/>
        <p:txBody>
          <a:bodyPr/>
          <a:lstStyle>
            <a:lvl1pPr>
              <a:defRPr/>
            </a:lvl1pPr>
          </a:lstStyle>
          <a:p>
            <a:pPr>
              <a:defRPr/>
            </a:pPr>
            <a:fld id="{D1BDBA76-B0C0-4F1A-966E-544CE260BD71}" type="slidenum">
              <a:rPr lang="en-US"/>
              <a:pPr>
                <a:defRPr/>
              </a:pPr>
              <a:t>‹#›</a:t>
            </a:fld>
            <a:endParaRPr lang="en-US" dirty="0"/>
          </a:p>
        </p:txBody>
      </p:sp>
    </p:spTree>
    <p:extLst>
      <p:ext uri="{BB962C8B-B14F-4D97-AF65-F5344CB8AC3E}">
        <p14:creationId xmlns:p14="http://schemas.microsoft.com/office/powerpoint/2010/main" val="3315984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609600" y="1600201"/>
            <a:ext cx="4693920" cy="4525963"/>
          </a:xfrm>
        </p:spPr>
        <p:txBody>
          <a:bodyPr>
            <a:noAutofit/>
          </a:bodyPr>
          <a:lstStyle>
            <a:lvl1pPr marL="0" indent="0">
              <a:lnSpc>
                <a:spcPts val="2300"/>
              </a:lnSpc>
              <a:spcBef>
                <a:spcPts val="0"/>
              </a:spcBef>
              <a:buNone/>
              <a:defRPr sz="1700">
                <a:solidFill>
                  <a:schemeClr val="accent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a:t>Click to edit Master text styles</a:t>
            </a:r>
          </a:p>
        </p:txBody>
      </p:sp>
      <p:sp>
        <p:nvSpPr>
          <p:cNvPr id="5" name="Footer Placeholder 4"/>
          <p:cNvSpPr>
            <a:spLocks noGrp="1"/>
          </p:cNvSpPr>
          <p:nvPr>
            <p:ph type="ftr" sz="quarter" idx="11"/>
          </p:nvPr>
        </p:nvSpPr>
        <p:spPr>
          <a:xfrm>
            <a:off x="609600" y="6356351"/>
            <a:ext cx="3860800" cy="365125"/>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
        <p:nvSpPr>
          <p:cNvPr id="8" name="Text Placeholder 7"/>
          <p:cNvSpPr>
            <a:spLocks noGrp="1"/>
          </p:cNvSpPr>
          <p:nvPr>
            <p:ph type="body" sz="quarter" idx="13"/>
          </p:nvPr>
        </p:nvSpPr>
        <p:spPr>
          <a:xfrm>
            <a:off x="6754368" y="1600201"/>
            <a:ext cx="4693920" cy="4525963"/>
          </a:xfrm>
        </p:spPr>
        <p:txBody>
          <a:bodyPr>
            <a:noAutofit/>
          </a:bodyPr>
          <a:lstStyle>
            <a:lvl1pPr marL="0" indent="0">
              <a:lnSpc>
                <a:spcPts val="1900"/>
              </a:lnSpc>
              <a:spcBef>
                <a:spcPts val="0"/>
              </a:spcBef>
              <a:buNone/>
              <a:defRPr sz="1400"/>
            </a:lvl1pPr>
            <a:lvl2pPr>
              <a:buNone/>
              <a:defRPr/>
            </a:lvl2pPr>
            <a:lvl3pPr>
              <a:buNone/>
              <a:defRPr/>
            </a:lvl3pPr>
            <a:lvl4pPr>
              <a:buNone/>
              <a:defRPr/>
            </a:lvl4pPr>
            <a:lvl5pPr>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071E412D-61EC-A14F-B4D5-9D2D971C4714}"/>
              </a:ext>
            </a:extLst>
          </p:cNvPr>
          <p:cNvPicPr>
            <a:picLocks noChangeAspect="1"/>
          </p:cNvPicPr>
          <p:nvPr userDrawn="1"/>
        </p:nvPicPr>
        <p:blipFill>
          <a:blip r:embed="rId2"/>
          <a:stretch>
            <a:fillRect/>
          </a:stretch>
        </p:blipFill>
        <p:spPr>
          <a:xfrm>
            <a:off x="0" y="6721476"/>
            <a:ext cx="12192000" cy="143283"/>
          </a:xfrm>
          <a:prstGeom prst="rect">
            <a:avLst/>
          </a:prstGeom>
        </p:spPr>
      </p:pic>
    </p:spTree>
    <p:extLst>
      <p:ext uri="{BB962C8B-B14F-4D97-AF65-F5344CB8AC3E}">
        <p14:creationId xmlns:p14="http://schemas.microsoft.com/office/powerpoint/2010/main" val="4054612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3C53B5-8603-724C-84BF-A302DC9D17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p:nvPr>
        </p:nvSpPr>
        <p:spPr/>
        <p:txBody>
          <a:bodyPr>
            <a:normAutofit/>
          </a:bodyPr>
          <a:lstStyle>
            <a:lvl1pPr>
              <a:defRPr sz="2900">
                <a:solidFill>
                  <a:schemeClr val="accent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600" y="1493585"/>
            <a:ext cx="10972800" cy="4688267"/>
          </a:xfrm>
        </p:spPr>
        <p:txBody>
          <a:bodyPr>
            <a:normAutofit/>
          </a:bodyPr>
          <a:lstStyle>
            <a:lvl1pPr marL="457189" indent="-457189">
              <a:lnSpc>
                <a:spcPct val="150000"/>
              </a:lnSpc>
              <a:buSzPct val="100000"/>
              <a:buFont typeface="+mj-lt"/>
              <a:buAutoNum type="arabicPeriod"/>
              <a:defRPr sz="2300">
                <a:solidFill>
                  <a:schemeClr val="tx1">
                    <a:lumMod val="65000"/>
                    <a:lumOff val="35000"/>
                  </a:schemeClr>
                </a:solidFill>
              </a:defRPr>
            </a:lvl1pPr>
            <a:lvl2pPr marL="800080" indent="-342891">
              <a:buFont typeface="+mj-lt"/>
              <a:buAutoNum type="arabicPeriod"/>
              <a:defRPr>
                <a:solidFill>
                  <a:schemeClr val="bg1"/>
                </a:solidFill>
              </a:defRPr>
            </a:lvl2pPr>
            <a:lvl3pPr marL="1257269" indent="-342891">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a:t>Click to edit Master text styles</a:t>
            </a:r>
          </a:p>
        </p:txBody>
      </p:sp>
      <p:pic>
        <p:nvPicPr>
          <p:cNvPr id="5" name="Picture 4">
            <a:extLst>
              <a:ext uri="{FF2B5EF4-FFF2-40B4-BE49-F238E27FC236}">
                <a16:creationId xmlns:a16="http://schemas.microsoft.com/office/drawing/2014/main" id="{622E92B5-FFED-094E-AC29-74204DB123AE}"/>
              </a:ext>
            </a:extLst>
          </p:cNvPr>
          <p:cNvPicPr>
            <a:picLocks noChangeAspect="1"/>
          </p:cNvPicPr>
          <p:nvPr userDrawn="1"/>
        </p:nvPicPr>
        <p:blipFill>
          <a:blip r:embed="rId3"/>
          <a:stretch>
            <a:fillRect/>
          </a:stretch>
        </p:blipFill>
        <p:spPr>
          <a:xfrm>
            <a:off x="0" y="6721476"/>
            <a:ext cx="12192000" cy="143283"/>
          </a:xfrm>
          <a:prstGeom prst="rect">
            <a:avLst/>
          </a:prstGeom>
        </p:spPr>
      </p:pic>
    </p:spTree>
    <p:extLst>
      <p:ext uri="{BB962C8B-B14F-4D97-AF65-F5344CB8AC3E}">
        <p14:creationId xmlns:p14="http://schemas.microsoft.com/office/powerpoint/2010/main" val="3282608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3860800" cy="365125"/>
          </a:xfrm>
          <a:prstGeom prst="rect">
            <a:avLst/>
          </a:prstGeom>
        </p:spPr>
        <p:txBody>
          <a:bodyPr/>
          <a:lstStyle/>
          <a:p>
            <a:r>
              <a:rPr lang="en-US"/>
              <a:t>Mount Sinai / Presentation Name / Date</a:t>
            </a:r>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609600" y="1739782"/>
            <a:ext cx="10972800" cy="4197252"/>
          </a:xfrm>
        </p:spPr>
        <p:txBody>
          <a:bodyPr anchor="t">
            <a:normAutofit/>
          </a:bodyPr>
          <a:lstStyle>
            <a:lvl1pPr marL="0" indent="0">
              <a:lnSpc>
                <a:spcPts val="5200"/>
              </a:lnSpc>
              <a:buNone/>
              <a:defRPr sz="5100" b="1">
                <a:solidFill>
                  <a:schemeClr val="accent1"/>
                </a:solidFill>
                <a:latin typeface="Times New Roman"/>
                <a:cs typeface="Times New Roman"/>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6" name="Picture 15">
            <a:extLst>
              <a:ext uri="{FF2B5EF4-FFF2-40B4-BE49-F238E27FC236}">
                <a16:creationId xmlns:a16="http://schemas.microsoft.com/office/drawing/2014/main" id="{42DAC288-6A69-694F-AEEF-A7FAC385D6D2}"/>
              </a:ext>
            </a:extLst>
          </p:cNvPr>
          <p:cNvPicPr>
            <a:picLocks noChangeAspect="1"/>
          </p:cNvPicPr>
          <p:nvPr userDrawn="1"/>
        </p:nvPicPr>
        <p:blipFill>
          <a:blip r:embed="rId2"/>
          <a:stretch>
            <a:fillRect/>
          </a:stretch>
        </p:blipFill>
        <p:spPr>
          <a:xfrm>
            <a:off x="0" y="6721476"/>
            <a:ext cx="12192000" cy="143283"/>
          </a:xfrm>
          <a:prstGeom prst="rect">
            <a:avLst/>
          </a:prstGeom>
        </p:spPr>
      </p:pic>
    </p:spTree>
    <p:extLst>
      <p:ext uri="{BB962C8B-B14F-4D97-AF65-F5344CB8AC3E}">
        <p14:creationId xmlns:p14="http://schemas.microsoft.com/office/powerpoint/2010/main" val="594102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imple Body">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43103" y="2412430"/>
            <a:ext cx="10905795" cy="1194471"/>
          </a:xfrm>
          <a:prstGeom prst="rect">
            <a:avLst/>
          </a:prstGeom>
        </p:spPr>
        <p:txBody>
          <a:bodyPr lIns="0" tIns="0"/>
          <a:lstStyle>
            <a:lvl1pPr>
              <a:defRPr sz="1456"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1456"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a:defRPr sz="1456"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a:defRPr sz="1213"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a:defRPr sz="1092"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3" hasCustomPrompt="1"/>
          </p:nvPr>
        </p:nvSpPr>
        <p:spPr>
          <a:xfrm>
            <a:off x="643103" y="2066674"/>
            <a:ext cx="10867591" cy="299549"/>
          </a:xfrm>
          <a:prstGeom prst="rect">
            <a:avLst/>
          </a:prstGeom>
        </p:spPr>
        <p:txBody>
          <a:bodyPr lIns="0" tIns="0" bIns="457200"/>
          <a:lstStyle>
            <a:lvl1pPr>
              <a:defRPr sz="1697"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1697" b="0" i="0">
                <a:solidFill>
                  <a:schemeClr val="tx1">
                    <a:lumMod val="75000"/>
                    <a:lumOff val="25000"/>
                  </a:schemeClr>
                </a:solidFill>
                <a:latin typeface="Trasandina  Book" charset="0"/>
                <a:ea typeface="Trasandina  Book" charset="0"/>
                <a:cs typeface="Trasandina  Book" charset="0"/>
              </a:defRPr>
            </a:lvl2pPr>
            <a:lvl3pPr>
              <a:defRPr sz="1456" b="0" i="0">
                <a:solidFill>
                  <a:schemeClr val="tx1">
                    <a:lumMod val="75000"/>
                    <a:lumOff val="25000"/>
                  </a:schemeClr>
                </a:solidFill>
                <a:latin typeface="Trasandina  Book" charset="0"/>
                <a:ea typeface="Trasandina  Book" charset="0"/>
                <a:cs typeface="Trasandina  Book" charset="0"/>
              </a:defRPr>
            </a:lvl3pPr>
            <a:lvl4pPr>
              <a:defRPr sz="1456" b="0" i="0">
                <a:solidFill>
                  <a:schemeClr val="tx1">
                    <a:lumMod val="75000"/>
                    <a:lumOff val="25000"/>
                  </a:schemeClr>
                </a:solidFill>
                <a:latin typeface="Trasandina  Book" charset="0"/>
                <a:ea typeface="Trasandina  Book" charset="0"/>
                <a:cs typeface="Trasandina  Book" charset="0"/>
              </a:defRPr>
            </a:lvl4pPr>
            <a:lvl5pPr>
              <a:defRPr sz="1456" b="0" i="0">
                <a:solidFill>
                  <a:schemeClr val="tx1">
                    <a:lumMod val="75000"/>
                    <a:lumOff val="25000"/>
                  </a:schemeClr>
                </a:solidFill>
                <a:latin typeface="Trasandina  Book" charset="0"/>
                <a:ea typeface="Trasandina  Book" charset="0"/>
                <a:cs typeface="Trasandina  Book" charset="0"/>
              </a:defRPr>
            </a:lvl5pPr>
          </a:lstStyle>
          <a:p>
            <a:pPr lvl="0"/>
            <a:r>
              <a:rPr lang="en-US"/>
              <a:t>Headline, Paragraph intro or key statement</a:t>
            </a:r>
          </a:p>
        </p:txBody>
      </p:sp>
      <p:sp>
        <p:nvSpPr>
          <p:cNvPr id="11" name="Holder 2">
            <a:extLst>
              <a:ext uri="{FF2B5EF4-FFF2-40B4-BE49-F238E27FC236}">
                <a16:creationId xmlns:a16="http://schemas.microsoft.com/office/drawing/2014/main" id="{9DA9AD74-4B74-4B3A-8AE2-F9C8AB0A6A23}"/>
              </a:ext>
            </a:extLst>
          </p:cNvPr>
          <p:cNvSpPr>
            <a:spLocks noGrp="1"/>
          </p:cNvSpPr>
          <p:nvPr>
            <p:ph type="title" hasCustomPrompt="1"/>
          </p:nvPr>
        </p:nvSpPr>
        <p:spPr>
          <a:xfrm>
            <a:off x="643104" y="685640"/>
            <a:ext cx="10877069" cy="335861"/>
          </a:xfrm>
          <a:prstGeom prst="rect">
            <a:avLst/>
          </a:prstGeom>
        </p:spPr>
        <p:txBody>
          <a:bodyPr wrap="square" lIns="0" tIns="0" rIns="0" bIns="0">
            <a:spAutoFit/>
          </a:bodyPr>
          <a:lstStyle>
            <a:lvl1pPr>
              <a:defRPr sz="2425" b="0" i="0">
                <a:solidFill>
                  <a:schemeClr val="accent1"/>
                </a:solidFill>
                <a:latin typeface="Arial" panose="020B0604020202020204" pitchFamily="34" charset="0"/>
                <a:cs typeface="Arial" panose="020B0604020202020204" pitchFamily="34" charset="0"/>
              </a:defRPr>
            </a:lvl1pPr>
          </a:lstStyle>
          <a:p>
            <a:r>
              <a:rPr lang="en-US" spc="33"/>
              <a:t>Headline</a:t>
            </a:r>
            <a:endParaRPr/>
          </a:p>
        </p:txBody>
      </p:sp>
      <p:sp>
        <p:nvSpPr>
          <p:cNvPr id="12" name="Text Placeholder 8">
            <a:extLst>
              <a:ext uri="{FF2B5EF4-FFF2-40B4-BE49-F238E27FC236}">
                <a16:creationId xmlns:a16="http://schemas.microsoft.com/office/drawing/2014/main" id="{32CB4BFE-ADA2-4914-83BE-AF8258FEEC73}"/>
              </a:ext>
            </a:extLst>
          </p:cNvPr>
          <p:cNvSpPr>
            <a:spLocks noGrp="1"/>
          </p:cNvSpPr>
          <p:nvPr>
            <p:ph type="body" sz="quarter" idx="22" hasCustomPrompt="1"/>
          </p:nvPr>
        </p:nvSpPr>
        <p:spPr>
          <a:xfrm>
            <a:off x="643103" y="1072406"/>
            <a:ext cx="10841405" cy="230460"/>
          </a:xfrm>
          <a:prstGeom prst="rect">
            <a:avLst/>
          </a:prstGeom>
        </p:spPr>
        <p:txBody>
          <a:bodyPr lIns="0" tIns="0"/>
          <a:lstStyle>
            <a:lvl1pPr>
              <a:defRPr sz="1697"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1697" b="0" i="0">
                <a:solidFill>
                  <a:schemeClr val="tx1">
                    <a:lumMod val="75000"/>
                    <a:lumOff val="25000"/>
                  </a:schemeClr>
                </a:solidFill>
                <a:latin typeface="Trasandina  Book" charset="0"/>
                <a:ea typeface="Trasandina  Book" charset="0"/>
                <a:cs typeface="Trasandina  Book" charset="0"/>
              </a:defRPr>
            </a:lvl2pPr>
            <a:lvl3pPr>
              <a:defRPr sz="1456" b="0" i="0">
                <a:solidFill>
                  <a:schemeClr val="tx1">
                    <a:lumMod val="75000"/>
                    <a:lumOff val="25000"/>
                  </a:schemeClr>
                </a:solidFill>
                <a:latin typeface="Trasandina  Book" charset="0"/>
                <a:ea typeface="Trasandina  Book" charset="0"/>
                <a:cs typeface="Trasandina  Book" charset="0"/>
              </a:defRPr>
            </a:lvl3pPr>
            <a:lvl4pPr>
              <a:defRPr sz="1456" b="0" i="0">
                <a:solidFill>
                  <a:schemeClr val="tx1">
                    <a:lumMod val="75000"/>
                    <a:lumOff val="25000"/>
                  </a:schemeClr>
                </a:solidFill>
                <a:latin typeface="Trasandina  Book" charset="0"/>
                <a:ea typeface="Trasandina  Book" charset="0"/>
                <a:cs typeface="Trasandina  Book" charset="0"/>
              </a:defRPr>
            </a:lvl4pPr>
            <a:lvl5pPr>
              <a:defRPr sz="1456" b="0" i="0">
                <a:solidFill>
                  <a:schemeClr val="tx1">
                    <a:lumMod val="75000"/>
                    <a:lumOff val="25000"/>
                  </a:schemeClr>
                </a:solidFill>
                <a:latin typeface="Trasandina  Book" charset="0"/>
                <a:ea typeface="Trasandina  Book" charset="0"/>
                <a:cs typeface="Trasandina  Book" charset="0"/>
              </a:defRPr>
            </a:lvl5pPr>
          </a:lstStyle>
          <a:p>
            <a:pPr lvl="0"/>
            <a:r>
              <a:rPr lang="en-US" err="1"/>
              <a:t>Subheader</a:t>
            </a:r>
            <a:endParaRPr lang="en-US"/>
          </a:p>
        </p:txBody>
      </p:sp>
      <p:cxnSp>
        <p:nvCxnSpPr>
          <p:cNvPr id="13" name="Straight Connector 12">
            <a:extLst>
              <a:ext uri="{FF2B5EF4-FFF2-40B4-BE49-F238E27FC236}">
                <a16:creationId xmlns:a16="http://schemas.microsoft.com/office/drawing/2014/main" id="{4A30ADDD-E81D-44B8-805F-3BEB59E774AA}"/>
              </a:ext>
            </a:extLst>
          </p:cNvPr>
          <p:cNvCxnSpPr>
            <a:cxnSpLocks/>
          </p:cNvCxnSpPr>
          <p:nvPr userDrawn="1"/>
        </p:nvCxnSpPr>
        <p:spPr>
          <a:xfrm>
            <a:off x="643103" y="517912"/>
            <a:ext cx="1090579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358817"/>
      </p:ext>
    </p:extLst>
  </p:cSld>
  <p:clrMapOvr>
    <a:masterClrMapping/>
  </p:clrMapOvr>
  <p:extLst>
    <p:ext uri="{DCECCB84-F9BA-43D5-87BE-67443E8EF086}">
      <p15:sldGuideLst xmlns:p15="http://schemas.microsoft.com/office/powerpoint/2012/main">
        <p15:guide id="1" orient="horz" pos="2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7BBF7-332E-6243-B4EA-336CDDE2015E}"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63673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311572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7BBF7-332E-6243-B4EA-336CDDE2015E}"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339174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7BBF7-332E-6243-B4EA-336CDDE2015E}"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29438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017BBF7-332E-6243-B4EA-336CDDE2015E}"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28103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15001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7BBF7-332E-6243-B4EA-336CDDE2015E}"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72A7D-0302-F844-8C77-CFB4D64DC534}" type="slidenum">
              <a:rPr lang="en-US" smtClean="0"/>
              <a:t>‹#›</a:t>
            </a:fld>
            <a:endParaRPr lang="en-US"/>
          </a:p>
        </p:txBody>
      </p:sp>
    </p:spTree>
    <p:extLst>
      <p:ext uri="{BB962C8B-B14F-4D97-AF65-F5344CB8AC3E}">
        <p14:creationId xmlns:p14="http://schemas.microsoft.com/office/powerpoint/2010/main" val="423314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6">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017BBF7-332E-6243-B4EA-336CDDE2015E}" type="datetimeFigureOut">
              <a:rPr lang="en-US" smtClean="0"/>
              <a:t>1/25/23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7B72A7D-0302-F844-8C77-CFB4D64DC534}" type="slidenum">
              <a:rPr lang="en-US" smtClean="0"/>
              <a:t>‹#›</a:t>
            </a:fld>
            <a:endParaRPr lang="en-US"/>
          </a:p>
        </p:txBody>
      </p:sp>
    </p:spTree>
    <p:extLst>
      <p:ext uri="{BB962C8B-B14F-4D97-AF65-F5344CB8AC3E}">
        <p14:creationId xmlns:p14="http://schemas.microsoft.com/office/powerpoint/2010/main" val="3177995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24" name="Picture 1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7B7AAF9D-2EB7-EB16-C20D-948F85A39C27}"/>
              </a:ext>
            </a:extLst>
          </p:cNvPr>
          <p:cNvSpPr>
            <a:spLocks noGrp="1"/>
          </p:cNvSpPr>
          <p:nvPr>
            <p:ph type="ctrTitle"/>
          </p:nvPr>
        </p:nvSpPr>
        <p:spPr>
          <a:xfrm>
            <a:off x="1286933" y="2213361"/>
            <a:ext cx="6247721" cy="2204815"/>
          </a:xfrm>
        </p:spPr>
        <p:txBody>
          <a:bodyPr>
            <a:normAutofit/>
          </a:bodyPr>
          <a:lstStyle/>
          <a:p>
            <a:pPr algn="l"/>
            <a:r>
              <a:rPr lang="en-US" sz="3700"/>
              <a:t>Beyond Mental Health: </a:t>
            </a:r>
            <a:br>
              <a:rPr lang="en-US" sz="3700"/>
            </a:br>
            <a:r>
              <a:rPr lang="en-US" sz="3700"/>
              <a:t>Can we achieve emotional healing in IBD?</a:t>
            </a:r>
          </a:p>
        </p:txBody>
      </p:sp>
      <p:sp>
        <p:nvSpPr>
          <p:cNvPr id="3" name="Subtitle 2">
            <a:extLst>
              <a:ext uri="{FF2B5EF4-FFF2-40B4-BE49-F238E27FC236}">
                <a16:creationId xmlns:a16="http://schemas.microsoft.com/office/drawing/2014/main" id="{DDB1AD51-337E-DDA8-53CF-F6EBDA50C21D}"/>
              </a:ext>
            </a:extLst>
          </p:cNvPr>
          <p:cNvSpPr>
            <a:spLocks noGrp="1"/>
          </p:cNvSpPr>
          <p:nvPr>
            <p:ph type="subTitle" idx="1"/>
          </p:nvPr>
        </p:nvSpPr>
        <p:spPr>
          <a:xfrm>
            <a:off x="1286934" y="4418176"/>
            <a:ext cx="6247721" cy="1264209"/>
          </a:xfrm>
        </p:spPr>
        <p:txBody>
          <a:bodyPr>
            <a:normAutofit/>
          </a:bodyPr>
          <a:lstStyle/>
          <a:p>
            <a:pPr algn="l">
              <a:lnSpc>
                <a:spcPct val="110000"/>
              </a:lnSpc>
            </a:pPr>
            <a:r>
              <a:rPr lang="en-US" sz="1700">
                <a:solidFill>
                  <a:schemeClr val="tx1">
                    <a:lumMod val="50000"/>
                    <a:lumOff val="50000"/>
                  </a:schemeClr>
                </a:solidFill>
              </a:rPr>
              <a:t>Laurie Keefer, PhD</a:t>
            </a:r>
          </a:p>
          <a:p>
            <a:pPr algn="l">
              <a:lnSpc>
                <a:spcPct val="110000"/>
              </a:lnSpc>
            </a:pPr>
            <a:r>
              <a:rPr lang="en-US" sz="1700">
                <a:solidFill>
                  <a:schemeClr val="tx1">
                    <a:lumMod val="50000"/>
                    <a:lumOff val="50000"/>
                  </a:schemeClr>
                </a:solidFill>
              </a:rPr>
              <a:t>Professor of Medicine and Psychiatry</a:t>
            </a:r>
          </a:p>
          <a:p>
            <a:pPr algn="l">
              <a:lnSpc>
                <a:spcPct val="110000"/>
              </a:lnSpc>
            </a:pPr>
            <a:r>
              <a:rPr lang="en-US" sz="1700">
                <a:solidFill>
                  <a:schemeClr val="tx1">
                    <a:lumMod val="50000"/>
                    <a:lumOff val="50000"/>
                  </a:schemeClr>
                </a:solidFill>
              </a:rPr>
              <a:t>Icahn School of Medicine at Mount Sinai</a:t>
            </a:r>
          </a:p>
        </p:txBody>
      </p:sp>
      <p:pic>
        <p:nvPicPr>
          <p:cNvPr id="25" name="Picture 1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6" name="Picture 1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5224456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DE37A-51D5-4AE4-9661-EF32A8F6AC9A}"/>
              </a:ext>
            </a:extLst>
          </p:cNvPr>
          <p:cNvSpPr>
            <a:spLocks noGrp="1"/>
          </p:cNvSpPr>
          <p:nvPr>
            <p:ph type="body" sz="quarter" idx="10"/>
          </p:nvPr>
        </p:nvSpPr>
        <p:spPr>
          <a:xfrm>
            <a:off x="1540637" y="2988324"/>
            <a:ext cx="1994612" cy="1891217"/>
          </a:xfrm>
          <a:prstGeom prst="rect">
            <a:avLst/>
          </a:prstGeom>
          <a:noFill/>
          <a:ln>
            <a:noFill/>
          </a:ln>
        </p:spPr>
        <p:txBody>
          <a:bodyPr vert="horz" lIns="0" tIns="0" rIns="0" bIns="0" rtlCol="0">
            <a:normAutofit fontScale="77500" lnSpcReduction="20000"/>
          </a:bodyPr>
          <a:lstStyle/>
          <a:p>
            <a:pPr>
              <a:spcAft>
                <a:spcPts val="181"/>
              </a:spcAft>
            </a:pPr>
            <a:r>
              <a:rPr lang="en-US" sz="1940" b="1">
                <a:solidFill>
                  <a:schemeClr val="accent1"/>
                </a:solidFill>
              </a:rPr>
              <a:t>Build positive relationships</a:t>
            </a:r>
          </a:p>
          <a:p>
            <a:pPr marL="138619" indent="-138619">
              <a:spcAft>
                <a:spcPts val="181"/>
              </a:spcAft>
            </a:pPr>
            <a:r>
              <a:rPr lang="en-US" sz="1213"/>
              <a:t>Practice gratitude</a:t>
            </a:r>
          </a:p>
          <a:p>
            <a:pPr marL="138619" indent="-138619">
              <a:spcAft>
                <a:spcPts val="181"/>
              </a:spcAft>
            </a:pPr>
            <a:r>
              <a:rPr lang="en-US" sz="1213"/>
              <a:t>Constructively respond </a:t>
            </a:r>
            <a:br>
              <a:rPr lang="en-US" sz="1213"/>
            </a:br>
            <a:r>
              <a:rPr lang="en-US" sz="1213"/>
              <a:t>to positive events by </a:t>
            </a:r>
            <a:br>
              <a:rPr lang="en-US" sz="1213"/>
            </a:br>
            <a:r>
              <a:rPr lang="en-US" sz="1213"/>
              <a:t>asking questions and showing enthusiasm</a:t>
            </a:r>
          </a:p>
          <a:p>
            <a:pPr marL="138619" indent="-138619">
              <a:spcAft>
                <a:spcPts val="181"/>
              </a:spcAft>
            </a:pPr>
            <a:r>
              <a:rPr lang="en-US" sz="1213"/>
              <a:t>Practice self-compassion </a:t>
            </a:r>
          </a:p>
        </p:txBody>
      </p:sp>
      <p:sp>
        <p:nvSpPr>
          <p:cNvPr id="4" name="Title 3">
            <a:extLst>
              <a:ext uri="{FF2B5EF4-FFF2-40B4-BE49-F238E27FC236}">
                <a16:creationId xmlns:a16="http://schemas.microsoft.com/office/drawing/2014/main" id="{DEF434AC-190D-4BCA-860C-3746F6665CA5}"/>
              </a:ext>
            </a:extLst>
          </p:cNvPr>
          <p:cNvSpPr>
            <a:spLocks noGrp="1"/>
          </p:cNvSpPr>
          <p:nvPr>
            <p:ph type="title"/>
          </p:nvPr>
        </p:nvSpPr>
        <p:spPr>
          <a:xfrm>
            <a:off x="643485" y="704343"/>
            <a:ext cx="10876307" cy="671722"/>
          </a:xfrm>
        </p:spPr>
        <p:txBody>
          <a:bodyPr/>
          <a:lstStyle/>
          <a:p>
            <a:r>
              <a:rPr lang="en-US" dirty="0"/>
              <a:t>Applied Positive Psychology Interventions Promote Resilience in Chronic Conditions</a:t>
            </a:r>
          </a:p>
        </p:txBody>
      </p:sp>
      <p:sp>
        <p:nvSpPr>
          <p:cNvPr id="8" name="Text Placeholder 1">
            <a:extLst>
              <a:ext uri="{FF2B5EF4-FFF2-40B4-BE49-F238E27FC236}">
                <a16:creationId xmlns:a16="http://schemas.microsoft.com/office/drawing/2014/main" id="{E05C21FD-794E-4B83-9495-ADB0CB92A342}"/>
              </a:ext>
            </a:extLst>
          </p:cNvPr>
          <p:cNvSpPr txBox="1">
            <a:spLocks/>
          </p:cNvSpPr>
          <p:nvPr/>
        </p:nvSpPr>
        <p:spPr>
          <a:xfrm>
            <a:off x="2592220" y="1674191"/>
            <a:ext cx="1607453" cy="935949"/>
          </a:xfrm>
          <a:prstGeom prst="rect">
            <a:avLst/>
          </a:prstGeom>
          <a:noFill/>
          <a:ln>
            <a:noFill/>
          </a:ln>
        </p:spPr>
        <p:txBody>
          <a:bodyPr lIns="0" tIns="0"/>
          <a:lstStyle>
            <a:lvl1pPr marL="0" marR="0" indent="0" defTabSz="914400" eaLnBrk="1" fontAlgn="auto" latinLnBrk="0" hangingPunct="1">
              <a:lnSpc>
                <a:spcPct val="100000"/>
              </a:lnSpc>
              <a:spcBef>
                <a:spcPts val="0"/>
              </a:spcBef>
              <a:spcAft>
                <a:spcPts val="0"/>
              </a:spcAft>
              <a:buClrTx/>
              <a:buSzTx/>
              <a:buFontTx/>
              <a:buNone/>
              <a:tabLst/>
              <a:defRPr sz="2400"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marL="9144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marL="1371600">
              <a:defRPr sz="20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marL="1828800">
              <a:defRPr sz="18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78">
              <a:spcAft>
                <a:spcPts val="181"/>
              </a:spcAft>
              <a:defRPr/>
            </a:pPr>
            <a:r>
              <a:rPr lang="en-US" sz="1940" b="1" kern="0">
                <a:solidFill>
                  <a:schemeClr val="accent1"/>
                </a:solidFill>
              </a:rPr>
              <a:t>Be engaged</a:t>
            </a:r>
          </a:p>
          <a:p>
            <a:pPr marL="138619" indent="-138619" defTabSz="554478">
              <a:spcAft>
                <a:spcPts val="181"/>
              </a:spcAft>
              <a:buFont typeface="Arial" panose="020B0604020202020204" pitchFamily="34" charset="0"/>
              <a:buChar char="•"/>
              <a:defRPr/>
            </a:pPr>
            <a:r>
              <a:rPr lang="en-US" sz="1213" kern="0"/>
              <a:t>Practice mindfulness</a:t>
            </a:r>
          </a:p>
          <a:p>
            <a:pPr marL="138619" indent="-138619" defTabSz="554478">
              <a:spcAft>
                <a:spcPts val="181"/>
              </a:spcAft>
              <a:buFont typeface="Arial" panose="020B0604020202020204" pitchFamily="34" charset="0"/>
              <a:buChar char="•"/>
              <a:defRPr/>
            </a:pPr>
            <a:r>
              <a:rPr lang="en-US" sz="1213" kern="0"/>
              <a:t>Focus on one’s character strengths</a:t>
            </a:r>
          </a:p>
        </p:txBody>
      </p:sp>
      <p:sp>
        <p:nvSpPr>
          <p:cNvPr id="9" name="Text Placeholder 1">
            <a:extLst>
              <a:ext uri="{FF2B5EF4-FFF2-40B4-BE49-F238E27FC236}">
                <a16:creationId xmlns:a16="http://schemas.microsoft.com/office/drawing/2014/main" id="{938C4E6B-22B4-4EC2-A87A-7A7931AFDD72}"/>
              </a:ext>
            </a:extLst>
          </p:cNvPr>
          <p:cNvSpPr txBox="1">
            <a:spLocks/>
          </p:cNvSpPr>
          <p:nvPr/>
        </p:nvSpPr>
        <p:spPr>
          <a:xfrm>
            <a:off x="8320338" y="4986761"/>
            <a:ext cx="2326772" cy="1069480"/>
          </a:xfrm>
          <a:prstGeom prst="rect">
            <a:avLst/>
          </a:prstGeom>
          <a:noFill/>
          <a:ln>
            <a:noFill/>
          </a:ln>
        </p:spPr>
        <p:txBody>
          <a:bodyPr lIns="0" tIns="0"/>
          <a:lstStyle>
            <a:lvl1pPr marL="0" marR="0" indent="0" defTabSz="914400" eaLnBrk="1" fontAlgn="auto" latinLnBrk="0" hangingPunct="1">
              <a:lnSpc>
                <a:spcPct val="100000"/>
              </a:lnSpc>
              <a:spcBef>
                <a:spcPts val="0"/>
              </a:spcBef>
              <a:spcAft>
                <a:spcPts val="0"/>
              </a:spcAft>
              <a:buClrTx/>
              <a:buSzTx/>
              <a:buFontTx/>
              <a:buNone/>
              <a:tabLst/>
              <a:defRPr sz="2400"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marL="9144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marL="1371600">
              <a:defRPr sz="20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marL="1828800">
              <a:defRPr sz="18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78">
              <a:spcAft>
                <a:spcPts val="181"/>
              </a:spcAft>
              <a:defRPr/>
            </a:pPr>
            <a:r>
              <a:rPr lang="en-US" sz="1940" b="1" kern="0">
                <a:solidFill>
                  <a:schemeClr val="accent1"/>
                </a:solidFill>
              </a:rPr>
              <a:t>Practice v</a:t>
            </a:r>
            <a:r>
              <a:rPr lang="en-US" sz="1940" b="1" kern="0" err="1">
                <a:solidFill>
                  <a:schemeClr val="accent1"/>
                </a:solidFill>
              </a:rPr>
              <a:t>itality</a:t>
            </a:r>
            <a:r>
              <a:rPr lang="en-US" sz="1940" b="1" kern="0">
                <a:solidFill>
                  <a:schemeClr val="accent1"/>
                </a:solidFill>
              </a:rPr>
              <a:t> </a:t>
            </a:r>
          </a:p>
          <a:p>
            <a:pPr marL="138619" indent="-138619" defTabSz="554478">
              <a:spcAft>
                <a:spcPts val="181"/>
              </a:spcAft>
              <a:buFont typeface="Arial" panose="020B0604020202020204" pitchFamily="34" charset="0"/>
              <a:buChar char="•"/>
              <a:defRPr/>
            </a:pPr>
            <a:r>
              <a:rPr lang="en-US" sz="1213" kern="0"/>
              <a:t>Feel awake, alive, and able to tackle life through exercise, a well-balanced diet, and adequate sleep</a:t>
            </a:r>
          </a:p>
        </p:txBody>
      </p:sp>
      <p:sp>
        <p:nvSpPr>
          <p:cNvPr id="10" name="Text Placeholder 1">
            <a:extLst>
              <a:ext uri="{FF2B5EF4-FFF2-40B4-BE49-F238E27FC236}">
                <a16:creationId xmlns:a16="http://schemas.microsoft.com/office/drawing/2014/main" id="{5C1F39C4-4DB1-433A-AC92-F719F0FEDF55}"/>
              </a:ext>
            </a:extLst>
          </p:cNvPr>
          <p:cNvSpPr txBox="1">
            <a:spLocks/>
          </p:cNvSpPr>
          <p:nvPr/>
        </p:nvSpPr>
        <p:spPr>
          <a:xfrm>
            <a:off x="688792" y="4986643"/>
            <a:ext cx="3614169" cy="1204420"/>
          </a:xfrm>
          <a:prstGeom prst="rect">
            <a:avLst/>
          </a:prstGeom>
          <a:noFill/>
          <a:ln>
            <a:noFill/>
          </a:ln>
        </p:spPr>
        <p:txBody>
          <a:bodyPr lIns="0" tIns="0"/>
          <a:lstStyle>
            <a:lvl1pPr marL="0" marR="0" indent="0" defTabSz="914400" eaLnBrk="1" fontAlgn="auto" latinLnBrk="0" hangingPunct="1">
              <a:lnSpc>
                <a:spcPct val="100000"/>
              </a:lnSpc>
              <a:spcBef>
                <a:spcPts val="0"/>
              </a:spcBef>
              <a:spcAft>
                <a:spcPts val="0"/>
              </a:spcAft>
              <a:buClrTx/>
              <a:buSzTx/>
              <a:buFontTx/>
              <a:buNone/>
              <a:tabLst/>
              <a:defRPr sz="2400"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marL="9144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marL="1371600">
              <a:defRPr sz="20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marL="1828800">
              <a:defRPr sz="18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78">
              <a:spcAft>
                <a:spcPts val="181"/>
              </a:spcAft>
              <a:defRPr/>
            </a:pPr>
            <a:r>
              <a:rPr lang="en-US" sz="1940" b="1" kern="0" spc="-31">
                <a:solidFill>
                  <a:schemeClr val="accent1"/>
                </a:solidFill>
              </a:rPr>
              <a:t>Recognize accomplishments </a:t>
            </a:r>
          </a:p>
          <a:p>
            <a:pPr marL="138619" indent="-138619" defTabSz="554478">
              <a:spcAft>
                <a:spcPts val="181"/>
              </a:spcAft>
              <a:buFont typeface="Arial" panose="020B0604020202020204" pitchFamily="34" charset="0"/>
              <a:buChar char="•"/>
              <a:defRPr/>
            </a:pPr>
            <a:r>
              <a:rPr lang="en-US" sz="1213" kern="0"/>
              <a:t>Gain a sense of mastery and ownership </a:t>
            </a:r>
            <a:br>
              <a:rPr lang="en-US" sz="1213" kern="0"/>
            </a:br>
            <a:r>
              <a:rPr lang="en-US" sz="1213" kern="0"/>
              <a:t>of one’s own life </a:t>
            </a:r>
          </a:p>
          <a:p>
            <a:pPr marL="138619" indent="-138619" defTabSz="554478">
              <a:spcAft>
                <a:spcPts val="181"/>
              </a:spcAft>
              <a:buFont typeface="Arial" panose="020B0604020202020204" pitchFamily="34" charset="0"/>
              <a:buChar char="•"/>
              <a:defRPr/>
            </a:pPr>
            <a:r>
              <a:rPr lang="en-US" sz="1213" kern="0"/>
              <a:t>Set SMART goals</a:t>
            </a:r>
          </a:p>
        </p:txBody>
      </p:sp>
      <p:sp>
        <p:nvSpPr>
          <p:cNvPr id="11" name="Text Placeholder 1">
            <a:extLst>
              <a:ext uri="{FF2B5EF4-FFF2-40B4-BE49-F238E27FC236}">
                <a16:creationId xmlns:a16="http://schemas.microsoft.com/office/drawing/2014/main" id="{96BE6702-4A9E-4A72-A5FE-9B18E081BCEF}"/>
              </a:ext>
            </a:extLst>
          </p:cNvPr>
          <p:cNvSpPr txBox="1">
            <a:spLocks/>
          </p:cNvSpPr>
          <p:nvPr/>
        </p:nvSpPr>
        <p:spPr>
          <a:xfrm>
            <a:off x="8332431" y="1674191"/>
            <a:ext cx="2421219" cy="944967"/>
          </a:xfrm>
          <a:prstGeom prst="rect">
            <a:avLst/>
          </a:prstGeom>
          <a:noFill/>
          <a:ln>
            <a:noFill/>
          </a:ln>
        </p:spPr>
        <p:txBody>
          <a:bodyPr lIns="0" tIns="0"/>
          <a:lstStyle>
            <a:lvl1pPr marL="0" marR="0" indent="0" defTabSz="914400" eaLnBrk="1" fontAlgn="auto" latinLnBrk="0" hangingPunct="1">
              <a:lnSpc>
                <a:spcPct val="100000"/>
              </a:lnSpc>
              <a:spcBef>
                <a:spcPts val="0"/>
              </a:spcBef>
              <a:spcAft>
                <a:spcPts val="0"/>
              </a:spcAft>
              <a:buClrTx/>
              <a:buSzTx/>
              <a:buFontTx/>
              <a:buNone/>
              <a:tabLst/>
              <a:defRPr sz="2400"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marL="9144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marL="1371600">
              <a:defRPr sz="20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marL="1828800">
              <a:defRPr sz="18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78">
              <a:spcAft>
                <a:spcPts val="181"/>
              </a:spcAft>
              <a:defRPr/>
            </a:pPr>
            <a:r>
              <a:rPr lang="en-US" sz="1940" b="1" kern="0">
                <a:solidFill>
                  <a:schemeClr val="accent1"/>
                </a:solidFill>
              </a:rPr>
              <a:t>Find meaning </a:t>
            </a:r>
          </a:p>
          <a:p>
            <a:pPr marL="138619" indent="-138619" defTabSz="554478">
              <a:spcAft>
                <a:spcPts val="181"/>
              </a:spcAft>
              <a:buFont typeface="Arial" panose="020B0604020202020204" pitchFamily="34" charset="0"/>
              <a:buChar char="•"/>
              <a:defRPr/>
            </a:pPr>
            <a:r>
              <a:rPr lang="en-US" sz="1213" kern="0"/>
              <a:t>Seek out, belong to, and serve something larger than oneself</a:t>
            </a:r>
          </a:p>
          <a:p>
            <a:pPr marL="138619" indent="-138619" defTabSz="554478">
              <a:spcAft>
                <a:spcPts val="181"/>
              </a:spcAft>
              <a:buFont typeface="Arial" panose="020B0604020202020204" pitchFamily="34" charset="0"/>
              <a:buChar char="•"/>
              <a:defRPr/>
            </a:pPr>
            <a:r>
              <a:rPr lang="en-US" sz="1213" kern="0"/>
              <a:t>Live by one’s own values</a:t>
            </a:r>
          </a:p>
        </p:txBody>
      </p:sp>
      <p:sp>
        <p:nvSpPr>
          <p:cNvPr id="12" name="Text Placeholder 1">
            <a:extLst>
              <a:ext uri="{FF2B5EF4-FFF2-40B4-BE49-F238E27FC236}">
                <a16:creationId xmlns:a16="http://schemas.microsoft.com/office/drawing/2014/main" id="{CA94B1B6-7CBF-4D80-9C0C-3E61330235D7}"/>
              </a:ext>
            </a:extLst>
          </p:cNvPr>
          <p:cNvSpPr txBox="1">
            <a:spLocks/>
          </p:cNvSpPr>
          <p:nvPr/>
        </p:nvSpPr>
        <p:spPr>
          <a:xfrm>
            <a:off x="8916725" y="2803724"/>
            <a:ext cx="2998071" cy="2013240"/>
          </a:xfrm>
          <a:prstGeom prst="rect">
            <a:avLst/>
          </a:prstGeom>
          <a:noFill/>
          <a:ln>
            <a:noFill/>
          </a:ln>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sz="2400"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marL="9144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marL="1371600">
              <a:defRPr sz="20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marL="1828800">
              <a:defRPr sz="18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554478">
              <a:spcAft>
                <a:spcPts val="181"/>
              </a:spcAft>
              <a:defRPr/>
            </a:pPr>
            <a:r>
              <a:rPr lang="en-US" sz="1940" b="1" kern="0" spc="-36">
                <a:solidFill>
                  <a:schemeClr val="accent1"/>
                </a:solidFill>
              </a:rPr>
              <a:t>Cultivate positive emotions  </a:t>
            </a:r>
          </a:p>
          <a:p>
            <a:pPr marL="138619" indent="-138619" defTabSz="554478">
              <a:spcAft>
                <a:spcPts val="181"/>
              </a:spcAft>
              <a:buFont typeface="Arial" panose="020B0604020202020204" pitchFamily="34" charset="0"/>
              <a:buChar char="•"/>
              <a:defRPr/>
            </a:pPr>
            <a:r>
              <a:rPr lang="en-US" sz="1213" kern="0"/>
              <a:t>Cultivate, notice, and deepen feelings </a:t>
            </a:r>
            <a:br>
              <a:rPr lang="en-US" sz="1213" kern="0"/>
            </a:br>
            <a:r>
              <a:rPr lang="en-US" sz="1213" kern="0"/>
              <a:t>of joy, humor, excitement, serenity, </a:t>
            </a:r>
            <a:br>
              <a:rPr lang="en-US" sz="1213" kern="0"/>
            </a:br>
            <a:r>
              <a:rPr lang="en-US" sz="1213" kern="0"/>
              <a:t>interest, hope, and love</a:t>
            </a:r>
          </a:p>
          <a:p>
            <a:pPr marL="138619" indent="-138619" defTabSz="554478">
              <a:spcAft>
                <a:spcPts val="181"/>
              </a:spcAft>
              <a:buFont typeface="Arial" panose="020B0604020202020204" pitchFamily="34" charset="0"/>
              <a:buChar char="•"/>
              <a:defRPr/>
            </a:pPr>
            <a:r>
              <a:rPr lang="en-US" sz="1213" kern="0"/>
              <a:t>Do not deny, suppress, or ignore </a:t>
            </a:r>
            <a:br>
              <a:rPr lang="en-US" sz="1213" kern="0"/>
            </a:br>
            <a:r>
              <a:rPr lang="en-US" sz="1213" kern="0"/>
              <a:t>negative emotions</a:t>
            </a:r>
          </a:p>
          <a:p>
            <a:pPr marL="138619" indent="-138619" defTabSz="554478">
              <a:spcAft>
                <a:spcPts val="181"/>
              </a:spcAft>
              <a:buFont typeface="Arial" panose="020B0604020202020204" pitchFamily="34" charset="0"/>
              <a:buChar char="•"/>
              <a:defRPr/>
            </a:pPr>
            <a:r>
              <a:rPr lang="en-US" sz="1213" kern="0"/>
              <a:t>3 b</a:t>
            </a:r>
            <a:r>
              <a:rPr lang="en-US" sz="1213" kern="0" err="1"/>
              <a:t>lessings</a:t>
            </a:r>
            <a:r>
              <a:rPr lang="en-US" sz="1213" kern="0"/>
              <a:t> – write down 3 things</a:t>
            </a:r>
            <a:br>
              <a:rPr lang="en-US" sz="1213" kern="0"/>
            </a:br>
            <a:r>
              <a:rPr lang="en-US" sz="1213" kern="0"/>
              <a:t> that went well at the end of each day </a:t>
            </a:r>
          </a:p>
        </p:txBody>
      </p:sp>
      <p:sp>
        <p:nvSpPr>
          <p:cNvPr id="14" name="Text Placeholder 1">
            <a:extLst>
              <a:ext uri="{FF2B5EF4-FFF2-40B4-BE49-F238E27FC236}">
                <a16:creationId xmlns:a16="http://schemas.microsoft.com/office/drawing/2014/main" id="{7402AAE6-12EB-45FA-8291-F42231BB0B1D}"/>
              </a:ext>
            </a:extLst>
          </p:cNvPr>
          <p:cNvSpPr txBox="1">
            <a:spLocks/>
          </p:cNvSpPr>
          <p:nvPr/>
        </p:nvSpPr>
        <p:spPr>
          <a:xfrm>
            <a:off x="5041674" y="3035743"/>
            <a:ext cx="2154860" cy="1530935"/>
          </a:xfrm>
          <a:prstGeom prst="rect">
            <a:avLst/>
          </a:prstGeom>
          <a:noFill/>
          <a:ln>
            <a:noFill/>
          </a:ln>
        </p:spPr>
        <p:txBody>
          <a:bodyPr lIns="0" tIns="0" anchor="ctr"/>
          <a:lstStyle>
            <a:lvl1pPr marL="0" marR="0" indent="0" defTabSz="914400" eaLnBrk="1" fontAlgn="auto" latinLnBrk="0" hangingPunct="1">
              <a:lnSpc>
                <a:spcPct val="100000"/>
              </a:lnSpc>
              <a:spcBef>
                <a:spcPts val="0"/>
              </a:spcBef>
              <a:spcAft>
                <a:spcPts val="0"/>
              </a:spcAft>
              <a:buClrTx/>
              <a:buSzTx/>
              <a:buFontTx/>
              <a:buNone/>
              <a:tabLst/>
              <a:defRPr sz="2400" b="0" i="0" baseline="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vl2pPr marL="4572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2pPr>
            <a:lvl3pPr marL="914400">
              <a:defRPr sz="24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3pPr>
            <a:lvl4pPr marL="1371600">
              <a:defRPr sz="20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4pPr>
            <a:lvl5pPr marL="1828800">
              <a:defRPr sz="1800" b="0" i="0">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554478">
              <a:defRPr/>
            </a:pPr>
            <a:r>
              <a:rPr lang="en-US" sz="2425" b="1" kern="0">
                <a:solidFill>
                  <a:schemeClr val="accent1"/>
                </a:solidFill>
              </a:rPr>
              <a:t>REVAMP Model:</a:t>
            </a:r>
          </a:p>
          <a:p>
            <a:pPr algn="ctr" defTabSz="554478">
              <a:defRPr/>
            </a:pPr>
            <a:r>
              <a:rPr lang="en-US" sz="2425" b="1" kern="0">
                <a:solidFill>
                  <a:schemeClr val="accent1"/>
                </a:solidFill>
              </a:rPr>
              <a:t>6 Domains </a:t>
            </a:r>
          </a:p>
          <a:p>
            <a:pPr algn="ctr" defTabSz="554478">
              <a:defRPr/>
            </a:pPr>
            <a:r>
              <a:rPr lang="en-US" sz="2425" b="1" kern="0">
                <a:solidFill>
                  <a:schemeClr val="accent1"/>
                </a:solidFill>
              </a:rPr>
              <a:t>of Well-Being</a:t>
            </a:r>
            <a:endParaRPr lang="en-US" sz="2425" kern="0">
              <a:solidFill>
                <a:schemeClr val="accent1"/>
              </a:solidFill>
            </a:endParaRPr>
          </a:p>
        </p:txBody>
      </p:sp>
      <p:grpSp>
        <p:nvGrpSpPr>
          <p:cNvPr id="42" name="Group 41">
            <a:extLst>
              <a:ext uri="{FF2B5EF4-FFF2-40B4-BE49-F238E27FC236}">
                <a16:creationId xmlns:a16="http://schemas.microsoft.com/office/drawing/2014/main" id="{83262F7C-4A8C-4851-BA7F-77E1790F43F3}"/>
              </a:ext>
            </a:extLst>
          </p:cNvPr>
          <p:cNvGrpSpPr/>
          <p:nvPr/>
        </p:nvGrpSpPr>
        <p:grpSpPr>
          <a:xfrm>
            <a:off x="8190622" y="3558892"/>
            <a:ext cx="554493" cy="554493"/>
            <a:chOff x="199114" y="5690457"/>
            <a:chExt cx="914400" cy="914400"/>
          </a:xfrm>
        </p:grpSpPr>
        <p:sp>
          <p:nvSpPr>
            <p:cNvPr id="38" name="Oval 37">
              <a:extLst>
                <a:ext uri="{FF2B5EF4-FFF2-40B4-BE49-F238E27FC236}">
                  <a16:creationId xmlns:a16="http://schemas.microsoft.com/office/drawing/2014/main" id="{747F31B6-E4CC-4375-9511-99747017DAE9}"/>
                </a:ext>
              </a:extLst>
            </p:cNvPr>
            <p:cNvSpPr/>
            <p:nvPr/>
          </p:nvSpPr>
          <p:spPr>
            <a:xfrm>
              <a:off x="199114" y="5690457"/>
              <a:ext cx="914400"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39" name="Group 38">
              <a:extLst>
                <a:ext uri="{FF2B5EF4-FFF2-40B4-BE49-F238E27FC236}">
                  <a16:creationId xmlns:a16="http://schemas.microsoft.com/office/drawing/2014/main" id="{5220E671-49FC-40F5-9440-B52491B63D27}"/>
                </a:ext>
              </a:extLst>
            </p:cNvPr>
            <p:cNvGrpSpPr/>
            <p:nvPr/>
          </p:nvGrpSpPr>
          <p:grpSpPr>
            <a:xfrm>
              <a:off x="298265" y="5807075"/>
              <a:ext cx="714375" cy="652463"/>
              <a:chOff x="92075" y="5654675"/>
              <a:chExt cx="714375" cy="652463"/>
            </a:xfrm>
          </p:grpSpPr>
          <p:sp>
            <p:nvSpPr>
              <p:cNvPr id="40" name="Freeform 5">
                <a:extLst>
                  <a:ext uri="{FF2B5EF4-FFF2-40B4-BE49-F238E27FC236}">
                    <a16:creationId xmlns:a16="http://schemas.microsoft.com/office/drawing/2014/main" id="{885E019B-C830-454E-9F2F-C5E9DCAA5F99}"/>
                  </a:ext>
                </a:extLst>
              </p:cNvPr>
              <p:cNvSpPr>
                <a:spLocks/>
              </p:cNvSpPr>
              <p:nvPr/>
            </p:nvSpPr>
            <p:spPr bwMode="auto">
              <a:xfrm>
                <a:off x="92075" y="6049963"/>
                <a:ext cx="714375" cy="257175"/>
              </a:xfrm>
              <a:custGeom>
                <a:avLst/>
                <a:gdLst>
                  <a:gd name="T0" fmla="*/ 623 w 900"/>
                  <a:gd name="T1" fmla="*/ 315 h 324"/>
                  <a:gd name="T2" fmla="*/ 654 w 900"/>
                  <a:gd name="T3" fmla="*/ 298 h 324"/>
                  <a:gd name="T4" fmla="*/ 740 w 900"/>
                  <a:gd name="T5" fmla="*/ 235 h 324"/>
                  <a:gd name="T6" fmla="*/ 833 w 900"/>
                  <a:gd name="T7" fmla="*/ 155 h 324"/>
                  <a:gd name="T8" fmla="*/ 869 w 900"/>
                  <a:gd name="T9" fmla="*/ 117 h 324"/>
                  <a:gd name="T10" fmla="*/ 893 w 900"/>
                  <a:gd name="T11" fmla="*/ 86 h 324"/>
                  <a:gd name="T12" fmla="*/ 900 w 900"/>
                  <a:gd name="T13" fmla="*/ 68 h 324"/>
                  <a:gd name="T14" fmla="*/ 900 w 900"/>
                  <a:gd name="T15" fmla="*/ 63 h 324"/>
                  <a:gd name="T16" fmla="*/ 895 w 900"/>
                  <a:gd name="T17" fmla="*/ 49 h 324"/>
                  <a:gd name="T18" fmla="*/ 887 w 900"/>
                  <a:gd name="T19" fmla="*/ 36 h 324"/>
                  <a:gd name="T20" fmla="*/ 876 w 900"/>
                  <a:gd name="T21" fmla="*/ 26 h 324"/>
                  <a:gd name="T22" fmla="*/ 845 w 900"/>
                  <a:gd name="T23" fmla="*/ 18 h 324"/>
                  <a:gd name="T24" fmla="*/ 807 w 900"/>
                  <a:gd name="T25" fmla="*/ 21 h 324"/>
                  <a:gd name="T26" fmla="*/ 788 w 900"/>
                  <a:gd name="T27" fmla="*/ 29 h 324"/>
                  <a:gd name="T28" fmla="*/ 735 w 900"/>
                  <a:gd name="T29" fmla="*/ 60 h 324"/>
                  <a:gd name="T30" fmla="*/ 610 w 900"/>
                  <a:gd name="T31" fmla="*/ 145 h 324"/>
                  <a:gd name="T32" fmla="*/ 572 w 900"/>
                  <a:gd name="T33" fmla="*/ 168 h 324"/>
                  <a:gd name="T34" fmla="*/ 561 w 900"/>
                  <a:gd name="T35" fmla="*/ 169 h 324"/>
                  <a:gd name="T36" fmla="*/ 514 w 900"/>
                  <a:gd name="T37" fmla="*/ 171 h 324"/>
                  <a:gd name="T38" fmla="*/ 476 w 900"/>
                  <a:gd name="T39" fmla="*/ 168 h 324"/>
                  <a:gd name="T40" fmla="*/ 496 w 900"/>
                  <a:gd name="T41" fmla="*/ 158 h 324"/>
                  <a:gd name="T42" fmla="*/ 566 w 900"/>
                  <a:gd name="T43" fmla="*/ 117 h 324"/>
                  <a:gd name="T44" fmla="*/ 610 w 900"/>
                  <a:gd name="T45" fmla="*/ 86 h 324"/>
                  <a:gd name="T46" fmla="*/ 623 w 900"/>
                  <a:gd name="T47" fmla="*/ 71 h 324"/>
                  <a:gd name="T48" fmla="*/ 628 w 900"/>
                  <a:gd name="T49" fmla="*/ 65 h 324"/>
                  <a:gd name="T50" fmla="*/ 631 w 900"/>
                  <a:gd name="T51" fmla="*/ 52 h 324"/>
                  <a:gd name="T52" fmla="*/ 628 w 900"/>
                  <a:gd name="T53" fmla="*/ 37 h 324"/>
                  <a:gd name="T54" fmla="*/ 618 w 900"/>
                  <a:gd name="T55" fmla="*/ 24 h 324"/>
                  <a:gd name="T56" fmla="*/ 607 w 900"/>
                  <a:gd name="T57" fmla="*/ 13 h 324"/>
                  <a:gd name="T58" fmla="*/ 589 w 900"/>
                  <a:gd name="T59" fmla="*/ 5 h 324"/>
                  <a:gd name="T60" fmla="*/ 569 w 900"/>
                  <a:gd name="T61" fmla="*/ 0 h 324"/>
                  <a:gd name="T62" fmla="*/ 548 w 900"/>
                  <a:gd name="T63" fmla="*/ 0 h 324"/>
                  <a:gd name="T64" fmla="*/ 536 w 900"/>
                  <a:gd name="T65" fmla="*/ 3 h 324"/>
                  <a:gd name="T66" fmla="*/ 478 w 900"/>
                  <a:gd name="T67" fmla="*/ 16 h 324"/>
                  <a:gd name="T68" fmla="*/ 316 w 900"/>
                  <a:gd name="T69" fmla="*/ 42 h 324"/>
                  <a:gd name="T70" fmla="*/ 243 w 900"/>
                  <a:gd name="T71" fmla="*/ 55 h 324"/>
                  <a:gd name="T72" fmla="*/ 168 w 900"/>
                  <a:gd name="T73" fmla="*/ 65 h 324"/>
                  <a:gd name="T74" fmla="*/ 90 w 900"/>
                  <a:gd name="T75" fmla="*/ 70 h 324"/>
                  <a:gd name="T76" fmla="*/ 0 w 900"/>
                  <a:gd name="T77" fmla="*/ 71 h 324"/>
                  <a:gd name="T78" fmla="*/ 0 w 900"/>
                  <a:gd name="T79" fmla="*/ 262 h 324"/>
                  <a:gd name="T80" fmla="*/ 113 w 900"/>
                  <a:gd name="T81" fmla="*/ 274 h 324"/>
                  <a:gd name="T82" fmla="*/ 246 w 900"/>
                  <a:gd name="T83" fmla="*/ 290 h 324"/>
                  <a:gd name="T84" fmla="*/ 277 w 900"/>
                  <a:gd name="T85" fmla="*/ 297 h 324"/>
                  <a:gd name="T86" fmla="*/ 352 w 900"/>
                  <a:gd name="T87" fmla="*/ 311 h 324"/>
                  <a:gd name="T88" fmla="*/ 453 w 900"/>
                  <a:gd name="T89" fmla="*/ 323 h 324"/>
                  <a:gd name="T90" fmla="*/ 554 w 900"/>
                  <a:gd name="T91" fmla="*/ 324 h 324"/>
                  <a:gd name="T92" fmla="*/ 593 w 900"/>
                  <a:gd name="T93" fmla="*/ 321 h 324"/>
                  <a:gd name="T94" fmla="*/ 623 w 900"/>
                  <a:gd name="T95"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0" h="324">
                    <a:moveTo>
                      <a:pt x="623" y="315"/>
                    </a:moveTo>
                    <a:lnTo>
                      <a:pt x="623" y="315"/>
                    </a:lnTo>
                    <a:lnTo>
                      <a:pt x="638" y="308"/>
                    </a:lnTo>
                    <a:lnTo>
                      <a:pt x="654" y="298"/>
                    </a:lnTo>
                    <a:lnTo>
                      <a:pt x="693" y="271"/>
                    </a:lnTo>
                    <a:lnTo>
                      <a:pt x="740" y="235"/>
                    </a:lnTo>
                    <a:lnTo>
                      <a:pt x="788" y="195"/>
                    </a:lnTo>
                    <a:lnTo>
                      <a:pt x="833" y="155"/>
                    </a:lnTo>
                    <a:lnTo>
                      <a:pt x="853" y="135"/>
                    </a:lnTo>
                    <a:lnTo>
                      <a:pt x="869" y="117"/>
                    </a:lnTo>
                    <a:lnTo>
                      <a:pt x="884" y="101"/>
                    </a:lnTo>
                    <a:lnTo>
                      <a:pt x="893" y="86"/>
                    </a:lnTo>
                    <a:lnTo>
                      <a:pt x="900" y="73"/>
                    </a:lnTo>
                    <a:lnTo>
                      <a:pt x="900" y="68"/>
                    </a:lnTo>
                    <a:lnTo>
                      <a:pt x="900" y="63"/>
                    </a:lnTo>
                    <a:lnTo>
                      <a:pt x="900" y="63"/>
                    </a:lnTo>
                    <a:lnTo>
                      <a:pt x="898" y="55"/>
                    </a:lnTo>
                    <a:lnTo>
                      <a:pt x="895" y="49"/>
                    </a:lnTo>
                    <a:lnTo>
                      <a:pt x="892" y="42"/>
                    </a:lnTo>
                    <a:lnTo>
                      <a:pt x="887" y="36"/>
                    </a:lnTo>
                    <a:lnTo>
                      <a:pt x="880" y="31"/>
                    </a:lnTo>
                    <a:lnTo>
                      <a:pt x="876" y="26"/>
                    </a:lnTo>
                    <a:lnTo>
                      <a:pt x="861" y="21"/>
                    </a:lnTo>
                    <a:lnTo>
                      <a:pt x="845" y="18"/>
                    </a:lnTo>
                    <a:lnTo>
                      <a:pt x="827" y="18"/>
                    </a:lnTo>
                    <a:lnTo>
                      <a:pt x="807" y="21"/>
                    </a:lnTo>
                    <a:lnTo>
                      <a:pt x="788" y="29"/>
                    </a:lnTo>
                    <a:lnTo>
                      <a:pt x="788" y="29"/>
                    </a:lnTo>
                    <a:lnTo>
                      <a:pt x="765" y="42"/>
                    </a:lnTo>
                    <a:lnTo>
                      <a:pt x="735" y="60"/>
                    </a:lnTo>
                    <a:lnTo>
                      <a:pt x="670" y="104"/>
                    </a:lnTo>
                    <a:lnTo>
                      <a:pt x="610" y="145"/>
                    </a:lnTo>
                    <a:lnTo>
                      <a:pt x="587" y="160"/>
                    </a:lnTo>
                    <a:lnTo>
                      <a:pt x="572" y="168"/>
                    </a:lnTo>
                    <a:lnTo>
                      <a:pt x="572" y="168"/>
                    </a:lnTo>
                    <a:lnTo>
                      <a:pt x="561" y="169"/>
                    </a:lnTo>
                    <a:lnTo>
                      <a:pt x="546" y="171"/>
                    </a:lnTo>
                    <a:lnTo>
                      <a:pt x="514" y="171"/>
                    </a:lnTo>
                    <a:lnTo>
                      <a:pt x="488" y="168"/>
                    </a:lnTo>
                    <a:lnTo>
                      <a:pt x="476" y="168"/>
                    </a:lnTo>
                    <a:lnTo>
                      <a:pt x="476" y="168"/>
                    </a:lnTo>
                    <a:lnTo>
                      <a:pt x="496" y="158"/>
                    </a:lnTo>
                    <a:lnTo>
                      <a:pt x="540" y="132"/>
                    </a:lnTo>
                    <a:lnTo>
                      <a:pt x="566" y="117"/>
                    </a:lnTo>
                    <a:lnTo>
                      <a:pt x="590" y="101"/>
                    </a:lnTo>
                    <a:lnTo>
                      <a:pt x="610" y="86"/>
                    </a:lnTo>
                    <a:lnTo>
                      <a:pt x="618" y="80"/>
                    </a:lnTo>
                    <a:lnTo>
                      <a:pt x="623" y="71"/>
                    </a:lnTo>
                    <a:lnTo>
                      <a:pt x="623" y="71"/>
                    </a:lnTo>
                    <a:lnTo>
                      <a:pt x="628" y="65"/>
                    </a:lnTo>
                    <a:lnTo>
                      <a:pt x="629" y="58"/>
                    </a:lnTo>
                    <a:lnTo>
                      <a:pt x="631" y="52"/>
                    </a:lnTo>
                    <a:lnTo>
                      <a:pt x="629" y="44"/>
                    </a:lnTo>
                    <a:lnTo>
                      <a:pt x="628" y="37"/>
                    </a:lnTo>
                    <a:lnTo>
                      <a:pt x="623" y="31"/>
                    </a:lnTo>
                    <a:lnTo>
                      <a:pt x="618" y="24"/>
                    </a:lnTo>
                    <a:lnTo>
                      <a:pt x="613" y="18"/>
                    </a:lnTo>
                    <a:lnTo>
                      <a:pt x="607" y="13"/>
                    </a:lnTo>
                    <a:lnTo>
                      <a:pt x="598" y="8"/>
                    </a:lnTo>
                    <a:lnTo>
                      <a:pt x="589" y="5"/>
                    </a:lnTo>
                    <a:lnTo>
                      <a:pt x="580" y="1"/>
                    </a:lnTo>
                    <a:lnTo>
                      <a:pt x="569" y="0"/>
                    </a:lnTo>
                    <a:lnTo>
                      <a:pt x="559" y="0"/>
                    </a:lnTo>
                    <a:lnTo>
                      <a:pt x="548" y="0"/>
                    </a:lnTo>
                    <a:lnTo>
                      <a:pt x="536" y="3"/>
                    </a:lnTo>
                    <a:lnTo>
                      <a:pt x="536" y="3"/>
                    </a:lnTo>
                    <a:lnTo>
                      <a:pt x="510" y="9"/>
                    </a:lnTo>
                    <a:lnTo>
                      <a:pt x="478" y="16"/>
                    </a:lnTo>
                    <a:lnTo>
                      <a:pt x="399" y="29"/>
                    </a:lnTo>
                    <a:lnTo>
                      <a:pt x="316" y="42"/>
                    </a:lnTo>
                    <a:lnTo>
                      <a:pt x="243" y="55"/>
                    </a:lnTo>
                    <a:lnTo>
                      <a:pt x="243" y="55"/>
                    </a:lnTo>
                    <a:lnTo>
                      <a:pt x="207" y="60"/>
                    </a:lnTo>
                    <a:lnTo>
                      <a:pt x="168" y="65"/>
                    </a:lnTo>
                    <a:lnTo>
                      <a:pt x="129" y="68"/>
                    </a:lnTo>
                    <a:lnTo>
                      <a:pt x="90" y="70"/>
                    </a:lnTo>
                    <a:lnTo>
                      <a:pt x="26" y="71"/>
                    </a:lnTo>
                    <a:lnTo>
                      <a:pt x="0" y="71"/>
                    </a:lnTo>
                    <a:lnTo>
                      <a:pt x="0" y="262"/>
                    </a:lnTo>
                    <a:lnTo>
                      <a:pt x="0" y="262"/>
                    </a:lnTo>
                    <a:lnTo>
                      <a:pt x="34" y="266"/>
                    </a:lnTo>
                    <a:lnTo>
                      <a:pt x="113" y="274"/>
                    </a:lnTo>
                    <a:lnTo>
                      <a:pt x="205" y="285"/>
                    </a:lnTo>
                    <a:lnTo>
                      <a:pt x="246" y="290"/>
                    </a:lnTo>
                    <a:lnTo>
                      <a:pt x="277" y="297"/>
                    </a:lnTo>
                    <a:lnTo>
                      <a:pt x="277" y="297"/>
                    </a:lnTo>
                    <a:lnTo>
                      <a:pt x="310" y="303"/>
                    </a:lnTo>
                    <a:lnTo>
                      <a:pt x="352" y="311"/>
                    </a:lnTo>
                    <a:lnTo>
                      <a:pt x="401" y="318"/>
                    </a:lnTo>
                    <a:lnTo>
                      <a:pt x="453" y="323"/>
                    </a:lnTo>
                    <a:lnTo>
                      <a:pt x="505" y="324"/>
                    </a:lnTo>
                    <a:lnTo>
                      <a:pt x="554" y="324"/>
                    </a:lnTo>
                    <a:lnTo>
                      <a:pt x="576" y="324"/>
                    </a:lnTo>
                    <a:lnTo>
                      <a:pt x="593" y="321"/>
                    </a:lnTo>
                    <a:lnTo>
                      <a:pt x="610" y="319"/>
                    </a:lnTo>
                    <a:lnTo>
                      <a:pt x="623" y="315"/>
                    </a:lnTo>
                    <a:lnTo>
                      <a:pt x="623" y="315"/>
                    </a:lnTo>
                    <a:close/>
                  </a:path>
                </a:pathLst>
              </a:custGeom>
              <a:noFill/>
              <a:ln w="22225">
                <a:solidFill>
                  <a:schemeClr val="tx2"/>
                </a:solidFill>
                <a:round/>
                <a:headEnd/>
                <a:tailEnd/>
              </a:ln>
            </p:spPr>
            <p:txBody>
              <a:bodyPr vert="horz" wrap="square" lIns="55449" tIns="27724" rIns="55449" bIns="27724" numCol="1" anchor="t" anchorCtr="0" compatLnSpc="1">
                <a:prstTxWarp prst="textNoShape">
                  <a:avLst/>
                </a:prstTxWarp>
              </a:bodyPr>
              <a:lstStyle/>
              <a:p>
                <a:endParaRPr lang="en-US" sz="1092"/>
              </a:p>
            </p:txBody>
          </p:sp>
          <p:sp>
            <p:nvSpPr>
              <p:cNvPr id="41" name="Freeform 6">
                <a:extLst>
                  <a:ext uri="{FF2B5EF4-FFF2-40B4-BE49-F238E27FC236}">
                    <a16:creationId xmlns:a16="http://schemas.microsoft.com/office/drawing/2014/main" id="{737153DF-CA14-4A8F-AD64-27463808BD0C}"/>
                  </a:ext>
                </a:extLst>
              </p:cNvPr>
              <p:cNvSpPr>
                <a:spLocks/>
              </p:cNvSpPr>
              <p:nvPr/>
            </p:nvSpPr>
            <p:spPr bwMode="auto">
              <a:xfrm>
                <a:off x="361950" y="5654675"/>
                <a:ext cx="334963" cy="307975"/>
              </a:xfrm>
              <a:custGeom>
                <a:avLst/>
                <a:gdLst>
                  <a:gd name="T0" fmla="*/ 387 w 422"/>
                  <a:gd name="T1" fmla="*/ 214 h 388"/>
                  <a:gd name="T2" fmla="*/ 395 w 422"/>
                  <a:gd name="T3" fmla="*/ 204 h 388"/>
                  <a:gd name="T4" fmla="*/ 409 w 422"/>
                  <a:gd name="T5" fmla="*/ 183 h 388"/>
                  <a:gd name="T6" fmla="*/ 418 w 422"/>
                  <a:gd name="T7" fmla="*/ 160 h 388"/>
                  <a:gd name="T8" fmla="*/ 422 w 422"/>
                  <a:gd name="T9" fmla="*/ 137 h 388"/>
                  <a:gd name="T10" fmla="*/ 422 w 422"/>
                  <a:gd name="T11" fmla="*/ 113 h 388"/>
                  <a:gd name="T12" fmla="*/ 418 w 422"/>
                  <a:gd name="T13" fmla="*/ 90 h 388"/>
                  <a:gd name="T14" fmla="*/ 409 w 422"/>
                  <a:gd name="T15" fmla="*/ 67 h 388"/>
                  <a:gd name="T16" fmla="*/ 395 w 422"/>
                  <a:gd name="T17" fmla="*/ 46 h 388"/>
                  <a:gd name="T18" fmla="*/ 387 w 422"/>
                  <a:gd name="T19" fmla="*/ 36 h 388"/>
                  <a:gd name="T20" fmla="*/ 367 w 422"/>
                  <a:gd name="T21" fmla="*/ 20 h 388"/>
                  <a:gd name="T22" fmla="*/ 346 w 422"/>
                  <a:gd name="T23" fmla="*/ 10 h 388"/>
                  <a:gd name="T24" fmla="*/ 323 w 422"/>
                  <a:gd name="T25" fmla="*/ 2 h 388"/>
                  <a:gd name="T26" fmla="*/ 300 w 422"/>
                  <a:gd name="T27" fmla="*/ 0 h 388"/>
                  <a:gd name="T28" fmla="*/ 276 w 422"/>
                  <a:gd name="T29" fmla="*/ 2 h 388"/>
                  <a:gd name="T30" fmla="*/ 253 w 422"/>
                  <a:gd name="T31" fmla="*/ 8 h 388"/>
                  <a:gd name="T32" fmla="*/ 232 w 422"/>
                  <a:gd name="T33" fmla="*/ 18 h 388"/>
                  <a:gd name="T34" fmla="*/ 212 w 422"/>
                  <a:gd name="T35" fmla="*/ 33 h 388"/>
                  <a:gd name="T36" fmla="*/ 202 w 422"/>
                  <a:gd name="T37" fmla="*/ 24 h 388"/>
                  <a:gd name="T38" fmla="*/ 181 w 422"/>
                  <a:gd name="T39" fmla="*/ 13 h 388"/>
                  <a:gd name="T40" fmla="*/ 160 w 422"/>
                  <a:gd name="T41" fmla="*/ 3 h 388"/>
                  <a:gd name="T42" fmla="*/ 135 w 422"/>
                  <a:gd name="T43" fmla="*/ 0 h 388"/>
                  <a:gd name="T44" fmla="*/ 113 w 422"/>
                  <a:gd name="T45" fmla="*/ 0 h 388"/>
                  <a:gd name="T46" fmla="*/ 90 w 422"/>
                  <a:gd name="T47" fmla="*/ 5 h 388"/>
                  <a:gd name="T48" fmla="*/ 67 w 422"/>
                  <a:gd name="T49" fmla="*/ 15 h 388"/>
                  <a:gd name="T50" fmla="*/ 47 w 422"/>
                  <a:gd name="T51" fmla="*/ 28 h 388"/>
                  <a:gd name="T52" fmla="*/ 38 w 422"/>
                  <a:gd name="T53" fmla="*/ 36 h 388"/>
                  <a:gd name="T54" fmla="*/ 21 w 422"/>
                  <a:gd name="T55" fmla="*/ 55 h 388"/>
                  <a:gd name="T56" fmla="*/ 10 w 422"/>
                  <a:gd name="T57" fmla="*/ 78 h 388"/>
                  <a:gd name="T58" fmla="*/ 3 w 422"/>
                  <a:gd name="T59" fmla="*/ 101 h 388"/>
                  <a:gd name="T60" fmla="*/ 0 w 422"/>
                  <a:gd name="T61" fmla="*/ 126 h 388"/>
                  <a:gd name="T62" fmla="*/ 3 w 422"/>
                  <a:gd name="T63" fmla="*/ 148 h 388"/>
                  <a:gd name="T64" fmla="*/ 10 w 422"/>
                  <a:gd name="T65" fmla="*/ 173 h 388"/>
                  <a:gd name="T66" fmla="*/ 21 w 422"/>
                  <a:gd name="T67" fmla="*/ 194 h 388"/>
                  <a:gd name="T68" fmla="*/ 38 w 422"/>
                  <a:gd name="T69" fmla="*/ 21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2" h="388">
                    <a:moveTo>
                      <a:pt x="212" y="388"/>
                    </a:moveTo>
                    <a:lnTo>
                      <a:pt x="387" y="214"/>
                    </a:lnTo>
                    <a:lnTo>
                      <a:pt x="387" y="214"/>
                    </a:lnTo>
                    <a:lnTo>
                      <a:pt x="395" y="204"/>
                    </a:lnTo>
                    <a:lnTo>
                      <a:pt x="403" y="194"/>
                    </a:lnTo>
                    <a:lnTo>
                      <a:pt x="409" y="183"/>
                    </a:lnTo>
                    <a:lnTo>
                      <a:pt x="414" y="173"/>
                    </a:lnTo>
                    <a:lnTo>
                      <a:pt x="418" y="160"/>
                    </a:lnTo>
                    <a:lnTo>
                      <a:pt x="421" y="148"/>
                    </a:lnTo>
                    <a:lnTo>
                      <a:pt x="422" y="137"/>
                    </a:lnTo>
                    <a:lnTo>
                      <a:pt x="422" y="126"/>
                    </a:lnTo>
                    <a:lnTo>
                      <a:pt x="422" y="113"/>
                    </a:lnTo>
                    <a:lnTo>
                      <a:pt x="421" y="101"/>
                    </a:lnTo>
                    <a:lnTo>
                      <a:pt x="418" y="90"/>
                    </a:lnTo>
                    <a:lnTo>
                      <a:pt x="414" y="78"/>
                    </a:lnTo>
                    <a:lnTo>
                      <a:pt x="409" y="67"/>
                    </a:lnTo>
                    <a:lnTo>
                      <a:pt x="403" y="55"/>
                    </a:lnTo>
                    <a:lnTo>
                      <a:pt x="395" y="46"/>
                    </a:lnTo>
                    <a:lnTo>
                      <a:pt x="387" y="36"/>
                    </a:lnTo>
                    <a:lnTo>
                      <a:pt x="387" y="36"/>
                    </a:lnTo>
                    <a:lnTo>
                      <a:pt x="377" y="28"/>
                    </a:lnTo>
                    <a:lnTo>
                      <a:pt x="367" y="20"/>
                    </a:lnTo>
                    <a:lnTo>
                      <a:pt x="357" y="15"/>
                    </a:lnTo>
                    <a:lnTo>
                      <a:pt x="346" y="10"/>
                    </a:lnTo>
                    <a:lnTo>
                      <a:pt x="334" y="5"/>
                    </a:lnTo>
                    <a:lnTo>
                      <a:pt x="323" y="2"/>
                    </a:lnTo>
                    <a:lnTo>
                      <a:pt x="312" y="0"/>
                    </a:lnTo>
                    <a:lnTo>
                      <a:pt x="300" y="0"/>
                    </a:lnTo>
                    <a:lnTo>
                      <a:pt x="287" y="0"/>
                    </a:lnTo>
                    <a:lnTo>
                      <a:pt x="276" y="2"/>
                    </a:lnTo>
                    <a:lnTo>
                      <a:pt x="264" y="3"/>
                    </a:lnTo>
                    <a:lnTo>
                      <a:pt x="253" y="8"/>
                    </a:lnTo>
                    <a:lnTo>
                      <a:pt x="241" y="13"/>
                    </a:lnTo>
                    <a:lnTo>
                      <a:pt x="232" y="18"/>
                    </a:lnTo>
                    <a:lnTo>
                      <a:pt x="222" y="24"/>
                    </a:lnTo>
                    <a:lnTo>
                      <a:pt x="212" y="33"/>
                    </a:lnTo>
                    <a:lnTo>
                      <a:pt x="212" y="33"/>
                    </a:lnTo>
                    <a:lnTo>
                      <a:pt x="202" y="24"/>
                    </a:lnTo>
                    <a:lnTo>
                      <a:pt x="193" y="18"/>
                    </a:lnTo>
                    <a:lnTo>
                      <a:pt x="181" y="13"/>
                    </a:lnTo>
                    <a:lnTo>
                      <a:pt x="171" y="8"/>
                    </a:lnTo>
                    <a:lnTo>
                      <a:pt x="160" y="3"/>
                    </a:lnTo>
                    <a:lnTo>
                      <a:pt x="149" y="2"/>
                    </a:lnTo>
                    <a:lnTo>
                      <a:pt x="135" y="0"/>
                    </a:lnTo>
                    <a:lnTo>
                      <a:pt x="124" y="0"/>
                    </a:lnTo>
                    <a:lnTo>
                      <a:pt x="113" y="0"/>
                    </a:lnTo>
                    <a:lnTo>
                      <a:pt x="101" y="2"/>
                    </a:lnTo>
                    <a:lnTo>
                      <a:pt x="90" y="5"/>
                    </a:lnTo>
                    <a:lnTo>
                      <a:pt x="78" y="10"/>
                    </a:lnTo>
                    <a:lnTo>
                      <a:pt x="67" y="15"/>
                    </a:lnTo>
                    <a:lnTo>
                      <a:pt x="57" y="20"/>
                    </a:lnTo>
                    <a:lnTo>
                      <a:pt x="47" y="28"/>
                    </a:lnTo>
                    <a:lnTo>
                      <a:pt x="38" y="36"/>
                    </a:lnTo>
                    <a:lnTo>
                      <a:pt x="38" y="36"/>
                    </a:lnTo>
                    <a:lnTo>
                      <a:pt x="29" y="46"/>
                    </a:lnTo>
                    <a:lnTo>
                      <a:pt x="21" y="55"/>
                    </a:lnTo>
                    <a:lnTo>
                      <a:pt x="15" y="67"/>
                    </a:lnTo>
                    <a:lnTo>
                      <a:pt x="10" y="78"/>
                    </a:lnTo>
                    <a:lnTo>
                      <a:pt x="7" y="90"/>
                    </a:lnTo>
                    <a:lnTo>
                      <a:pt x="3" y="101"/>
                    </a:lnTo>
                    <a:lnTo>
                      <a:pt x="2" y="113"/>
                    </a:lnTo>
                    <a:lnTo>
                      <a:pt x="0" y="126"/>
                    </a:lnTo>
                    <a:lnTo>
                      <a:pt x="2" y="137"/>
                    </a:lnTo>
                    <a:lnTo>
                      <a:pt x="3" y="148"/>
                    </a:lnTo>
                    <a:lnTo>
                      <a:pt x="7" y="160"/>
                    </a:lnTo>
                    <a:lnTo>
                      <a:pt x="10" y="173"/>
                    </a:lnTo>
                    <a:lnTo>
                      <a:pt x="15" y="183"/>
                    </a:lnTo>
                    <a:lnTo>
                      <a:pt x="21" y="194"/>
                    </a:lnTo>
                    <a:lnTo>
                      <a:pt x="29" y="204"/>
                    </a:lnTo>
                    <a:lnTo>
                      <a:pt x="38" y="214"/>
                    </a:lnTo>
                    <a:lnTo>
                      <a:pt x="212" y="388"/>
                    </a:lnTo>
                    <a:close/>
                  </a:path>
                </a:pathLst>
              </a:custGeom>
              <a:noFill/>
              <a:ln w="22225">
                <a:solidFill>
                  <a:schemeClr val="tx2"/>
                </a:solidFill>
                <a:round/>
                <a:headEnd/>
                <a:tailEnd/>
              </a:ln>
            </p:spPr>
            <p:txBody>
              <a:bodyPr vert="horz" wrap="square" lIns="55449" tIns="27724" rIns="55449" bIns="27724" numCol="1" anchor="t" anchorCtr="0" compatLnSpc="1">
                <a:prstTxWarp prst="textNoShape">
                  <a:avLst/>
                </a:prstTxWarp>
              </a:bodyPr>
              <a:lstStyle/>
              <a:p>
                <a:endParaRPr lang="en-US" sz="1092"/>
              </a:p>
            </p:txBody>
          </p:sp>
        </p:grpSp>
      </p:grpSp>
      <p:grpSp>
        <p:nvGrpSpPr>
          <p:cNvPr id="105" name="Group 104">
            <a:extLst>
              <a:ext uri="{FF2B5EF4-FFF2-40B4-BE49-F238E27FC236}">
                <a16:creationId xmlns:a16="http://schemas.microsoft.com/office/drawing/2014/main" id="{AB58B6A0-0451-472C-B386-868459D5B583}"/>
              </a:ext>
            </a:extLst>
          </p:cNvPr>
          <p:cNvGrpSpPr/>
          <p:nvPr/>
        </p:nvGrpSpPr>
        <p:grpSpPr>
          <a:xfrm>
            <a:off x="7559491" y="1956272"/>
            <a:ext cx="554493" cy="554493"/>
            <a:chOff x="12465454" y="3226037"/>
            <a:chExt cx="914400" cy="914400"/>
          </a:xfrm>
        </p:grpSpPr>
        <p:sp>
          <p:nvSpPr>
            <p:cNvPr id="44" name="Oval 43">
              <a:extLst>
                <a:ext uri="{FF2B5EF4-FFF2-40B4-BE49-F238E27FC236}">
                  <a16:creationId xmlns:a16="http://schemas.microsoft.com/office/drawing/2014/main" id="{4BE5758B-0A1B-4C10-89B4-2540A13D177C}"/>
                </a:ext>
              </a:extLst>
            </p:cNvPr>
            <p:cNvSpPr/>
            <p:nvPr/>
          </p:nvSpPr>
          <p:spPr>
            <a:xfrm>
              <a:off x="12465454" y="3226037"/>
              <a:ext cx="914400"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57" name="Group 56">
              <a:extLst>
                <a:ext uri="{FF2B5EF4-FFF2-40B4-BE49-F238E27FC236}">
                  <a16:creationId xmlns:a16="http://schemas.microsoft.com/office/drawing/2014/main" id="{0135970C-5F93-44CD-ADAE-761600CF4A97}"/>
                </a:ext>
              </a:extLst>
            </p:cNvPr>
            <p:cNvGrpSpPr/>
            <p:nvPr/>
          </p:nvGrpSpPr>
          <p:grpSpPr>
            <a:xfrm>
              <a:off x="12603163" y="3336925"/>
              <a:ext cx="657225" cy="628650"/>
              <a:chOff x="12603163" y="3336925"/>
              <a:chExt cx="657225" cy="628650"/>
            </a:xfrm>
          </p:grpSpPr>
          <p:sp>
            <p:nvSpPr>
              <p:cNvPr id="54" name="Freeform 10">
                <a:extLst>
                  <a:ext uri="{FF2B5EF4-FFF2-40B4-BE49-F238E27FC236}">
                    <a16:creationId xmlns:a16="http://schemas.microsoft.com/office/drawing/2014/main" id="{5EFC0B59-F94C-4F83-A05D-CB1D8053714F}"/>
                  </a:ext>
                </a:extLst>
              </p:cNvPr>
              <p:cNvSpPr>
                <a:spLocks/>
              </p:cNvSpPr>
              <p:nvPr/>
            </p:nvSpPr>
            <p:spPr bwMode="auto">
              <a:xfrm>
                <a:off x="12603163" y="3370263"/>
                <a:ext cx="657225" cy="595312"/>
              </a:xfrm>
              <a:custGeom>
                <a:avLst/>
                <a:gdLst>
                  <a:gd name="T0" fmla="*/ 828 w 828"/>
                  <a:gd name="T1" fmla="*/ 361 h 748"/>
                  <a:gd name="T2" fmla="*/ 644 w 828"/>
                  <a:gd name="T3" fmla="*/ 361 h 748"/>
                  <a:gd name="T4" fmla="*/ 644 w 828"/>
                  <a:gd name="T5" fmla="*/ 193 h 748"/>
                  <a:gd name="T6" fmla="*/ 705 w 828"/>
                  <a:gd name="T7" fmla="*/ 193 h 748"/>
                  <a:gd name="T8" fmla="*/ 705 w 828"/>
                  <a:gd name="T9" fmla="*/ 193 h 748"/>
                  <a:gd name="T10" fmla="*/ 714 w 828"/>
                  <a:gd name="T11" fmla="*/ 193 h 748"/>
                  <a:gd name="T12" fmla="*/ 723 w 828"/>
                  <a:gd name="T13" fmla="*/ 192 h 748"/>
                  <a:gd name="T14" fmla="*/ 740 w 828"/>
                  <a:gd name="T15" fmla="*/ 187 h 748"/>
                  <a:gd name="T16" fmla="*/ 755 w 828"/>
                  <a:gd name="T17" fmla="*/ 178 h 748"/>
                  <a:gd name="T18" fmla="*/ 767 w 828"/>
                  <a:gd name="T19" fmla="*/ 168 h 748"/>
                  <a:gd name="T20" fmla="*/ 779 w 828"/>
                  <a:gd name="T21" fmla="*/ 156 h 748"/>
                  <a:gd name="T22" fmla="*/ 786 w 828"/>
                  <a:gd name="T23" fmla="*/ 141 h 748"/>
                  <a:gd name="T24" fmla="*/ 791 w 828"/>
                  <a:gd name="T25" fmla="*/ 124 h 748"/>
                  <a:gd name="T26" fmla="*/ 792 w 828"/>
                  <a:gd name="T27" fmla="*/ 115 h 748"/>
                  <a:gd name="T28" fmla="*/ 794 w 828"/>
                  <a:gd name="T29" fmla="*/ 106 h 748"/>
                  <a:gd name="T30" fmla="*/ 794 w 828"/>
                  <a:gd name="T31" fmla="*/ 88 h 748"/>
                  <a:gd name="T32" fmla="*/ 794 w 828"/>
                  <a:gd name="T33" fmla="*/ 88 h 748"/>
                  <a:gd name="T34" fmla="*/ 792 w 828"/>
                  <a:gd name="T35" fmla="*/ 79 h 748"/>
                  <a:gd name="T36" fmla="*/ 791 w 828"/>
                  <a:gd name="T37" fmla="*/ 70 h 748"/>
                  <a:gd name="T38" fmla="*/ 786 w 828"/>
                  <a:gd name="T39" fmla="*/ 54 h 748"/>
                  <a:gd name="T40" fmla="*/ 779 w 828"/>
                  <a:gd name="T41" fmla="*/ 39 h 748"/>
                  <a:gd name="T42" fmla="*/ 767 w 828"/>
                  <a:gd name="T43" fmla="*/ 25 h 748"/>
                  <a:gd name="T44" fmla="*/ 755 w 828"/>
                  <a:gd name="T45" fmla="*/ 15 h 748"/>
                  <a:gd name="T46" fmla="*/ 740 w 828"/>
                  <a:gd name="T47" fmla="*/ 7 h 748"/>
                  <a:gd name="T48" fmla="*/ 723 w 828"/>
                  <a:gd name="T49" fmla="*/ 1 h 748"/>
                  <a:gd name="T50" fmla="*/ 714 w 828"/>
                  <a:gd name="T51" fmla="*/ 1 h 748"/>
                  <a:gd name="T52" fmla="*/ 705 w 828"/>
                  <a:gd name="T53" fmla="*/ 0 h 748"/>
                  <a:gd name="T54" fmla="*/ 546 w 828"/>
                  <a:gd name="T55" fmla="*/ 0 h 748"/>
                  <a:gd name="T56" fmla="*/ 546 w 828"/>
                  <a:gd name="T57" fmla="*/ 0 h 748"/>
                  <a:gd name="T58" fmla="*/ 537 w 828"/>
                  <a:gd name="T59" fmla="*/ 1 h 748"/>
                  <a:gd name="T60" fmla="*/ 528 w 828"/>
                  <a:gd name="T61" fmla="*/ 1 h 748"/>
                  <a:gd name="T62" fmla="*/ 512 w 828"/>
                  <a:gd name="T63" fmla="*/ 7 h 748"/>
                  <a:gd name="T64" fmla="*/ 497 w 828"/>
                  <a:gd name="T65" fmla="*/ 15 h 748"/>
                  <a:gd name="T66" fmla="*/ 485 w 828"/>
                  <a:gd name="T67" fmla="*/ 25 h 748"/>
                  <a:gd name="T68" fmla="*/ 473 w 828"/>
                  <a:gd name="T69" fmla="*/ 39 h 748"/>
                  <a:gd name="T70" fmla="*/ 465 w 828"/>
                  <a:gd name="T71" fmla="*/ 54 h 748"/>
                  <a:gd name="T72" fmla="*/ 461 w 828"/>
                  <a:gd name="T73" fmla="*/ 70 h 748"/>
                  <a:gd name="T74" fmla="*/ 459 w 828"/>
                  <a:gd name="T75" fmla="*/ 79 h 748"/>
                  <a:gd name="T76" fmla="*/ 458 w 828"/>
                  <a:gd name="T77" fmla="*/ 88 h 748"/>
                  <a:gd name="T78" fmla="*/ 458 w 828"/>
                  <a:gd name="T79" fmla="*/ 106 h 748"/>
                  <a:gd name="T80" fmla="*/ 458 w 828"/>
                  <a:gd name="T81" fmla="*/ 106 h 748"/>
                  <a:gd name="T82" fmla="*/ 459 w 828"/>
                  <a:gd name="T83" fmla="*/ 115 h 748"/>
                  <a:gd name="T84" fmla="*/ 461 w 828"/>
                  <a:gd name="T85" fmla="*/ 124 h 748"/>
                  <a:gd name="T86" fmla="*/ 465 w 828"/>
                  <a:gd name="T87" fmla="*/ 141 h 748"/>
                  <a:gd name="T88" fmla="*/ 473 w 828"/>
                  <a:gd name="T89" fmla="*/ 156 h 748"/>
                  <a:gd name="T90" fmla="*/ 485 w 828"/>
                  <a:gd name="T91" fmla="*/ 168 h 748"/>
                  <a:gd name="T92" fmla="*/ 497 w 828"/>
                  <a:gd name="T93" fmla="*/ 178 h 748"/>
                  <a:gd name="T94" fmla="*/ 512 w 828"/>
                  <a:gd name="T95" fmla="*/ 187 h 748"/>
                  <a:gd name="T96" fmla="*/ 528 w 828"/>
                  <a:gd name="T97" fmla="*/ 192 h 748"/>
                  <a:gd name="T98" fmla="*/ 537 w 828"/>
                  <a:gd name="T99" fmla="*/ 193 h 748"/>
                  <a:gd name="T100" fmla="*/ 546 w 828"/>
                  <a:gd name="T101" fmla="*/ 193 h 748"/>
                  <a:gd name="T102" fmla="*/ 608 w 828"/>
                  <a:gd name="T103" fmla="*/ 193 h 748"/>
                  <a:gd name="T104" fmla="*/ 608 w 828"/>
                  <a:gd name="T105" fmla="*/ 361 h 748"/>
                  <a:gd name="T106" fmla="*/ 0 w 828"/>
                  <a:gd name="T107" fmla="*/ 361 h 748"/>
                  <a:gd name="T108" fmla="*/ 0 w 828"/>
                  <a:gd name="T109" fmla="*/ 748 h 748"/>
                  <a:gd name="T110" fmla="*/ 828 w 828"/>
                  <a:gd name="T111" fmla="*/ 748 h 748"/>
                  <a:gd name="T112" fmla="*/ 828 w 828"/>
                  <a:gd name="T113" fmla="*/ 36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8" h="748">
                    <a:moveTo>
                      <a:pt x="828" y="361"/>
                    </a:moveTo>
                    <a:lnTo>
                      <a:pt x="644" y="361"/>
                    </a:lnTo>
                    <a:lnTo>
                      <a:pt x="644" y="193"/>
                    </a:lnTo>
                    <a:lnTo>
                      <a:pt x="705" y="193"/>
                    </a:lnTo>
                    <a:lnTo>
                      <a:pt x="705" y="193"/>
                    </a:lnTo>
                    <a:lnTo>
                      <a:pt x="714" y="193"/>
                    </a:lnTo>
                    <a:lnTo>
                      <a:pt x="723" y="192"/>
                    </a:lnTo>
                    <a:lnTo>
                      <a:pt x="740" y="187"/>
                    </a:lnTo>
                    <a:lnTo>
                      <a:pt x="755" y="178"/>
                    </a:lnTo>
                    <a:lnTo>
                      <a:pt x="767" y="168"/>
                    </a:lnTo>
                    <a:lnTo>
                      <a:pt x="779" y="156"/>
                    </a:lnTo>
                    <a:lnTo>
                      <a:pt x="786" y="141"/>
                    </a:lnTo>
                    <a:lnTo>
                      <a:pt x="791" y="124"/>
                    </a:lnTo>
                    <a:lnTo>
                      <a:pt x="792" y="115"/>
                    </a:lnTo>
                    <a:lnTo>
                      <a:pt x="794" y="106"/>
                    </a:lnTo>
                    <a:lnTo>
                      <a:pt x="794" y="88"/>
                    </a:lnTo>
                    <a:lnTo>
                      <a:pt x="794" y="88"/>
                    </a:lnTo>
                    <a:lnTo>
                      <a:pt x="792" y="79"/>
                    </a:lnTo>
                    <a:lnTo>
                      <a:pt x="791" y="70"/>
                    </a:lnTo>
                    <a:lnTo>
                      <a:pt x="786" y="54"/>
                    </a:lnTo>
                    <a:lnTo>
                      <a:pt x="779" y="39"/>
                    </a:lnTo>
                    <a:lnTo>
                      <a:pt x="767" y="25"/>
                    </a:lnTo>
                    <a:lnTo>
                      <a:pt x="755" y="15"/>
                    </a:lnTo>
                    <a:lnTo>
                      <a:pt x="740" y="7"/>
                    </a:lnTo>
                    <a:lnTo>
                      <a:pt x="723" y="1"/>
                    </a:lnTo>
                    <a:lnTo>
                      <a:pt x="714" y="1"/>
                    </a:lnTo>
                    <a:lnTo>
                      <a:pt x="705" y="0"/>
                    </a:lnTo>
                    <a:lnTo>
                      <a:pt x="546" y="0"/>
                    </a:lnTo>
                    <a:lnTo>
                      <a:pt x="546" y="0"/>
                    </a:lnTo>
                    <a:lnTo>
                      <a:pt x="537" y="1"/>
                    </a:lnTo>
                    <a:lnTo>
                      <a:pt x="528" y="1"/>
                    </a:lnTo>
                    <a:lnTo>
                      <a:pt x="512" y="7"/>
                    </a:lnTo>
                    <a:lnTo>
                      <a:pt x="497" y="15"/>
                    </a:lnTo>
                    <a:lnTo>
                      <a:pt x="485" y="25"/>
                    </a:lnTo>
                    <a:lnTo>
                      <a:pt x="473" y="39"/>
                    </a:lnTo>
                    <a:lnTo>
                      <a:pt x="465" y="54"/>
                    </a:lnTo>
                    <a:lnTo>
                      <a:pt x="461" y="70"/>
                    </a:lnTo>
                    <a:lnTo>
                      <a:pt x="459" y="79"/>
                    </a:lnTo>
                    <a:lnTo>
                      <a:pt x="458" y="88"/>
                    </a:lnTo>
                    <a:lnTo>
                      <a:pt x="458" y="106"/>
                    </a:lnTo>
                    <a:lnTo>
                      <a:pt x="458" y="106"/>
                    </a:lnTo>
                    <a:lnTo>
                      <a:pt x="459" y="115"/>
                    </a:lnTo>
                    <a:lnTo>
                      <a:pt x="461" y="124"/>
                    </a:lnTo>
                    <a:lnTo>
                      <a:pt x="465" y="141"/>
                    </a:lnTo>
                    <a:lnTo>
                      <a:pt x="473" y="156"/>
                    </a:lnTo>
                    <a:lnTo>
                      <a:pt x="485" y="168"/>
                    </a:lnTo>
                    <a:lnTo>
                      <a:pt x="497" y="178"/>
                    </a:lnTo>
                    <a:lnTo>
                      <a:pt x="512" y="187"/>
                    </a:lnTo>
                    <a:lnTo>
                      <a:pt x="528" y="192"/>
                    </a:lnTo>
                    <a:lnTo>
                      <a:pt x="537" y="193"/>
                    </a:lnTo>
                    <a:lnTo>
                      <a:pt x="546" y="193"/>
                    </a:lnTo>
                    <a:lnTo>
                      <a:pt x="608" y="193"/>
                    </a:lnTo>
                    <a:lnTo>
                      <a:pt x="608" y="361"/>
                    </a:lnTo>
                    <a:lnTo>
                      <a:pt x="0" y="361"/>
                    </a:lnTo>
                    <a:lnTo>
                      <a:pt x="0" y="748"/>
                    </a:lnTo>
                    <a:lnTo>
                      <a:pt x="828" y="748"/>
                    </a:lnTo>
                    <a:lnTo>
                      <a:pt x="828" y="361"/>
                    </a:lnTo>
                    <a:close/>
                  </a:path>
                </a:pathLst>
              </a:custGeom>
              <a:noFill/>
              <a:ln w="19050">
                <a:solidFill>
                  <a:srgbClr val="827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55" name="Freeform 11">
                <a:extLst>
                  <a:ext uri="{FF2B5EF4-FFF2-40B4-BE49-F238E27FC236}">
                    <a16:creationId xmlns:a16="http://schemas.microsoft.com/office/drawing/2014/main" id="{131BDD38-6CF2-4DB9-99D5-80AD359B077A}"/>
                  </a:ext>
                </a:extLst>
              </p:cNvPr>
              <p:cNvSpPr>
                <a:spLocks/>
              </p:cNvSpPr>
              <p:nvPr/>
            </p:nvSpPr>
            <p:spPr bwMode="auto">
              <a:xfrm>
                <a:off x="12687300" y="3336925"/>
                <a:ext cx="166688" cy="166687"/>
              </a:xfrm>
              <a:custGeom>
                <a:avLst/>
                <a:gdLst>
                  <a:gd name="T0" fmla="*/ 210 w 210"/>
                  <a:gd name="T1" fmla="*/ 105 h 212"/>
                  <a:gd name="T2" fmla="*/ 208 w 210"/>
                  <a:gd name="T3" fmla="*/ 84 h 212"/>
                  <a:gd name="T4" fmla="*/ 202 w 210"/>
                  <a:gd name="T5" fmla="*/ 65 h 212"/>
                  <a:gd name="T6" fmla="*/ 192 w 210"/>
                  <a:gd name="T7" fmla="*/ 47 h 212"/>
                  <a:gd name="T8" fmla="*/ 180 w 210"/>
                  <a:gd name="T9" fmla="*/ 32 h 212"/>
                  <a:gd name="T10" fmla="*/ 163 w 210"/>
                  <a:gd name="T11" fmla="*/ 18 h 212"/>
                  <a:gd name="T12" fmla="*/ 145 w 210"/>
                  <a:gd name="T13" fmla="*/ 8 h 212"/>
                  <a:gd name="T14" fmla="*/ 126 w 210"/>
                  <a:gd name="T15" fmla="*/ 2 h 212"/>
                  <a:gd name="T16" fmla="*/ 105 w 210"/>
                  <a:gd name="T17" fmla="*/ 0 h 212"/>
                  <a:gd name="T18" fmla="*/ 94 w 210"/>
                  <a:gd name="T19" fmla="*/ 0 h 212"/>
                  <a:gd name="T20" fmla="*/ 73 w 210"/>
                  <a:gd name="T21" fmla="*/ 5 h 212"/>
                  <a:gd name="T22" fmla="*/ 54 w 210"/>
                  <a:gd name="T23" fmla="*/ 12 h 212"/>
                  <a:gd name="T24" fmla="*/ 37 w 210"/>
                  <a:gd name="T25" fmla="*/ 24 h 212"/>
                  <a:gd name="T26" fmla="*/ 24 w 210"/>
                  <a:gd name="T27" fmla="*/ 39 h 212"/>
                  <a:gd name="T28" fmla="*/ 12 w 210"/>
                  <a:gd name="T29" fmla="*/ 56 h 212"/>
                  <a:gd name="T30" fmla="*/ 4 w 210"/>
                  <a:gd name="T31" fmla="*/ 74 h 212"/>
                  <a:gd name="T32" fmla="*/ 0 w 210"/>
                  <a:gd name="T33" fmla="*/ 95 h 212"/>
                  <a:gd name="T34" fmla="*/ 0 w 210"/>
                  <a:gd name="T35" fmla="*/ 105 h 212"/>
                  <a:gd name="T36" fmla="*/ 1 w 210"/>
                  <a:gd name="T37" fmla="*/ 128 h 212"/>
                  <a:gd name="T38" fmla="*/ 7 w 210"/>
                  <a:gd name="T39" fmla="*/ 147 h 212"/>
                  <a:gd name="T40" fmla="*/ 18 w 210"/>
                  <a:gd name="T41" fmla="*/ 165 h 212"/>
                  <a:gd name="T42" fmla="*/ 30 w 210"/>
                  <a:gd name="T43" fmla="*/ 180 h 212"/>
                  <a:gd name="T44" fmla="*/ 46 w 210"/>
                  <a:gd name="T45" fmla="*/ 194 h 212"/>
                  <a:gd name="T46" fmla="*/ 64 w 210"/>
                  <a:gd name="T47" fmla="*/ 203 h 212"/>
                  <a:gd name="T48" fmla="*/ 84 w 210"/>
                  <a:gd name="T49" fmla="*/ 209 h 212"/>
                  <a:gd name="T50" fmla="*/ 105 w 210"/>
                  <a:gd name="T51" fmla="*/ 212 h 212"/>
                  <a:gd name="T52" fmla="*/ 115 w 210"/>
                  <a:gd name="T53" fmla="*/ 210 h 212"/>
                  <a:gd name="T54" fmla="*/ 136 w 210"/>
                  <a:gd name="T55" fmla="*/ 207 h 212"/>
                  <a:gd name="T56" fmla="*/ 156 w 210"/>
                  <a:gd name="T57" fmla="*/ 198 h 212"/>
                  <a:gd name="T58" fmla="*/ 172 w 210"/>
                  <a:gd name="T59" fmla="*/ 188 h 212"/>
                  <a:gd name="T60" fmla="*/ 186 w 210"/>
                  <a:gd name="T61" fmla="*/ 173 h 212"/>
                  <a:gd name="T62" fmla="*/ 198 w 210"/>
                  <a:gd name="T63" fmla="*/ 156 h 212"/>
                  <a:gd name="T64" fmla="*/ 205 w 210"/>
                  <a:gd name="T65" fmla="*/ 137 h 212"/>
                  <a:gd name="T66" fmla="*/ 210 w 210"/>
                  <a:gd name="T67" fmla="*/ 117 h 212"/>
                  <a:gd name="T68" fmla="*/ 210 w 210"/>
                  <a:gd name="T69" fmla="*/ 1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12">
                    <a:moveTo>
                      <a:pt x="210" y="105"/>
                    </a:moveTo>
                    <a:lnTo>
                      <a:pt x="210" y="105"/>
                    </a:lnTo>
                    <a:lnTo>
                      <a:pt x="210" y="95"/>
                    </a:lnTo>
                    <a:lnTo>
                      <a:pt x="208" y="84"/>
                    </a:lnTo>
                    <a:lnTo>
                      <a:pt x="205" y="74"/>
                    </a:lnTo>
                    <a:lnTo>
                      <a:pt x="202" y="65"/>
                    </a:lnTo>
                    <a:lnTo>
                      <a:pt x="198" y="56"/>
                    </a:lnTo>
                    <a:lnTo>
                      <a:pt x="192" y="47"/>
                    </a:lnTo>
                    <a:lnTo>
                      <a:pt x="186" y="39"/>
                    </a:lnTo>
                    <a:lnTo>
                      <a:pt x="180" y="32"/>
                    </a:lnTo>
                    <a:lnTo>
                      <a:pt x="172" y="24"/>
                    </a:lnTo>
                    <a:lnTo>
                      <a:pt x="163" y="18"/>
                    </a:lnTo>
                    <a:lnTo>
                      <a:pt x="156" y="12"/>
                    </a:lnTo>
                    <a:lnTo>
                      <a:pt x="145" y="8"/>
                    </a:lnTo>
                    <a:lnTo>
                      <a:pt x="136" y="5"/>
                    </a:lnTo>
                    <a:lnTo>
                      <a:pt x="126" y="2"/>
                    </a:lnTo>
                    <a:lnTo>
                      <a:pt x="115" y="0"/>
                    </a:lnTo>
                    <a:lnTo>
                      <a:pt x="105" y="0"/>
                    </a:lnTo>
                    <a:lnTo>
                      <a:pt x="105" y="0"/>
                    </a:lnTo>
                    <a:lnTo>
                      <a:pt x="94" y="0"/>
                    </a:lnTo>
                    <a:lnTo>
                      <a:pt x="84" y="2"/>
                    </a:lnTo>
                    <a:lnTo>
                      <a:pt x="73" y="5"/>
                    </a:lnTo>
                    <a:lnTo>
                      <a:pt x="64" y="8"/>
                    </a:lnTo>
                    <a:lnTo>
                      <a:pt x="54" y="12"/>
                    </a:lnTo>
                    <a:lnTo>
                      <a:pt x="46" y="18"/>
                    </a:lnTo>
                    <a:lnTo>
                      <a:pt x="37" y="24"/>
                    </a:lnTo>
                    <a:lnTo>
                      <a:pt x="30" y="32"/>
                    </a:lnTo>
                    <a:lnTo>
                      <a:pt x="24" y="39"/>
                    </a:lnTo>
                    <a:lnTo>
                      <a:pt x="18" y="47"/>
                    </a:lnTo>
                    <a:lnTo>
                      <a:pt x="12" y="56"/>
                    </a:lnTo>
                    <a:lnTo>
                      <a:pt x="7" y="65"/>
                    </a:lnTo>
                    <a:lnTo>
                      <a:pt x="4" y="74"/>
                    </a:lnTo>
                    <a:lnTo>
                      <a:pt x="1" y="84"/>
                    </a:lnTo>
                    <a:lnTo>
                      <a:pt x="0" y="95"/>
                    </a:lnTo>
                    <a:lnTo>
                      <a:pt x="0" y="105"/>
                    </a:lnTo>
                    <a:lnTo>
                      <a:pt x="0" y="105"/>
                    </a:lnTo>
                    <a:lnTo>
                      <a:pt x="0" y="117"/>
                    </a:lnTo>
                    <a:lnTo>
                      <a:pt x="1" y="128"/>
                    </a:lnTo>
                    <a:lnTo>
                      <a:pt x="4" y="137"/>
                    </a:lnTo>
                    <a:lnTo>
                      <a:pt x="7" y="147"/>
                    </a:lnTo>
                    <a:lnTo>
                      <a:pt x="12" y="156"/>
                    </a:lnTo>
                    <a:lnTo>
                      <a:pt x="18" y="165"/>
                    </a:lnTo>
                    <a:lnTo>
                      <a:pt x="24" y="173"/>
                    </a:lnTo>
                    <a:lnTo>
                      <a:pt x="30" y="180"/>
                    </a:lnTo>
                    <a:lnTo>
                      <a:pt x="37" y="188"/>
                    </a:lnTo>
                    <a:lnTo>
                      <a:pt x="46" y="194"/>
                    </a:lnTo>
                    <a:lnTo>
                      <a:pt x="54" y="198"/>
                    </a:lnTo>
                    <a:lnTo>
                      <a:pt x="64" y="203"/>
                    </a:lnTo>
                    <a:lnTo>
                      <a:pt x="73" y="207"/>
                    </a:lnTo>
                    <a:lnTo>
                      <a:pt x="84" y="209"/>
                    </a:lnTo>
                    <a:lnTo>
                      <a:pt x="94" y="210"/>
                    </a:lnTo>
                    <a:lnTo>
                      <a:pt x="105" y="212"/>
                    </a:lnTo>
                    <a:lnTo>
                      <a:pt x="105" y="212"/>
                    </a:lnTo>
                    <a:lnTo>
                      <a:pt x="115" y="210"/>
                    </a:lnTo>
                    <a:lnTo>
                      <a:pt x="126" y="209"/>
                    </a:lnTo>
                    <a:lnTo>
                      <a:pt x="136" y="207"/>
                    </a:lnTo>
                    <a:lnTo>
                      <a:pt x="145" y="203"/>
                    </a:lnTo>
                    <a:lnTo>
                      <a:pt x="156" y="198"/>
                    </a:lnTo>
                    <a:lnTo>
                      <a:pt x="163" y="194"/>
                    </a:lnTo>
                    <a:lnTo>
                      <a:pt x="172" y="188"/>
                    </a:lnTo>
                    <a:lnTo>
                      <a:pt x="180" y="180"/>
                    </a:lnTo>
                    <a:lnTo>
                      <a:pt x="186" y="173"/>
                    </a:lnTo>
                    <a:lnTo>
                      <a:pt x="192" y="165"/>
                    </a:lnTo>
                    <a:lnTo>
                      <a:pt x="198" y="156"/>
                    </a:lnTo>
                    <a:lnTo>
                      <a:pt x="202" y="147"/>
                    </a:lnTo>
                    <a:lnTo>
                      <a:pt x="205" y="137"/>
                    </a:lnTo>
                    <a:lnTo>
                      <a:pt x="208" y="128"/>
                    </a:lnTo>
                    <a:lnTo>
                      <a:pt x="210" y="117"/>
                    </a:lnTo>
                    <a:lnTo>
                      <a:pt x="210" y="105"/>
                    </a:lnTo>
                    <a:lnTo>
                      <a:pt x="210" y="105"/>
                    </a:lnTo>
                    <a:close/>
                  </a:path>
                </a:pathLst>
              </a:custGeom>
              <a:noFill/>
              <a:ln w="19050">
                <a:solidFill>
                  <a:srgbClr val="827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56" name="Freeform 12">
                <a:extLst>
                  <a:ext uri="{FF2B5EF4-FFF2-40B4-BE49-F238E27FC236}">
                    <a16:creationId xmlns:a16="http://schemas.microsoft.com/office/drawing/2014/main" id="{438E7C0C-ADC5-4344-B318-373EF8AE4F16}"/>
                  </a:ext>
                </a:extLst>
              </p:cNvPr>
              <p:cNvSpPr>
                <a:spLocks/>
              </p:cNvSpPr>
              <p:nvPr/>
            </p:nvSpPr>
            <p:spPr bwMode="auto">
              <a:xfrm>
                <a:off x="12650788" y="3511550"/>
                <a:ext cx="238125" cy="119062"/>
              </a:xfrm>
              <a:custGeom>
                <a:avLst/>
                <a:gdLst>
                  <a:gd name="T0" fmla="*/ 0 w 300"/>
                  <a:gd name="T1" fmla="*/ 87 h 150"/>
                  <a:gd name="T2" fmla="*/ 0 w 300"/>
                  <a:gd name="T3" fmla="*/ 150 h 150"/>
                  <a:gd name="T4" fmla="*/ 300 w 300"/>
                  <a:gd name="T5" fmla="*/ 150 h 150"/>
                  <a:gd name="T6" fmla="*/ 300 w 300"/>
                  <a:gd name="T7" fmla="*/ 87 h 150"/>
                  <a:gd name="T8" fmla="*/ 300 w 300"/>
                  <a:gd name="T9" fmla="*/ 87 h 150"/>
                  <a:gd name="T10" fmla="*/ 300 w 300"/>
                  <a:gd name="T11" fmla="*/ 78 h 150"/>
                  <a:gd name="T12" fmla="*/ 298 w 300"/>
                  <a:gd name="T13" fmla="*/ 70 h 150"/>
                  <a:gd name="T14" fmla="*/ 292 w 300"/>
                  <a:gd name="T15" fmla="*/ 54 h 150"/>
                  <a:gd name="T16" fmla="*/ 285 w 300"/>
                  <a:gd name="T17" fmla="*/ 39 h 150"/>
                  <a:gd name="T18" fmla="*/ 274 w 300"/>
                  <a:gd name="T19" fmla="*/ 25 h 150"/>
                  <a:gd name="T20" fmla="*/ 261 w 300"/>
                  <a:gd name="T21" fmla="*/ 15 h 150"/>
                  <a:gd name="T22" fmla="*/ 246 w 300"/>
                  <a:gd name="T23" fmla="*/ 6 h 150"/>
                  <a:gd name="T24" fmla="*/ 229 w 300"/>
                  <a:gd name="T25" fmla="*/ 1 h 150"/>
                  <a:gd name="T26" fmla="*/ 220 w 300"/>
                  <a:gd name="T27" fmla="*/ 0 h 150"/>
                  <a:gd name="T28" fmla="*/ 211 w 300"/>
                  <a:gd name="T29" fmla="*/ 0 h 150"/>
                  <a:gd name="T30" fmla="*/ 88 w 300"/>
                  <a:gd name="T31" fmla="*/ 0 h 150"/>
                  <a:gd name="T32" fmla="*/ 88 w 300"/>
                  <a:gd name="T33" fmla="*/ 0 h 150"/>
                  <a:gd name="T34" fmla="*/ 79 w 300"/>
                  <a:gd name="T35" fmla="*/ 0 h 150"/>
                  <a:gd name="T36" fmla="*/ 70 w 300"/>
                  <a:gd name="T37" fmla="*/ 1 h 150"/>
                  <a:gd name="T38" fmla="*/ 54 w 300"/>
                  <a:gd name="T39" fmla="*/ 6 h 150"/>
                  <a:gd name="T40" fmla="*/ 39 w 300"/>
                  <a:gd name="T41" fmla="*/ 15 h 150"/>
                  <a:gd name="T42" fmla="*/ 25 w 300"/>
                  <a:gd name="T43" fmla="*/ 25 h 150"/>
                  <a:gd name="T44" fmla="*/ 15 w 300"/>
                  <a:gd name="T45" fmla="*/ 39 h 150"/>
                  <a:gd name="T46" fmla="*/ 7 w 300"/>
                  <a:gd name="T47" fmla="*/ 54 h 150"/>
                  <a:gd name="T48" fmla="*/ 1 w 300"/>
                  <a:gd name="T49" fmla="*/ 70 h 150"/>
                  <a:gd name="T50" fmla="*/ 0 w 300"/>
                  <a:gd name="T51" fmla="*/ 78 h 150"/>
                  <a:gd name="T52" fmla="*/ 0 w 300"/>
                  <a:gd name="T53" fmla="*/ 87 h 150"/>
                  <a:gd name="T54" fmla="*/ 0 w 300"/>
                  <a:gd name="T5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150">
                    <a:moveTo>
                      <a:pt x="0" y="87"/>
                    </a:moveTo>
                    <a:lnTo>
                      <a:pt x="0" y="150"/>
                    </a:lnTo>
                    <a:lnTo>
                      <a:pt x="300" y="150"/>
                    </a:lnTo>
                    <a:lnTo>
                      <a:pt x="300" y="87"/>
                    </a:lnTo>
                    <a:lnTo>
                      <a:pt x="300" y="87"/>
                    </a:lnTo>
                    <a:lnTo>
                      <a:pt x="300" y="78"/>
                    </a:lnTo>
                    <a:lnTo>
                      <a:pt x="298" y="70"/>
                    </a:lnTo>
                    <a:lnTo>
                      <a:pt x="292" y="54"/>
                    </a:lnTo>
                    <a:lnTo>
                      <a:pt x="285" y="39"/>
                    </a:lnTo>
                    <a:lnTo>
                      <a:pt x="274" y="25"/>
                    </a:lnTo>
                    <a:lnTo>
                      <a:pt x="261" y="15"/>
                    </a:lnTo>
                    <a:lnTo>
                      <a:pt x="246" y="6"/>
                    </a:lnTo>
                    <a:lnTo>
                      <a:pt x="229" y="1"/>
                    </a:lnTo>
                    <a:lnTo>
                      <a:pt x="220" y="0"/>
                    </a:lnTo>
                    <a:lnTo>
                      <a:pt x="211" y="0"/>
                    </a:lnTo>
                    <a:lnTo>
                      <a:pt x="88" y="0"/>
                    </a:lnTo>
                    <a:lnTo>
                      <a:pt x="88" y="0"/>
                    </a:lnTo>
                    <a:lnTo>
                      <a:pt x="79" y="0"/>
                    </a:lnTo>
                    <a:lnTo>
                      <a:pt x="70" y="1"/>
                    </a:lnTo>
                    <a:lnTo>
                      <a:pt x="54" y="6"/>
                    </a:lnTo>
                    <a:lnTo>
                      <a:pt x="39" y="15"/>
                    </a:lnTo>
                    <a:lnTo>
                      <a:pt x="25" y="25"/>
                    </a:lnTo>
                    <a:lnTo>
                      <a:pt x="15" y="39"/>
                    </a:lnTo>
                    <a:lnTo>
                      <a:pt x="7" y="54"/>
                    </a:lnTo>
                    <a:lnTo>
                      <a:pt x="1" y="70"/>
                    </a:lnTo>
                    <a:lnTo>
                      <a:pt x="0" y="78"/>
                    </a:lnTo>
                    <a:lnTo>
                      <a:pt x="0" y="87"/>
                    </a:lnTo>
                    <a:lnTo>
                      <a:pt x="0" y="87"/>
                    </a:lnTo>
                    <a:close/>
                  </a:path>
                </a:pathLst>
              </a:custGeom>
              <a:noFill/>
              <a:ln w="19050">
                <a:solidFill>
                  <a:srgbClr val="827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grpSp>
      </p:grpSp>
      <p:grpSp>
        <p:nvGrpSpPr>
          <p:cNvPr id="108" name="Group 107">
            <a:extLst>
              <a:ext uri="{FF2B5EF4-FFF2-40B4-BE49-F238E27FC236}">
                <a16:creationId xmlns:a16="http://schemas.microsoft.com/office/drawing/2014/main" id="{CF6D3033-C753-41D1-8C1C-B7C07FBF5AE0}"/>
              </a:ext>
            </a:extLst>
          </p:cNvPr>
          <p:cNvGrpSpPr/>
          <p:nvPr/>
        </p:nvGrpSpPr>
        <p:grpSpPr>
          <a:xfrm>
            <a:off x="3481939" y="3558892"/>
            <a:ext cx="554493" cy="554493"/>
            <a:chOff x="5741270" y="5868876"/>
            <a:chExt cx="914400" cy="914400"/>
          </a:xfrm>
        </p:grpSpPr>
        <p:sp>
          <p:nvSpPr>
            <p:cNvPr id="24" name="Oval 23">
              <a:extLst>
                <a:ext uri="{FF2B5EF4-FFF2-40B4-BE49-F238E27FC236}">
                  <a16:creationId xmlns:a16="http://schemas.microsoft.com/office/drawing/2014/main" id="{5AB224FE-5BA7-493A-8240-8088DB0C46F3}"/>
                </a:ext>
              </a:extLst>
            </p:cNvPr>
            <p:cNvSpPr/>
            <p:nvPr/>
          </p:nvSpPr>
          <p:spPr>
            <a:xfrm>
              <a:off x="5741270" y="5868876"/>
              <a:ext cx="914400"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64" name="Group 63">
              <a:extLst>
                <a:ext uri="{FF2B5EF4-FFF2-40B4-BE49-F238E27FC236}">
                  <a16:creationId xmlns:a16="http://schemas.microsoft.com/office/drawing/2014/main" id="{D88725D7-40DB-475D-AA4B-98C0956F8EC8}"/>
                </a:ext>
              </a:extLst>
            </p:cNvPr>
            <p:cNvGrpSpPr/>
            <p:nvPr/>
          </p:nvGrpSpPr>
          <p:grpSpPr>
            <a:xfrm>
              <a:off x="5845435" y="5965852"/>
              <a:ext cx="697771" cy="719966"/>
              <a:chOff x="5981700" y="7015163"/>
              <a:chExt cx="798513" cy="823912"/>
            </a:xfrm>
          </p:grpSpPr>
          <p:sp>
            <p:nvSpPr>
              <p:cNvPr id="62" name="Freeform 16">
                <a:extLst>
                  <a:ext uri="{FF2B5EF4-FFF2-40B4-BE49-F238E27FC236}">
                    <a16:creationId xmlns:a16="http://schemas.microsoft.com/office/drawing/2014/main" id="{C22B7DEA-031C-4701-820B-F73C1D82E380}"/>
                  </a:ext>
                </a:extLst>
              </p:cNvPr>
              <p:cNvSpPr>
                <a:spLocks/>
              </p:cNvSpPr>
              <p:nvPr/>
            </p:nvSpPr>
            <p:spPr bwMode="auto">
              <a:xfrm>
                <a:off x="5981700" y="7015163"/>
                <a:ext cx="798513" cy="823912"/>
              </a:xfrm>
              <a:custGeom>
                <a:avLst/>
                <a:gdLst>
                  <a:gd name="T0" fmla="*/ 55 w 1008"/>
                  <a:gd name="T1" fmla="*/ 624 h 1040"/>
                  <a:gd name="T2" fmla="*/ 96 w 1008"/>
                  <a:gd name="T3" fmla="*/ 605 h 1040"/>
                  <a:gd name="T4" fmla="*/ 164 w 1008"/>
                  <a:gd name="T5" fmla="*/ 592 h 1040"/>
                  <a:gd name="T6" fmla="*/ 166 w 1008"/>
                  <a:gd name="T7" fmla="*/ 996 h 1040"/>
                  <a:gd name="T8" fmla="*/ 189 w 1008"/>
                  <a:gd name="T9" fmla="*/ 1030 h 1040"/>
                  <a:gd name="T10" fmla="*/ 221 w 1008"/>
                  <a:gd name="T11" fmla="*/ 1040 h 1040"/>
                  <a:gd name="T12" fmla="*/ 258 w 1008"/>
                  <a:gd name="T13" fmla="*/ 1023 h 1040"/>
                  <a:gd name="T14" fmla="*/ 275 w 1008"/>
                  <a:gd name="T15" fmla="*/ 985 h 1040"/>
                  <a:gd name="T16" fmla="*/ 339 w 1008"/>
                  <a:gd name="T17" fmla="*/ 985 h 1040"/>
                  <a:gd name="T18" fmla="*/ 356 w 1008"/>
                  <a:gd name="T19" fmla="*/ 1023 h 1040"/>
                  <a:gd name="T20" fmla="*/ 394 w 1008"/>
                  <a:gd name="T21" fmla="*/ 1040 h 1040"/>
                  <a:gd name="T22" fmla="*/ 426 w 1008"/>
                  <a:gd name="T23" fmla="*/ 1030 h 1040"/>
                  <a:gd name="T24" fmla="*/ 448 w 1008"/>
                  <a:gd name="T25" fmla="*/ 996 h 1040"/>
                  <a:gd name="T26" fmla="*/ 450 w 1008"/>
                  <a:gd name="T27" fmla="*/ 398 h 1040"/>
                  <a:gd name="T28" fmla="*/ 548 w 1008"/>
                  <a:gd name="T29" fmla="*/ 985 h 1040"/>
                  <a:gd name="T30" fmla="*/ 558 w 1008"/>
                  <a:gd name="T31" fmla="*/ 1015 h 1040"/>
                  <a:gd name="T32" fmla="*/ 592 w 1008"/>
                  <a:gd name="T33" fmla="*/ 1038 h 1040"/>
                  <a:gd name="T34" fmla="*/ 624 w 1008"/>
                  <a:gd name="T35" fmla="*/ 1034 h 1040"/>
                  <a:gd name="T36" fmla="*/ 654 w 1008"/>
                  <a:gd name="T37" fmla="*/ 1006 h 1040"/>
                  <a:gd name="T38" fmla="*/ 723 w 1008"/>
                  <a:gd name="T39" fmla="*/ 710 h 1040"/>
                  <a:gd name="T40" fmla="*/ 727 w 1008"/>
                  <a:gd name="T41" fmla="*/ 1006 h 1040"/>
                  <a:gd name="T42" fmla="*/ 757 w 1008"/>
                  <a:gd name="T43" fmla="*/ 1034 h 1040"/>
                  <a:gd name="T44" fmla="*/ 789 w 1008"/>
                  <a:gd name="T45" fmla="*/ 1038 h 1040"/>
                  <a:gd name="T46" fmla="*/ 823 w 1008"/>
                  <a:gd name="T47" fmla="*/ 1015 h 1040"/>
                  <a:gd name="T48" fmla="*/ 833 w 1008"/>
                  <a:gd name="T49" fmla="*/ 601 h 1040"/>
                  <a:gd name="T50" fmla="*/ 904 w 1008"/>
                  <a:gd name="T51" fmla="*/ 584 h 1040"/>
                  <a:gd name="T52" fmla="*/ 953 w 1008"/>
                  <a:gd name="T53" fmla="*/ 612 h 1040"/>
                  <a:gd name="T54" fmla="*/ 979 w 1008"/>
                  <a:gd name="T55" fmla="*/ 607 h 1040"/>
                  <a:gd name="T56" fmla="*/ 1006 w 1008"/>
                  <a:gd name="T57" fmla="*/ 573 h 1040"/>
                  <a:gd name="T58" fmla="*/ 1000 w 1008"/>
                  <a:gd name="T59" fmla="*/ 531 h 1040"/>
                  <a:gd name="T60" fmla="*/ 838 w 1008"/>
                  <a:gd name="T61" fmla="*/ 249 h 1040"/>
                  <a:gd name="T62" fmla="*/ 367 w 1008"/>
                  <a:gd name="T63" fmla="*/ 200 h 1040"/>
                  <a:gd name="T64" fmla="*/ 396 w 1008"/>
                  <a:gd name="T65" fmla="*/ 174 h 1040"/>
                  <a:gd name="T66" fmla="*/ 416 w 1008"/>
                  <a:gd name="T67" fmla="*/ 123 h 1040"/>
                  <a:gd name="T68" fmla="*/ 415 w 1008"/>
                  <a:gd name="T69" fmla="*/ 87 h 1040"/>
                  <a:gd name="T70" fmla="*/ 367 w 1008"/>
                  <a:gd name="T71" fmla="*/ 19 h 1040"/>
                  <a:gd name="T72" fmla="*/ 307 w 1008"/>
                  <a:gd name="T73" fmla="*/ 0 h 1040"/>
                  <a:gd name="T74" fmla="*/ 264 w 1008"/>
                  <a:gd name="T75" fmla="*/ 8 h 1040"/>
                  <a:gd name="T76" fmla="*/ 206 w 1008"/>
                  <a:gd name="T77" fmla="*/ 66 h 1040"/>
                  <a:gd name="T78" fmla="*/ 198 w 1008"/>
                  <a:gd name="T79" fmla="*/ 110 h 1040"/>
                  <a:gd name="T80" fmla="*/ 221 w 1008"/>
                  <a:gd name="T81" fmla="*/ 175 h 1040"/>
                  <a:gd name="T82" fmla="*/ 198 w 1008"/>
                  <a:gd name="T83" fmla="*/ 185 h 1040"/>
                  <a:gd name="T84" fmla="*/ 179 w 1008"/>
                  <a:gd name="T85" fmla="*/ 211 h 1040"/>
                  <a:gd name="T86" fmla="*/ 177 w 1008"/>
                  <a:gd name="T87" fmla="*/ 241 h 1040"/>
                  <a:gd name="T88" fmla="*/ 145 w 1008"/>
                  <a:gd name="T89" fmla="*/ 260 h 1040"/>
                  <a:gd name="T90" fmla="*/ 2 w 1008"/>
                  <a:gd name="T91" fmla="*/ 556 h 1040"/>
                  <a:gd name="T92" fmla="*/ 8 w 1008"/>
                  <a:gd name="T93" fmla="*/ 597 h 1040"/>
                  <a:gd name="T94" fmla="*/ 32 w 1008"/>
                  <a:gd name="T95" fmla="*/ 618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8" h="1040">
                    <a:moveTo>
                      <a:pt x="32" y="618"/>
                    </a:moveTo>
                    <a:lnTo>
                      <a:pt x="32" y="618"/>
                    </a:lnTo>
                    <a:lnTo>
                      <a:pt x="44" y="622"/>
                    </a:lnTo>
                    <a:lnTo>
                      <a:pt x="55" y="624"/>
                    </a:lnTo>
                    <a:lnTo>
                      <a:pt x="55" y="624"/>
                    </a:lnTo>
                    <a:lnTo>
                      <a:pt x="70" y="622"/>
                    </a:lnTo>
                    <a:lnTo>
                      <a:pt x="85" y="616"/>
                    </a:lnTo>
                    <a:lnTo>
                      <a:pt x="96" y="605"/>
                    </a:lnTo>
                    <a:lnTo>
                      <a:pt x="100" y="599"/>
                    </a:lnTo>
                    <a:lnTo>
                      <a:pt x="106" y="592"/>
                    </a:lnTo>
                    <a:lnTo>
                      <a:pt x="164" y="467"/>
                    </a:lnTo>
                    <a:lnTo>
                      <a:pt x="164" y="592"/>
                    </a:lnTo>
                    <a:lnTo>
                      <a:pt x="164" y="601"/>
                    </a:lnTo>
                    <a:lnTo>
                      <a:pt x="164" y="985"/>
                    </a:lnTo>
                    <a:lnTo>
                      <a:pt x="164" y="985"/>
                    </a:lnTo>
                    <a:lnTo>
                      <a:pt x="166" y="996"/>
                    </a:lnTo>
                    <a:lnTo>
                      <a:pt x="170" y="1006"/>
                    </a:lnTo>
                    <a:lnTo>
                      <a:pt x="174" y="1015"/>
                    </a:lnTo>
                    <a:lnTo>
                      <a:pt x="181" y="1023"/>
                    </a:lnTo>
                    <a:lnTo>
                      <a:pt x="189" y="1030"/>
                    </a:lnTo>
                    <a:lnTo>
                      <a:pt x="198" y="1034"/>
                    </a:lnTo>
                    <a:lnTo>
                      <a:pt x="209" y="1038"/>
                    </a:lnTo>
                    <a:lnTo>
                      <a:pt x="221" y="1040"/>
                    </a:lnTo>
                    <a:lnTo>
                      <a:pt x="221" y="1040"/>
                    </a:lnTo>
                    <a:lnTo>
                      <a:pt x="230" y="1038"/>
                    </a:lnTo>
                    <a:lnTo>
                      <a:pt x="241" y="1034"/>
                    </a:lnTo>
                    <a:lnTo>
                      <a:pt x="251" y="1030"/>
                    </a:lnTo>
                    <a:lnTo>
                      <a:pt x="258" y="1023"/>
                    </a:lnTo>
                    <a:lnTo>
                      <a:pt x="266" y="1015"/>
                    </a:lnTo>
                    <a:lnTo>
                      <a:pt x="270" y="1006"/>
                    </a:lnTo>
                    <a:lnTo>
                      <a:pt x="273" y="996"/>
                    </a:lnTo>
                    <a:lnTo>
                      <a:pt x="275" y="985"/>
                    </a:lnTo>
                    <a:lnTo>
                      <a:pt x="275" y="710"/>
                    </a:lnTo>
                    <a:lnTo>
                      <a:pt x="339" y="710"/>
                    </a:lnTo>
                    <a:lnTo>
                      <a:pt x="339" y="985"/>
                    </a:lnTo>
                    <a:lnTo>
                      <a:pt x="339" y="985"/>
                    </a:lnTo>
                    <a:lnTo>
                      <a:pt x="341" y="996"/>
                    </a:lnTo>
                    <a:lnTo>
                      <a:pt x="345" y="1006"/>
                    </a:lnTo>
                    <a:lnTo>
                      <a:pt x="349" y="1015"/>
                    </a:lnTo>
                    <a:lnTo>
                      <a:pt x="356" y="1023"/>
                    </a:lnTo>
                    <a:lnTo>
                      <a:pt x="364" y="1030"/>
                    </a:lnTo>
                    <a:lnTo>
                      <a:pt x="373" y="1034"/>
                    </a:lnTo>
                    <a:lnTo>
                      <a:pt x="384" y="1038"/>
                    </a:lnTo>
                    <a:lnTo>
                      <a:pt x="394" y="1040"/>
                    </a:lnTo>
                    <a:lnTo>
                      <a:pt x="394" y="1040"/>
                    </a:lnTo>
                    <a:lnTo>
                      <a:pt x="405" y="1038"/>
                    </a:lnTo>
                    <a:lnTo>
                      <a:pt x="416" y="1034"/>
                    </a:lnTo>
                    <a:lnTo>
                      <a:pt x="426" y="1030"/>
                    </a:lnTo>
                    <a:lnTo>
                      <a:pt x="433" y="1023"/>
                    </a:lnTo>
                    <a:lnTo>
                      <a:pt x="441" y="1015"/>
                    </a:lnTo>
                    <a:lnTo>
                      <a:pt x="445" y="1006"/>
                    </a:lnTo>
                    <a:lnTo>
                      <a:pt x="448" y="996"/>
                    </a:lnTo>
                    <a:lnTo>
                      <a:pt x="450" y="985"/>
                    </a:lnTo>
                    <a:lnTo>
                      <a:pt x="450" y="601"/>
                    </a:lnTo>
                    <a:lnTo>
                      <a:pt x="450" y="592"/>
                    </a:lnTo>
                    <a:lnTo>
                      <a:pt x="450" y="398"/>
                    </a:lnTo>
                    <a:lnTo>
                      <a:pt x="548" y="503"/>
                    </a:lnTo>
                    <a:lnTo>
                      <a:pt x="548" y="592"/>
                    </a:lnTo>
                    <a:lnTo>
                      <a:pt x="548" y="601"/>
                    </a:lnTo>
                    <a:lnTo>
                      <a:pt x="548" y="985"/>
                    </a:lnTo>
                    <a:lnTo>
                      <a:pt x="548" y="985"/>
                    </a:lnTo>
                    <a:lnTo>
                      <a:pt x="548" y="996"/>
                    </a:lnTo>
                    <a:lnTo>
                      <a:pt x="552" y="1006"/>
                    </a:lnTo>
                    <a:lnTo>
                      <a:pt x="558" y="1015"/>
                    </a:lnTo>
                    <a:lnTo>
                      <a:pt x="563" y="1023"/>
                    </a:lnTo>
                    <a:lnTo>
                      <a:pt x="573" y="1030"/>
                    </a:lnTo>
                    <a:lnTo>
                      <a:pt x="582" y="1034"/>
                    </a:lnTo>
                    <a:lnTo>
                      <a:pt x="592" y="1038"/>
                    </a:lnTo>
                    <a:lnTo>
                      <a:pt x="603" y="1040"/>
                    </a:lnTo>
                    <a:lnTo>
                      <a:pt x="603" y="1040"/>
                    </a:lnTo>
                    <a:lnTo>
                      <a:pt x="614" y="1038"/>
                    </a:lnTo>
                    <a:lnTo>
                      <a:pt x="624" y="1034"/>
                    </a:lnTo>
                    <a:lnTo>
                      <a:pt x="633" y="1030"/>
                    </a:lnTo>
                    <a:lnTo>
                      <a:pt x="641" y="1023"/>
                    </a:lnTo>
                    <a:lnTo>
                      <a:pt x="648" y="1015"/>
                    </a:lnTo>
                    <a:lnTo>
                      <a:pt x="654" y="1006"/>
                    </a:lnTo>
                    <a:lnTo>
                      <a:pt x="656" y="996"/>
                    </a:lnTo>
                    <a:lnTo>
                      <a:pt x="657" y="985"/>
                    </a:lnTo>
                    <a:lnTo>
                      <a:pt x="657" y="710"/>
                    </a:lnTo>
                    <a:lnTo>
                      <a:pt x="723" y="710"/>
                    </a:lnTo>
                    <a:lnTo>
                      <a:pt x="723" y="985"/>
                    </a:lnTo>
                    <a:lnTo>
                      <a:pt x="723" y="985"/>
                    </a:lnTo>
                    <a:lnTo>
                      <a:pt x="723" y="996"/>
                    </a:lnTo>
                    <a:lnTo>
                      <a:pt x="727" y="1006"/>
                    </a:lnTo>
                    <a:lnTo>
                      <a:pt x="733" y="1015"/>
                    </a:lnTo>
                    <a:lnTo>
                      <a:pt x="738" y="1023"/>
                    </a:lnTo>
                    <a:lnTo>
                      <a:pt x="748" y="1030"/>
                    </a:lnTo>
                    <a:lnTo>
                      <a:pt x="757" y="1034"/>
                    </a:lnTo>
                    <a:lnTo>
                      <a:pt x="767" y="1038"/>
                    </a:lnTo>
                    <a:lnTo>
                      <a:pt x="778" y="1040"/>
                    </a:lnTo>
                    <a:lnTo>
                      <a:pt x="778" y="1040"/>
                    </a:lnTo>
                    <a:lnTo>
                      <a:pt x="789" y="1038"/>
                    </a:lnTo>
                    <a:lnTo>
                      <a:pt x="799" y="1034"/>
                    </a:lnTo>
                    <a:lnTo>
                      <a:pt x="808" y="1030"/>
                    </a:lnTo>
                    <a:lnTo>
                      <a:pt x="816" y="1023"/>
                    </a:lnTo>
                    <a:lnTo>
                      <a:pt x="823" y="1015"/>
                    </a:lnTo>
                    <a:lnTo>
                      <a:pt x="829" y="1006"/>
                    </a:lnTo>
                    <a:lnTo>
                      <a:pt x="831" y="996"/>
                    </a:lnTo>
                    <a:lnTo>
                      <a:pt x="833" y="985"/>
                    </a:lnTo>
                    <a:lnTo>
                      <a:pt x="833" y="601"/>
                    </a:lnTo>
                    <a:lnTo>
                      <a:pt x="833" y="592"/>
                    </a:lnTo>
                    <a:lnTo>
                      <a:pt x="833" y="450"/>
                    </a:lnTo>
                    <a:lnTo>
                      <a:pt x="904" y="584"/>
                    </a:lnTo>
                    <a:lnTo>
                      <a:pt x="904" y="584"/>
                    </a:lnTo>
                    <a:lnTo>
                      <a:pt x="914" y="595"/>
                    </a:lnTo>
                    <a:lnTo>
                      <a:pt x="925" y="605"/>
                    </a:lnTo>
                    <a:lnTo>
                      <a:pt x="938" y="610"/>
                    </a:lnTo>
                    <a:lnTo>
                      <a:pt x="953" y="612"/>
                    </a:lnTo>
                    <a:lnTo>
                      <a:pt x="953" y="612"/>
                    </a:lnTo>
                    <a:lnTo>
                      <a:pt x="966" y="610"/>
                    </a:lnTo>
                    <a:lnTo>
                      <a:pt x="979" y="607"/>
                    </a:lnTo>
                    <a:lnTo>
                      <a:pt x="979" y="607"/>
                    </a:lnTo>
                    <a:lnTo>
                      <a:pt x="989" y="599"/>
                    </a:lnTo>
                    <a:lnTo>
                      <a:pt x="996" y="592"/>
                    </a:lnTo>
                    <a:lnTo>
                      <a:pt x="1002" y="584"/>
                    </a:lnTo>
                    <a:lnTo>
                      <a:pt x="1006" y="573"/>
                    </a:lnTo>
                    <a:lnTo>
                      <a:pt x="1008" y="563"/>
                    </a:lnTo>
                    <a:lnTo>
                      <a:pt x="1008" y="552"/>
                    </a:lnTo>
                    <a:lnTo>
                      <a:pt x="1006" y="543"/>
                    </a:lnTo>
                    <a:lnTo>
                      <a:pt x="1000" y="531"/>
                    </a:lnTo>
                    <a:lnTo>
                      <a:pt x="859" y="270"/>
                    </a:lnTo>
                    <a:lnTo>
                      <a:pt x="859" y="270"/>
                    </a:lnTo>
                    <a:lnTo>
                      <a:pt x="850" y="256"/>
                    </a:lnTo>
                    <a:lnTo>
                      <a:pt x="838" y="249"/>
                    </a:lnTo>
                    <a:lnTo>
                      <a:pt x="825" y="243"/>
                    </a:lnTo>
                    <a:lnTo>
                      <a:pt x="810" y="241"/>
                    </a:lnTo>
                    <a:lnTo>
                      <a:pt x="575" y="241"/>
                    </a:lnTo>
                    <a:lnTo>
                      <a:pt x="367" y="200"/>
                    </a:lnTo>
                    <a:lnTo>
                      <a:pt x="367" y="200"/>
                    </a:lnTo>
                    <a:lnTo>
                      <a:pt x="379" y="192"/>
                    </a:lnTo>
                    <a:lnTo>
                      <a:pt x="388" y="183"/>
                    </a:lnTo>
                    <a:lnTo>
                      <a:pt x="396" y="174"/>
                    </a:lnTo>
                    <a:lnTo>
                      <a:pt x="403" y="162"/>
                    </a:lnTo>
                    <a:lnTo>
                      <a:pt x="409" y="149"/>
                    </a:lnTo>
                    <a:lnTo>
                      <a:pt x="413" y="136"/>
                    </a:lnTo>
                    <a:lnTo>
                      <a:pt x="416" y="123"/>
                    </a:lnTo>
                    <a:lnTo>
                      <a:pt x="416" y="110"/>
                    </a:lnTo>
                    <a:lnTo>
                      <a:pt x="416" y="110"/>
                    </a:lnTo>
                    <a:lnTo>
                      <a:pt x="416" y="98"/>
                    </a:lnTo>
                    <a:lnTo>
                      <a:pt x="415" y="87"/>
                    </a:lnTo>
                    <a:lnTo>
                      <a:pt x="409" y="66"/>
                    </a:lnTo>
                    <a:lnTo>
                      <a:pt x="398" y="47"/>
                    </a:lnTo>
                    <a:lnTo>
                      <a:pt x="384" y="32"/>
                    </a:lnTo>
                    <a:lnTo>
                      <a:pt x="367" y="19"/>
                    </a:lnTo>
                    <a:lnTo>
                      <a:pt x="351" y="8"/>
                    </a:lnTo>
                    <a:lnTo>
                      <a:pt x="330" y="2"/>
                    </a:lnTo>
                    <a:lnTo>
                      <a:pt x="319" y="0"/>
                    </a:lnTo>
                    <a:lnTo>
                      <a:pt x="307" y="0"/>
                    </a:lnTo>
                    <a:lnTo>
                      <a:pt x="307" y="0"/>
                    </a:lnTo>
                    <a:lnTo>
                      <a:pt x="296" y="0"/>
                    </a:lnTo>
                    <a:lnTo>
                      <a:pt x="285" y="2"/>
                    </a:lnTo>
                    <a:lnTo>
                      <a:pt x="264" y="8"/>
                    </a:lnTo>
                    <a:lnTo>
                      <a:pt x="247" y="19"/>
                    </a:lnTo>
                    <a:lnTo>
                      <a:pt x="230" y="32"/>
                    </a:lnTo>
                    <a:lnTo>
                      <a:pt x="217" y="47"/>
                    </a:lnTo>
                    <a:lnTo>
                      <a:pt x="206" y="66"/>
                    </a:lnTo>
                    <a:lnTo>
                      <a:pt x="200" y="87"/>
                    </a:lnTo>
                    <a:lnTo>
                      <a:pt x="198" y="98"/>
                    </a:lnTo>
                    <a:lnTo>
                      <a:pt x="198" y="110"/>
                    </a:lnTo>
                    <a:lnTo>
                      <a:pt x="198" y="110"/>
                    </a:lnTo>
                    <a:lnTo>
                      <a:pt x="200" y="128"/>
                    </a:lnTo>
                    <a:lnTo>
                      <a:pt x="204" y="145"/>
                    </a:lnTo>
                    <a:lnTo>
                      <a:pt x="211" y="160"/>
                    </a:lnTo>
                    <a:lnTo>
                      <a:pt x="221" y="175"/>
                    </a:lnTo>
                    <a:lnTo>
                      <a:pt x="221" y="175"/>
                    </a:lnTo>
                    <a:lnTo>
                      <a:pt x="213" y="177"/>
                    </a:lnTo>
                    <a:lnTo>
                      <a:pt x="206" y="181"/>
                    </a:lnTo>
                    <a:lnTo>
                      <a:pt x="198" y="185"/>
                    </a:lnTo>
                    <a:lnTo>
                      <a:pt x="192" y="190"/>
                    </a:lnTo>
                    <a:lnTo>
                      <a:pt x="187" y="196"/>
                    </a:lnTo>
                    <a:lnTo>
                      <a:pt x="183" y="204"/>
                    </a:lnTo>
                    <a:lnTo>
                      <a:pt x="179" y="211"/>
                    </a:lnTo>
                    <a:lnTo>
                      <a:pt x="177" y="219"/>
                    </a:lnTo>
                    <a:lnTo>
                      <a:pt x="177" y="219"/>
                    </a:lnTo>
                    <a:lnTo>
                      <a:pt x="175" y="230"/>
                    </a:lnTo>
                    <a:lnTo>
                      <a:pt x="177" y="241"/>
                    </a:lnTo>
                    <a:lnTo>
                      <a:pt x="177" y="241"/>
                    </a:lnTo>
                    <a:lnTo>
                      <a:pt x="164" y="245"/>
                    </a:lnTo>
                    <a:lnTo>
                      <a:pt x="155" y="251"/>
                    </a:lnTo>
                    <a:lnTo>
                      <a:pt x="145" y="260"/>
                    </a:lnTo>
                    <a:lnTo>
                      <a:pt x="138" y="271"/>
                    </a:lnTo>
                    <a:lnTo>
                      <a:pt x="6" y="544"/>
                    </a:lnTo>
                    <a:lnTo>
                      <a:pt x="6" y="544"/>
                    </a:lnTo>
                    <a:lnTo>
                      <a:pt x="2" y="556"/>
                    </a:lnTo>
                    <a:lnTo>
                      <a:pt x="0" y="567"/>
                    </a:lnTo>
                    <a:lnTo>
                      <a:pt x="2" y="576"/>
                    </a:lnTo>
                    <a:lnTo>
                      <a:pt x="4" y="588"/>
                    </a:lnTo>
                    <a:lnTo>
                      <a:pt x="8" y="597"/>
                    </a:lnTo>
                    <a:lnTo>
                      <a:pt x="15" y="605"/>
                    </a:lnTo>
                    <a:lnTo>
                      <a:pt x="23" y="612"/>
                    </a:lnTo>
                    <a:lnTo>
                      <a:pt x="32" y="618"/>
                    </a:lnTo>
                    <a:lnTo>
                      <a:pt x="32" y="618"/>
                    </a:lnTo>
                    <a:close/>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63" name="Freeform 17">
                <a:extLst>
                  <a:ext uri="{FF2B5EF4-FFF2-40B4-BE49-F238E27FC236}">
                    <a16:creationId xmlns:a16="http://schemas.microsoft.com/office/drawing/2014/main" id="{B2C145F2-152F-4DD2-BC8F-70F0EAF699CD}"/>
                  </a:ext>
                </a:extLst>
              </p:cNvPr>
              <p:cNvSpPr>
                <a:spLocks/>
              </p:cNvSpPr>
              <p:nvPr/>
            </p:nvSpPr>
            <p:spPr bwMode="auto">
              <a:xfrm>
                <a:off x="6442075" y="7015163"/>
                <a:ext cx="173038" cy="173037"/>
              </a:xfrm>
              <a:custGeom>
                <a:avLst/>
                <a:gdLst>
                  <a:gd name="T0" fmla="*/ 109 w 219"/>
                  <a:gd name="T1" fmla="*/ 219 h 219"/>
                  <a:gd name="T2" fmla="*/ 109 w 219"/>
                  <a:gd name="T3" fmla="*/ 219 h 219"/>
                  <a:gd name="T4" fmla="*/ 121 w 219"/>
                  <a:gd name="T5" fmla="*/ 219 h 219"/>
                  <a:gd name="T6" fmla="*/ 132 w 219"/>
                  <a:gd name="T7" fmla="*/ 217 h 219"/>
                  <a:gd name="T8" fmla="*/ 153 w 219"/>
                  <a:gd name="T9" fmla="*/ 209 h 219"/>
                  <a:gd name="T10" fmla="*/ 172 w 219"/>
                  <a:gd name="T11" fmla="*/ 200 h 219"/>
                  <a:gd name="T12" fmla="*/ 187 w 219"/>
                  <a:gd name="T13" fmla="*/ 187 h 219"/>
                  <a:gd name="T14" fmla="*/ 202 w 219"/>
                  <a:gd name="T15" fmla="*/ 170 h 219"/>
                  <a:gd name="T16" fmla="*/ 211 w 219"/>
                  <a:gd name="T17" fmla="*/ 151 h 219"/>
                  <a:gd name="T18" fmla="*/ 217 w 219"/>
                  <a:gd name="T19" fmla="*/ 132 h 219"/>
                  <a:gd name="T20" fmla="*/ 219 w 219"/>
                  <a:gd name="T21" fmla="*/ 121 h 219"/>
                  <a:gd name="T22" fmla="*/ 219 w 219"/>
                  <a:gd name="T23" fmla="*/ 110 h 219"/>
                  <a:gd name="T24" fmla="*/ 219 w 219"/>
                  <a:gd name="T25" fmla="*/ 110 h 219"/>
                  <a:gd name="T26" fmla="*/ 219 w 219"/>
                  <a:gd name="T27" fmla="*/ 98 h 219"/>
                  <a:gd name="T28" fmla="*/ 217 w 219"/>
                  <a:gd name="T29" fmla="*/ 87 h 219"/>
                  <a:gd name="T30" fmla="*/ 211 w 219"/>
                  <a:gd name="T31" fmla="*/ 66 h 219"/>
                  <a:gd name="T32" fmla="*/ 202 w 219"/>
                  <a:gd name="T33" fmla="*/ 47 h 219"/>
                  <a:gd name="T34" fmla="*/ 187 w 219"/>
                  <a:gd name="T35" fmla="*/ 32 h 219"/>
                  <a:gd name="T36" fmla="*/ 172 w 219"/>
                  <a:gd name="T37" fmla="*/ 19 h 219"/>
                  <a:gd name="T38" fmla="*/ 153 w 219"/>
                  <a:gd name="T39" fmla="*/ 8 h 219"/>
                  <a:gd name="T40" fmla="*/ 132 w 219"/>
                  <a:gd name="T41" fmla="*/ 2 h 219"/>
                  <a:gd name="T42" fmla="*/ 121 w 219"/>
                  <a:gd name="T43" fmla="*/ 0 h 219"/>
                  <a:gd name="T44" fmla="*/ 109 w 219"/>
                  <a:gd name="T45" fmla="*/ 0 h 219"/>
                  <a:gd name="T46" fmla="*/ 109 w 219"/>
                  <a:gd name="T47" fmla="*/ 0 h 219"/>
                  <a:gd name="T48" fmla="*/ 98 w 219"/>
                  <a:gd name="T49" fmla="*/ 0 h 219"/>
                  <a:gd name="T50" fmla="*/ 89 w 219"/>
                  <a:gd name="T51" fmla="*/ 2 h 219"/>
                  <a:gd name="T52" fmla="*/ 68 w 219"/>
                  <a:gd name="T53" fmla="*/ 8 h 219"/>
                  <a:gd name="T54" fmla="*/ 49 w 219"/>
                  <a:gd name="T55" fmla="*/ 19 h 219"/>
                  <a:gd name="T56" fmla="*/ 32 w 219"/>
                  <a:gd name="T57" fmla="*/ 32 h 219"/>
                  <a:gd name="T58" fmla="*/ 19 w 219"/>
                  <a:gd name="T59" fmla="*/ 47 h 219"/>
                  <a:gd name="T60" fmla="*/ 10 w 219"/>
                  <a:gd name="T61" fmla="*/ 66 h 219"/>
                  <a:gd name="T62" fmla="*/ 2 w 219"/>
                  <a:gd name="T63" fmla="*/ 87 h 219"/>
                  <a:gd name="T64" fmla="*/ 2 w 219"/>
                  <a:gd name="T65" fmla="*/ 98 h 219"/>
                  <a:gd name="T66" fmla="*/ 0 w 219"/>
                  <a:gd name="T67" fmla="*/ 110 h 219"/>
                  <a:gd name="T68" fmla="*/ 0 w 219"/>
                  <a:gd name="T69" fmla="*/ 110 h 219"/>
                  <a:gd name="T70" fmla="*/ 2 w 219"/>
                  <a:gd name="T71" fmla="*/ 121 h 219"/>
                  <a:gd name="T72" fmla="*/ 2 w 219"/>
                  <a:gd name="T73" fmla="*/ 132 h 219"/>
                  <a:gd name="T74" fmla="*/ 10 w 219"/>
                  <a:gd name="T75" fmla="*/ 151 h 219"/>
                  <a:gd name="T76" fmla="*/ 19 w 219"/>
                  <a:gd name="T77" fmla="*/ 170 h 219"/>
                  <a:gd name="T78" fmla="*/ 32 w 219"/>
                  <a:gd name="T79" fmla="*/ 187 h 219"/>
                  <a:gd name="T80" fmla="*/ 49 w 219"/>
                  <a:gd name="T81" fmla="*/ 200 h 219"/>
                  <a:gd name="T82" fmla="*/ 68 w 219"/>
                  <a:gd name="T83" fmla="*/ 209 h 219"/>
                  <a:gd name="T84" fmla="*/ 89 w 219"/>
                  <a:gd name="T85" fmla="*/ 217 h 219"/>
                  <a:gd name="T86" fmla="*/ 98 w 219"/>
                  <a:gd name="T87" fmla="*/ 219 h 219"/>
                  <a:gd name="T88" fmla="*/ 109 w 219"/>
                  <a:gd name="T89" fmla="*/ 219 h 219"/>
                  <a:gd name="T90" fmla="*/ 109 w 219"/>
                  <a:gd name="T91"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 h="219">
                    <a:moveTo>
                      <a:pt x="109" y="219"/>
                    </a:moveTo>
                    <a:lnTo>
                      <a:pt x="109" y="219"/>
                    </a:lnTo>
                    <a:lnTo>
                      <a:pt x="121" y="219"/>
                    </a:lnTo>
                    <a:lnTo>
                      <a:pt x="132" y="217"/>
                    </a:lnTo>
                    <a:lnTo>
                      <a:pt x="153" y="209"/>
                    </a:lnTo>
                    <a:lnTo>
                      <a:pt x="172" y="200"/>
                    </a:lnTo>
                    <a:lnTo>
                      <a:pt x="187" y="187"/>
                    </a:lnTo>
                    <a:lnTo>
                      <a:pt x="202" y="170"/>
                    </a:lnTo>
                    <a:lnTo>
                      <a:pt x="211" y="151"/>
                    </a:lnTo>
                    <a:lnTo>
                      <a:pt x="217" y="132"/>
                    </a:lnTo>
                    <a:lnTo>
                      <a:pt x="219" y="121"/>
                    </a:lnTo>
                    <a:lnTo>
                      <a:pt x="219" y="110"/>
                    </a:lnTo>
                    <a:lnTo>
                      <a:pt x="219" y="110"/>
                    </a:lnTo>
                    <a:lnTo>
                      <a:pt x="219" y="98"/>
                    </a:lnTo>
                    <a:lnTo>
                      <a:pt x="217" y="87"/>
                    </a:lnTo>
                    <a:lnTo>
                      <a:pt x="211" y="66"/>
                    </a:lnTo>
                    <a:lnTo>
                      <a:pt x="202" y="47"/>
                    </a:lnTo>
                    <a:lnTo>
                      <a:pt x="187" y="32"/>
                    </a:lnTo>
                    <a:lnTo>
                      <a:pt x="172" y="19"/>
                    </a:lnTo>
                    <a:lnTo>
                      <a:pt x="153" y="8"/>
                    </a:lnTo>
                    <a:lnTo>
                      <a:pt x="132" y="2"/>
                    </a:lnTo>
                    <a:lnTo>
                      <a:pt x="121" y="0"/>
                    </a:lnTo>
                    <a:lnTo>
                      <a:pt x="109" y="0"/>
                    </a:lnTo>
                    <a:lnTo>
                      <a:pt x="109" y="0"/>
                    </a:lnTo>
                    <a:lnTo>
                      <a:pt x="98" y="0"/>
                    </a:lnTo>
                    <a:lnTo>
                      <a:pt x="89" y="2"/>
                    </a:lnTo>
                    <a:lnTo>
                      <a:pt x="68" y="8"/>
                    </a:lnTo>
                    <a:lnTo>
                      <a:pt x="49" y="19"/>
                    </a:lnTo>
                    <a:lnTo>
                      <a:pt x="32" y="32"/>
                    </a:lnTo>
                    <a:lnTo>
                      <a:pt x="19" y="47"/>
                    </a:lnTo>
                    <a:lnTo>
                      <a:pt x="10" y="66"/>
                    </a:lnTo>
                    <a:lnTo>
                      <a:pt x="2" y="87"/>
                    </a:lnTo>
                    <a:lnTo>
                      <a:pt x="2" y="98"/>
                    </a:lnTo>
                    <a:lnTo>
                      <a:pt x="0" y="110"/>
                    </a:lnTo>
                    <a:lnTo>
                      <a:pt x="0" y="110"/>
                    </a:lnTo>
                    <a:lnTo>
                      <a:pt x="2" y="121"/>
                    </a:lnTo>
                    <a:lnTo>
                      <a:pt x="2" y="132"/>
                    </a:lnTo>
                    <a:lnTo>
                      <a:pt x="10" y="151"/>
                    </a:lnTo>
                    <a:lnTo>
                      <a:pt x="19" y="170"/>
                    </a:lnTo>
                    <a:lnTo>
                      <a:pt x="32" y="187"/>
                    </a:lnTo>
                    <a:lnTo>
                      <a:pt x="49" y="200"/>
                    </a:lnTo>
                    <a:lnTo>
                      <a:pt x="68" y="209"/>
                    </a:lnTo>
                    <a:lnTo>
                      <a:pt x="89" y="217"/>
                    </a:lnTo>
                    <a:lnTo>
                      <a:pt x="98" y="219"/>
                    </a:lnTo>
                    <a:lnTo>
                      <a:pt x="109" y="219"/>
                    </a:lnTo>
                    <a:lnTo>
                      <a:pt x="109" y="219"/>
                    </a:lnTo>
                    <a:close/>
                  </a:path>
                </a:pathLst>
              </a:custGeom>
              <a:noFill/>
              <a:ln w="222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grpSp>
      </p:grpSp>
      <p:sp>
        <p:nvSpPr>
          <p:cNvPr id="67" name="Freeform 21">
            <a:extLst>
              <a:ext uri="{FF2B5EF4-FFF2-40B4-BE49-F238E27FC236}">
                <a16:creationId xmlns:a16="http://schemas.microsoft.com/office/drawing/2014/main" id="{B6BFB8E9-AFAA-494C-AE00-B93B4CA5A1FF}"/>
              </a:ext>
            </a:extLst>
          </p:cNvPr>
          <p:cNvSpPr>
            <a:spLocks noEditPoints="1"/>
          </p:cNvSpPr>
          <p:nvPr/>
        </p:nvSpPr>
        <p:spPr bwMode="auto">
          <a:xfrm>
            <a:off x="4225550" y="1972495"/>
            <a:ext cx="3787111" cy="3782296"/>
          </a:xfrm>
          <a:custGeom>
            <a:avLst/>
            <a:gdLst>
              <a:gd name="T0" fmla="*/ 3134 w 3934"/>
              <a:gd name="T1" fmla="*/ 3546 h 3929"/>
              <a:gd name="T2" fmla="*/ 2980 w 3934"/>
              <a:gd name="T3" fmla="*/ 3518 h 3929"/>
              <a:gd name="T4" fmla="*/ 2593 w 3934"/>
              <a:gd name="T5" fmla="*/ 3470 h 3929"/>
              <a:gd name="T6" fmla="*/ 2352 w 3934"/>
              <a:gd name="T7" fmla="*/ 3779 h 3929"/>
              <a:gd name="T8" fmla="*/ 2264 w 3934"/>
              <a:gd name="T9" fmla="*/ 3907 h 3929"/>
              <a:gd name="T10" fmla="*/ 1885 w 3934"/>
              <a:gd name="T11" fmla="*/ 3929 h 3929"/>
              <a:gd name="T12" fmla="*/ 1632 w 3934"/>
              <a:gd name="T13" fmla="*/ 3889 h 3929"/>
              <a:gd name="T14" fmla="*/ 1512 w 3934"/>
              <a:gd name="T15" fmla="*/ 3530 h 3929"/>
              <a:gd name="T16" fmla="*/ 1221 w 3934"/>
              <a:gd name="T17" fmla="*/ 3414 h 3929"/>
              <a:gd name="T18" fmla="*/ 854 w 3934"/>
              <a:gd name="T19" fmla="*/ 3560 h 3929"/>
              <a:gd name="T20" fmla="*/ 710 w 3934"/>
              <a:gd name="T21" fmla="*/ 3480 h 3929"/>
              <a:gd name="T22" fmla="*/ 419 w 3934"/>
              <a:gd name="T23" fmla="*/ 3184 h 3929"/>
              <a:gd name="T24" fmla="*/ 375 w 3934"/>
              <a:gd name="T25" fmla="*/ 3061 h 3929"/>
              <a:gd name="T26" fmla="*/ 497 w 3934"/>
              <a:gd name="T27" fmla="*/ 2671 h 3929"/>
              <a:gd name="T28" fmla="*/ 319 w 3934"/>
              <a:gd name="T29" fmla="*/ 2398 h 3929"/>
              <a:gd name="T30" fmla="*/ 34 w 3934"/>
              <a:gd name="T31" fmla="*/ 2290 h 3929"/>
              <a:gd name="T32" fmla="*/ 0 w 3934"/>
              <a:gd name="T33" fmla="*/ 1966 h 3929"/>
              <a:gd name="T34" fmla="*/ 28 w 3934"/>
              <a:gd name="T35" fmla="*/ 1653 h 3929"/>
              <a:gd name="T36" fmla="*/ 209 w 3934"/>
              <a:gd name="T37" fmla="*/ 1563 h 3929"/>
              <a:gd name="T38" fmla="*/ 477 w 3934"/>
              <a:gd name="T39" fmla="*/ 1298 h 3929"/>
              <a:gd name="T40" fmla="*/ 391 w 3934"/>
              <a:gd name="T41" fmla="*/ 906 h 3929"/>
              <a:gd name="T42" fmla="*/ 393 w 3934"/>
              <a:gd name="T43" fmla="*/ 783 h 3929"/>
              <a:gd name="T44" fmla="*/ 672 w 3934"/>
              <a:gd name="T45" fmla="*/ 483 h 3929"/>
              <a:gd name="T46" fmla="*/ 842 w 3934"/>
              <a:gd name="T47" fmla="*/ 369 h 3929"/>
              <a:gd name="T48" fmla="*/ 1181 w 3934"/>
              <a:gd name="T49" fmla="*/ 535 h 3929"/>
              <a:gd name="T50" fmla="*/ 1512 w 3934"/>
              <a:gd name="T51" fmla="*/ 399 h 3929"/>
              <a:gd name="T52" fmla="*/ 1632 w 3934"/>
              <a:gd name="T53" fmla="*/ 42 h 3929"/>
              <a:gd name="T54" fmla="*/ 1837 w 3934"/>
              <a:gd name="T55" fmla="*/ 2 h 3929"/>
              <a:gd name="T56" fmla="*/ 2244 w 3934"/>
              <a:gd name="T57" fmla="*/ 16 h 3929"/>
              <a:gd name="T58" fmla="*/ 2334 w 3934"/>
              <a:gd name="T59" fmla="*/ 102 h 3929"/>
              <a:gd name="T60" fmla="*/ 2550 w 3934"/>
              <a:gd name="T61" fmla="*/ 441 h 3929"/>
              <a:gd name="T62" fmla="*/ 2927 w 3934"/>
              <a:gd name="T63" fmla="*/ 439 h 3929"/>
              <a:gd name="T64" fmla="*/ 3118 w 3934"/>
              <a:gd name="T65" fmla="*/ 375 h 3929"/>
              <a:gd name="T66" fmla="*/ 3359 w 3934"/>
              <a:gd name="T67" fmla="*/ 575 h 3929"/>
              <a:gd name="T68" fmla="*/ 3563 w 3934"/>
              <a:gd name="T69" fmla="*/ 829 h 3929"/>
              <a:gd name="T70" fmla="*/ 3439 w 3934"/>
              <a:gd name="T71" fmla="*/ 1106 h 3929"/>
              <a:gd name="T72" fmla="*/ 3507 w 3934"/>
              <a:gd name="T73" fmla="*/ 1423 h 3929"/>
              <a:gd name="T74" fmla="*/ 3870 w 3934"/>
              <a:gd name="T75" fmla="*/ 1615 h 3929"/>
              <a:gd name="T76" fmla="*/ 3924 w 3934"/>
              <a:gd name="T77" fmla="*/ 1733 h 3929"/>
              <a:gd name="T78" fmla="*/ 3928 w 3934"/>
              <a:gd name="T79" fmla="*/ 2148 h 3929"/>
              <a:gd name="T80" fmla="*/ 3880 w 3934"/>
              <a:gd name="T81" fmla="*/ 2310 h 3929"/>
              <a:gd name="T82" fmla="*/ 3515 w 3934"/>
              <a:gd name="T83" fmla="*/ 2450 h 3929"/>
              <a:gd name="T84" fmla="*/ 3403 w 3934"/>
              <a:gd name="T85" fmla="*/ 2733 h 3929"/>
              <a:gd name="T86" fmla="*/ 3557 w 3934"/>
              <a:gd name="T87" fmla="*/ 3079 h 3929"/>
              <a:gd name="T88" fmla="*/ 3499 w 3934"/>
              <a:gd name="T89" fmla="*/ 3204 h 3929"/>
              <a:gd name="T90" fmla="*/ 1827 w 3934"/>
              <a:gd name="T91" fmla="*/ 589 h 3929"/>
              <a:gd name="T92" fmla="*/ 1307 w 3934"/>
              <a:gd name="T93" fmla="*/ 749 h 3929"/>
              <a:gd name="T94" fmla="*/ 900 w 3934"/>
              <a:gd name="T95" fmla="*/ 1086 h 3929"/>
              <a:gd name="T96" fmla="*/ 646 w 3934"/>
              <a:gd name="T97" fmla="*/ 1553 h 3929"/>
              <a:gd name="T98" fmla="*/ 585 w 3934"/>
              <a:gd name="T99" fmla="*/ 2036 h 3929"/>
              <a:gd name="T100" fmla="*/ 720 w 3934"/>
              <a:gd name="T101" fmla="*/ 2565 h 3929"/>
              <a:gd name="T102" fmla="*/ 1037 w 3934"/>
              <a:gd name="T103" fmla="*/ 2987 h 3929"/>
              <a:gd name="T104" fmla="*/ 1492 w 3934"/>
              <a:gd name="T105" fmla="*/ 3264 h 3929"/>
              <a:gd name="T106" fmla="*/ 1967 w 3934"/>
              <a:gd name="T107" fmla="*/ 3346 h 3929"/>
              <a:gd name="T108" fmla="*/ 2506 w 3934"/>
              <a:gd name="T109" fmla="*/ 3238 h 3929"/>
              <a:gd name="T110" fmla="*/ 2945 w 3934"/>
              <a:gd name="T111" fmla="*/ 2941 h 3929"/>
              <a:gd name="T112" fmla="*/ 3242 w 3934"/>
              <a:gd name="T113" fmla="*/ 2502 h 3929"/>
              <a:gd name="T114" fmla="*/ 3351 w 3934"/>
              <a:gd name="T115" fmla="*/ 1966 h 3929"/>
              <a:gd name="T116" fmla="*/ 3266 w 3934"/>
              <a:gd name="T117" fmla="*/ 1489 h 3929"/>
              <a:gd name="T118" fmla="*/ 2992 w 3934"/>
              <a:gd name="T119" fmla="*/ 1036 h 3929"/>
              <a:gd name="T120" fmla="*/ 2567 w 3934"/>
              <a:gd name="T121" fmla="*/ 719 h 3929"/>
              <a:gd name="T122" fmla="*/ 2039 w 3934"/>
              <a:gd name="T123" fmla="*/ 585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4" h="3929">
                <a:moveTo>
                  <a:pt x="3359" y="3354"/>
                </a:moveTo>
                <a:lnTo>
                  <a:pt x="3359" y="3354"/>
                </a:lnTo>
                <a:lnTo>
                  <a:pt x="3300" y="3412"/>
                </a:lnTo>
                <a:lnTo>
                  <a:pt x="3264" y="3446"/>
                </a:lnTo>
                <a:lnTo>
                  <a:pt x="3224" y="3480"/>
                </a:lnTo>
                <a:lnTo>
                  <a:pt x="3186" y="3512"/>
                </a:lnTo>
                <a:lnTo>
                  <a:pt x="3150" y="3536"/>
                </a:lnTo>
                <a:lnTo>
                  <a:pt x="3134" y="3546"/>
                </a:lnTo>
                <a:lnTo>
                  <a:pt x="3118" y="3554"/>
                </a:lnTo>
                <a:lnTo>
                  <a:pt x="3104" y="3560"/>
                </a:lnTo>
                <a:lnTo>
                  <a:pt x="3092" y="3560"/>
                </a:lnTo>
                <a:lnTo>
                  <a:pt x="3092" y="3560"/>
                </a:lnTo>
                <a:lnTo>
                  <a:pt x="3080" y="3560"/>
                </a:lnTo>
                <a:lnTo>
                  <a:pt x="3066" y="3556"/>
                </a:lnTo>
                <a:lnTo>
                  <a:pt x="3026" y="3540"/>
                </a:lnTo>
                <a:lnTo>
                  <a:pt x="2980" y="3518"/>
                </a:lnTo>
                <a:lnTo>
                  <a:pt x="2927" y="3492"/>
                </a:lnTo>
                <a:lnTo>
                  <a:pt x="2825" y="3436"/>
                </a:lnTo>
                <a:lnTo>
                  <a:pt x="2753" y="3394"/>
                </a:lnTo>
                <a:lnTo>
                  <a:pt x="2753" y="3394"/>
                </a:lnTo>
                <a:lnTo>
                  <a:pt x="2715" y="3414"/>
                </a:lnTo>
                <a:lnTo>
                  <a:pt x="2675" y="3434"/>
                </a:lnTo>
                <a:lnTo>
                  <a:pt x="2635" y="3454"/>
                </a:lnTo>
                <a:lnTo>
                  <a:pt x="2593" y="3470"/>
                </a:lnTo>
                <a:lnTo>
                  <a:pt x="2550" y="3488"/>
                </a:lnTo>
                <a:lnTo>
                  <a:pt x="2508" y="3502"/>
                </a:lnTo>
                <a:lnTo>
                  <a:pt x="2466" y="3518"/>
                </a:lnTo>
                <a:lnTo>
                  <a:pt x="2422" y="3530"/>
                </a:lnTo>
                <a:lnTo>
                  <a:pt x="2422" y="3530"/>
                </a:lnTo>
                <a:lnTo>
                  <a:pt x="2402" y="3610"/>
                </a:lnTo>
                <a:lnTo>
                  <a:pt x="2370" y="3723"/>
                </a:lnTo>
                <a:lnTo>
                  <a:pt x="2352" y="3779"/>
                </a:lnTo>
                <a:lnTo>
                  <a:pt x="2334" y="3827"/>
                </a:lnTo>
                <a:lnTo>
                  <a:pt x="2318" y="3865"/>
                </a:lnTo>
                <a:lnTo>
                  <a:pt x="2310" y="3879"/>
                </a:lnTo>
                <a:lnTo>
                  <a:pt x="2302" y="3889"/>
                </a:lnTo>
                <a:lnTo>
                  <a:pt x="2302" y="3889"/>
                </a:lnTo>
                <a:lnTo>
                  <a:pt x="2292" y="3895"/>
                </a:lnTo>
                <a:lnTo>
                  <a:pt x="2280" y="3901"/>
                </a:lnTo>
                <a:lnTo>
                  <a:pt x="2264" y="3907"/>
                </a:lnTo>
                <a:lnTo>
                  <a:pt x="2244" y="3913"/>
                </a:lnTo>
                <a:lnTo>
                  <a:pt x="2200" y="3919"/>
                </a:lnTo>
                <a:lnTo>
                  <a:pt x="2151" y="3925"/>
                </a:lnTo>
                <a:lnTo>
                  <a:pt x="2099" y="3927"/>
                </a:lnTo>
                <a:lnTo>
                  <a:pt x="2049" y="3929"/>
                </a:lnTo>
                <a:lnTo>
                  <a:pt x="1967" y="3929"/>
                </a:lnTo>
                <a:lnTo>
                  <a:pt x="1967" y="3929"/>
                </a:lnTo>
                <a:lnTo>
                  <a:pt x="1885" y="3929"/>
                </a:lnTo>
                <a:lnTo>
                  <a:pt x="1837" y="3927"/>
                </a:lnTo>
                <a:lnTo>
                  <a:pt x="1785" y="3925"/>
                </a:lnTo>
                <a:lnTo>
                  <a:pt x="1734" y="3919"/>
                </a:lnTo>
                <a:lnTo>
                  <a:pt x="1690" y="3913"/>
                </a:lnTo>
                <a:lnTo>
                  <a:pt x="1672" y="3907"/>
                </a:lnTo>
                <a:lnTo>
                  <a:pt x="1656" y="3901"/>
                </a:lnTo>
                <a:lnTo>
                  <a:pt x="1642" y="3895"/>
                </a:lnTo>
                <a:lnTo>
                  <a:pt x="1632" y="3889"/>
                </a:lnTo>
                <a:lnTo>
                  <a:pt x="1632" y="3889"/>
                </a:lnTo>
                <a:lnTo>
                  <a:pt x="1626" y="3879"/>
                </a:lnTo>
                <a:lnTo>
                  <a:pt x="1618" y="3865"/>
                </a:lnTo>
                <a:lnTo>
                  <a:pt x="1602" y="3827"/>
                </a:lnTo>
                <a:lnTo>
                  <a:pt x="1584" y="3779"/>
                </a:lnTo>
                <a:lnTo>
                  <a:pt x="1566" y="3723"/>
                </a:lnTo>
                <a:lnTo>
                  <a:pt x="1534" y="3610"/>
                </a:lnTo>
                <a:lnTo>
                  <a:pt x="1512" y="3530"/>
                </a:lnTo>
                <a:lnTo>
                  <a:pt x="1512" y="3530"/>
                </a:lnTo>
                <a:lnTo>
                  <a:pt x="1468" y="3518"/>
                </a:lnTo>
                <a:lnTo>
                  <a:pt x="1426" y="3502"/>
                </a:lnTo>
                <a:lnTo>
                  <a:pt x="1384" y="3488"/>
                </a:lnTo>
                <a:lnTo>
                  <a:pt x="1341" y="3470"/>
                </a:lnTo>
                <a:lnTo>
                  <a:pt x="1301" y="3454"/>
                </a:lnTo>
                <a:lnTo>
                  <a:pt x="1261" y="3434"/>
                </a:lnTo>
                <a:lnTo>
                  <a:pt x="1221" y="3414"/>
                </a:lnTo>
                <a:lnTo>
                  <a:pt x="1181" y="3394"/>
                </a:lnTo>
                <a:lnTo>
                  <a:pt x="1181" y="3394"/>
                </a:lnTo>
                <a:lnTo>
                  <a:pt x="1109" y="3436"/>
                </a:lnTo>
                <a:lnTo>
                  <a:pt x="1009" y="3492"/>
                </a:lnTo>
                <a:lnTo>
                  <a:pt x="956" y="3518"/>
                </a:lnTo>
                <a:lnTo>
                  <a:pt x="908" y="3540"/>
                </a:lnTo>
                <a:lnTo>
                  <a:pt x="870" y="3556"/>
                </a:lnTo>
                <a:lnTo>
                  <a:pt x="854" y="3560"/>
                </a:lnTo>
                <a:lnTo>
                  <a:pt x="842" y="3560"/>
                </a:lnTo>
                <a:lnTo>
                  <a:pt x="842" y="3560"/>
                </a:lnTo>
                <a:lnTo>
                  <a:pt x="830" y="3560"/>
                </a:lnTo>
                <a:lnTo>
                  <a:pt x="816" y="3554"/>
                </a:lnTo>
                <a:lnTo>
                  <a:pt x="802" y="3546"/>
                </a:lnTo>
                <a:lnTo>
                  <a:pt x="784" y="3536"/>
                </a:lnTo>
                <a:lnTo>
                  <a:pt x="748" y="3512"/>
                </a:lnTo>
                <a:lnTo>
                  <a:pt x="710" y="3480"/>
                </a:lnTo>
                <a:lnTo>
                  <a:pt x="672" y="3446"/>
                </a:lnTo>
                <a:lnTo>
                  <a:pt x="636" y="3412"/>
                </a:lnTo>
                <a:lnTo>
                  <a:pt x="577" y="3354"/>
                </a:lnTo>
                <a:lnTo>
                  <a:pt x="577" y="3354"/>
                </a:lnTo>
                <a:lnTo>
                  <a:pt x="519" y="3296"/>
                </a:lnTo>
                <a:lnTo>
                  <a:pt x="485" y="3260"/>
                </a:lnTo>
                <a:lnTo>
                  <a:pt x="451" y="3222"/>
                </a:lnTo>
                <a:lnTo>
                  <a:pt x="419" y="3184"/>
                </a:lnTo>
                <a:lnTo>
                  <a:pt x="393" y="3146"/>
                </a:lnTo>
                <a:lnTo>
                  <a:pt x="383" y="3130"/>
                </a:lnTo>
                <a:lnTo>
                  <a:pt x="377" y="3114"/>
                </a:lnTo>
                <a:lnTo>
                  <a:pt x="371" y="3100"/>
                </a:lnTo>
                <a:lnTo>
                  <a:pt x="369" y="3088"/>
                </a:lnTo>
                <a:lnTo>
                  <a:pt x="369" y="3088"/>
                </a:lnTo>
                <a:lnTo>
                  <a:pt x="371" y="3077"/>
                </a:lnTo>
                <a:lnTo>
                  <a:pt x="375" y="3061"/>
                </a:lnTo>
                <a:lnTo>
                  <a:pt x="391" y="3023"/>
                </a:lnTo>
                <a:lnTo>
                  <a:pt x="413" y="2975"/>
                </a:lnTo>
                <a:lnTo>
                  <a:pt x="439" y="2923"/>
                </a:lnTo>
                <a:lnTo>
                  <a:pt x="495" y="2823"/>
                </a:lnTo>
                <a:lnTo>
                  <a:pt x="537" y="2751"/>
                </a:lnTo>
                <a:lnTo>
                  <a:pt x="537" y="2751"/>
                </a:lnTo>
                <a:lnTo>
                  <a:pt x="515" y="2711"/>
                </a:lnTo>
                <a:lnTo>
                  <a:pt x="497" y="2671"/>
                </a:lnTo>
                <a:lnTo>
                  <a:pt x="477" y="2631"/>
                </a:lnTo>
                <a:lnTo>
                  <a:pt x="459" y="2589"/>
                </a:lnTo>
                <a:lnTo>
                  <a:pt x="443" y="2549"/>
                </a:lnTo>
                <a:lnTo>
                  <a:pt x="427" y="2506"/>
                </a:lnTo>
                <a:lnTo>
                  <a:pt x="413" y="2462"/>
                </a:lnTo>
                <a:lnTo>
                  <a:pt x="401" y="2420"/>
                </a:lnTo>
                <a:lnTo>
                  <a:pt x="401" y="2420"/>
                </a:lnTo>
                <a:lnTo>
                  <a:pt x="319" y="2398"/>
                </a:lnTo>
                <a:lnTo>
                  <a:pt x="209" y="2366"/>
                </a:lnTo>
                <a:lnTo>
                  <a:pt x="152" y="2348"/>
                </a:lnTo>
                <a:lnTo>
                  <a:pt x="104" y="2330"/>
                </a:lnTo>
                <a:lnTo>
                  <a:pt x="66" y="2314"/>
                </a:lnTo>
                <a:lnTo>
                  <a:pt x="52" y="2306"/>
                </a:lnTo>
                <a:lnTo>
                  <a:pt x="42" y="2300"/>
                </a:lnTo>
                <a:lnTo>
                  <a:pt x="42" y="2300"/>
                </a:lnTo>
                <a:lnTo>
                  <a:pt x="34" y="2290"/>
                </a:lnTo>
                <a:lnTo>
                  <a:pt x="28" y="2276"/>
                </a:lnTo>
                <a:lnTo>
                  <a:pt x="22" y="2260"/>
                </a:lnTo>
                <a:lnTo>
                  <a:pt x="18" y="2242"/>
                </a:lnTo>
                <a:lnTo>
                  <a:pt x="10" y="2198"/>
                </a:lnTo>
                <a:lnTo>
                  <a:pt x="6" y="2148"/>
                </a:lnTo>
                <a:lnTo>
                  <a:pt x="2" y="2096"/>
                </a:lnTo>
                <a:lnTo>
                  <a:pt x="2" y="2046"/>
                </a:lnTo>
                <a:lnTo>
                  <a:pt x="0" y="1966"/>
                </a:lnTo>
                <a:lnTo>
                  <a:pt x="0" y="1966"/>
                </a:lnTo>
                <a:lnTo>
                  <a:pt x="2" y="1883"/>
                </a:lnTo>
                <a:lnTo>
                  <a:pt x="2" y="1833"/>
                </a:lnTo>
                <a:lnTo>
                  <a:pt x="6" y="1781"/>
                </a:lnTo>
                <a:lnTo>
                  <a:pt x="10" y="1733"/>
                </a:lnTo>
                <a:lnTo>
                  <a:pt x="18" y="1689"/>
                </a:lnTo>
                <a:lnTo>
                  <a:pt x="22" y="1669"/>
                </a:lnTo>
                <a:lnTo>
                  <a:pt x="28" y="1653"/>
                </a:lnTo>
                <a:lnTo>
                  <a:pt x="34" y="1639"/>
                </a:lnTo>
                <a:lnTo>
                  <a:pt x="42" y="1631"/>
                </a:lnTo>
                <a:lnTo>
                  <a:pt x="42" y="1631"/>
                </a:lnTo>
                <a:lnTo>
                  <a:pt x="52" y="1623"/>
                </a:lnTo>
                <a:lnTo>
                  <a:pt x="66" y="1615"/>
                </a:lnTo>
                <a:lnTo>
                  <a:pt x="104" y="1599"/>
                </a:lnTo>
                <a:lnTo>
                  <a:pt x="152" y="1581"/>
                </a:lnTo>
                <a:lnTo>
                  <a:pt x="209" y="1563"/>
                </a:lnTo>
                <a:lnTo>
                  <a:pt x="319" y="1531"/>
                </a:lnTo>
                <a:lnTo>
                  <a:pt x="401" y="1509"/>
                </a:lnTo>
                <a:lnTo>
                  <a:pt x="401" y="1509"/>
                </a:lnTo>
                <a:lnTo>
                  <a:pt x="413" y="1467"/>
                </a:lnTo>
                <a:lnTo>
                  <a:pt x="427" y="1423"/>
                </a:lnTo>
                <a:lnTo>
                  <a:pt x="443" y="1380"/>
                </a:lnTo>
                <a:lnTo>
                  <a:pt x="459" y="1340"/>
                </a:lnTo>
                <a:lnTo>
                  <a:pt x="477" y="1298"/>
                </a:lnTo>
                <a:lnTo>
                  <a:pt x="497" y="1258"/>
                </a:lnTo>
                <a:lnTo>
                  <a:pt x="515" y="1218"/>
                </a:lnTo>
                <a:lnTo>
                  <a:pt x="537" y="1178"/>
                </a:lnTo>
                <a:lnTo>
                  <a:pt x="537" y="1178"/>
                </a:lnTo>
                <a:lnTo>
                  <a:pt x="495" y="1106"/>
                </a:lnTo>
                <a:lnTo>
                  <a:pt x="439" y="1006"/>
                </a:lnTo>
                <a:lnTo>
                  <a:pt x="413" y="954"/>
                </a:lnTo>
                <a:lnTo>
                  <a:pt x="391" y="906"/>
                </a:lnTo>
                <a:lnTo>
                  <a:pt x="375" y="868"/>
                </a:lnTo>
                <a:lnTo>
                  <a:pt x="371" y="854"/>
                </a:lnTo>
                <a:lnTo>
                  <a:pt x="369" y="841"/>
                </a:lnTo>
                <a:lnTo>
                  <a:pt x="369" y="841"/>
                </a:lnTo>
                <a:lnTo>
                  <a:pt x="371" y="829"/>
                </a:lnTo>
                <a:lnTo>
                  <a:pt x="377" y="815"/>
                </a:lnTo>
                <a:lnTo>
                  <a:pt x="383" y="799"/>
                </a:lnTo>
                <a:lnTo>
                  <a:pt x="393" y="783"/>
                </a:lnTo>
                <a:lnTo>
                  <a:pt x="419" y="747"/>
                </a:lnTo>
                <a:lnTo>
                  <a:pt x="451" y="707"/>
                </a:lnTo>
                <a:lnTo>
                  <a:pt x="485" y="669"/>
                </a:lnTo>
                <a:lnTo>
                  <a:pt x="519" y="633"/>
                </a:lnTo>
                <a:lnTo>
                  <a:pt x="577" y="575"/>
                </a:lnTo>
                <a:lnTo>
                  <a:pt x="577" y="575"/>
                </a:lnTo>
                <a:lnTo>
                  <a:pt x="636" y="517"/>
                </a:lnTo>
                <a:lnTo>
                  <a:pt x="672" y="483"/>
                </a:lnTo>
                <a:lnTo>
                  <a:pt x="710" y="449"/>
                </a:lnTo>
                <a:lnTo>
                  <a:pt x="748" y="419"/>
                </a:lnTo>
                <a:lnTo>
                  <a:pt x="784" y="393"/>
                </a:lnTo>
                <a:lnTo>
                  <a:pt x="802" y="383"/>
                </a:lnTo>
                <a:lnTo>
                  <a:pt x="816" y="375"/>
                </a:lnTo>
                <a:lnTo>
                  <a:pt x="830" y="369"/>
                </a:lnTo>
                <a:lnTo>
                  <a:pt x="842" y="369"/>
                </a:lnTo>
                <a:lnTo>
                  <a:pt x="842" y="369"/>
                </a:lnTo>
                <a:lnTo>
                  <a:pt x="854" y="369"/>
                </a:lnTo>
                <a:lnTo>
                  <a:pt x="870" y="373"/>
                </a:lnTo>
                <a:lnTo>
                  <a:pt x="908" y="389"/>
                </a:lnTo>
                <a:lnTo>
                  <a:pt x="956" y="411"/>
                </a:lnTo>
                <a:lnTo>
                  <a:pt x="1007" y="439"/>
                </a:lnTo>
                <a:lnTo>
                  <a:pt x="1109" y="493"/>
                </a:lnTo>
                <a:lnTo>
                  <a:pt x="1181" y="535"/>
                </a:lnTo>
                <a:lnTo>
                  <a:pt x="1181" y="535"/>
                </a:lnTo>
                <a:lnTo>
                  <a:pt x="1221" y="515"/>
                </a:lnTo>
                <a:lnTo>
                  <a:pt x="1261" y="495"/>
                </a:lnTo>
                <a:lnTo>
                  <a:pt x="1301" y="477"/>
                </a:lnTo>
                <a:lnTo>
                  <a:pt x="1341" y="459"/>
                </a:lnTo>
                <a:lnTo>
                  <a:pt x="1384" y="441"/>
                </a:lnTo>
                <a:lnTo>
                  <a:pt x="1426" y="427"/>
                </a:lnTo>
                <a:lnTo>
                  <a:pt x="1468" y="413"/>
                </a:lnTo>
                <a:lnTo>
                  <a:pt x="1512" y="399"/>
                </a:lnTo>
                <a:lnTo>
                  <a:pt x="1512" y="399"/>
                </a:lnTo>
                <a:lnTo>
                  <a:pt x="1534" y="319"/>
                </a:lnTo>
                <a:lnTo>
                  <a:pt x="1566" y="206"/>
                </a:lnTo>
                <a:lnTo>
                  <a:pt x="1584" y="152"/>
                </a:lnTo>
                <a:lnTo>
                  <a:pt x="1602" y="102"/>
                </a:lnTo>
                <a:lnTo>
                  <a:pt x="1618" y="64"/>
                </a:lnTo>
                <a:lnTo>
                  <a:pt x="1626" y="50"/>
                </a:lnTo>
                <a:lnTo>
                  <a:pt x="1632" y="42"/>
                </a:lnTo>
                <a:lnTo>
                  <a:pt x="1632" y="42"/>
                </a:lnTo>
                <a:lnTo>
                  <a:pt x="1642" y="34"/>
                </a:lnTo>
                <a:lnTo>
                  <a:pt x="1656" y="28"/>
                </a:lnTo>
                <a:lnTo>
                  <a:pt x="1672" y="22"/>
                </a:lnTo>
                <a:lnTo>
                  <a:pt x="1690" y="16"/>
                </a:lnTo>
                <a:lnTo>
                  <a:pt x="1734" y="10"/>
                </a:lnTo>
                <a:lnTo>
                  <a:pt x="1785" y="4"/>
                </a:lnTo>
                <a:lnTo>
                  <a:pt x="1837" y="2"/>
                </a:lnTo>
                <a:lnTo>
                  <a:pt x="1885" y="0"/>
                </a:lnTo>
                <a:lnTo>
                  <a:pt x="1967" y="0"/>
                </a:lnTo>
                <a:lnTo>
                  <a:pt x="1967" y="0"/>
                </a:lnTo>
                <a:lnTo>
                  <a:pt x="2049" y="0"/>
                </a:lnTo>
                <a:lnTo>
                  <a:pt x="2099" y="2"/>
                </a:lnTo>
                <a:lnTo>
                  <a:pt x="2151" y="4"/>
                </a:lnTo>
                <a:lnTo>
                  <a:pt x="2200" y="10"/>
                </a:lnTo>
                <a:lnTo>
                  <a:pt x="2244" y="16"/>
                </a:lnTo>
                <a:lnTo>
                  <a:pt x="2264" y="22"/>
                </a:lnTo>
                <a:lnTo>
                  <a:pt x="2280" y="28"/>
                </a:lnTo>
                <a:lnTo>
                  <a:pt x="2292" y="34"/>
                </a:lnTo>
                <a:lnTo>
                  <a:pt x="2302" y="42"/>
                </a:lnTo>
                <a:lnTo>
                  <a:pt x="2302" y="42"/>
                </a:lnTo>
                <a:lnTo>
                  <a:pt x="2310" y="50"/>
                </a:lnTo>
                <a:lnTo>
                  <a:pt x="2318" y="64"/>
                </a:lnTo>
                <a:lnTo>
                  <a:pt x="2334" y="102"/>
                </a:lnTo>
                <a:lnTo>
                  <a:pt x="2352" y="152"/>
                </a:lnTo>
                <a:lnTo>
                  <a:pt x="2370" y="206"/>
                </a:lnTo>
                <a:lnTo>
                  <a:pt x="2402" y="319"/>
                </a:lnTo>
                <a:lnTo>
                  <a:pt x="2422" y="399"/>
                </a:lnTo>
                <a:lnTo>
                  <a:pt x="2422" y="399"/>
                </a:lnTo>
                <a:lnTo>
                  <a:pt x="2466" y="413"/>
                </a:lnTo>
                <a:lnTo>
                  <a:pt x="2508" y="427"/>
                </a:lnTo>
                <a:lnTo>
                  <a:pt x="2550" y="441"/>
                </a:lnTo>
                <a:lnTo>
                  <a:pt x="2593" y="459"/>
                </a:lnTo>
                <a:lnTo>
                  <a:pt x="2635" y="477"/>
                </a:lnTo>
                <a:lnTo>
                  <a:pt x="2675" y="495"/>
                </a:lnTo>
                <a:lnTo>
                  <a:pt x="2715" y="515"/>
                </a:lnTo>
                <a:lnTo>
                  <a:pt x="2753" y="535"/>
                </a:lnTo>
                <a:lnTo>
                  <a:pt x="2753" y="535"/>
                </a:lnTo>
                <a:lnTo>
                  <a:pt x="2825" y="493"/>
                </a:lnTo>
                <a:lnTo>
                  <a:pt x="2927" y="439"/>
                </a:lnTo>
                <a:lnTo>
                  <a:pt x="2980" y="411"/>
                </a:lnTo>
                <a:lnTo>
                  <a:pt x="3026" y="389"/>
                </a:lnTo>
                <a:lnTo>
                  <a:pt x="3066" y="373"/>
                </a:lnTo>
                <a:lnTo>
                  <a:pt x="3080" y="369"/>
                </a:lnTo>
                <a:lnTo>
                  <a:pt x="3092" y="369"/>
                </a:lnTo>
                <a:lnTo>
                  <a:pt x="3092" y="369"/>
                </a:lnTo>
                <a:lnTo>
                  <a:pt x="3104" y="369"/>
                </a:lnTo>
                <a:lnTo>
                  <a:pt x="3118" y="375"/>
                </a:lnTo>
                <a:lnTo>
                  <a:pt x="3134" y="383"/>
                </a:lnTo>
                <a:lnTo>
                  <a:pt x="3150" y="393"/>
                </a:lnTo>
                <a:lnTo>
                  <a:pt x="3186" y="419"/>
                </a:lnTo>
                <a:lnTo>
                  <a:pt x="3224" y="449"/>
                </a:lnTo>
                <a:lnTo>
                  <a:pt x="3264" y="483"/>
                </a:lnTo>
                <a:lnTo>
                  <a:pt x="3300" y="517"/>
                </a:lnTo>
                <a:lnTo>
                  <a:pt x="3359" y="575"/>
                </a:lnTo>
                <a:lnTo>
                  <a:pt x="3359" y="575"/>
                </a:lnTo>
                <a:lnTo>
                  <a:pt x="3415" y="633"/>
                </a:lnTo>
                <a:lnTo>
                  <a:pt x="3449" y="669"/>
                </a:lnTo>
                <a:lnTo>
                  <a:pt x="3485" y="707"/>
                </a:lnTo>
                <a:lnTo>
                  <a:pt x="3515" y="747"/>
                </a:lnTo>
                <a:lnTo>
                  <a:pt x="3541" y="783"/>
                </a:lnTo>
                <a:lnTo>
                  <a:pt x="3551" y="799"/>
                </a:lnTo>
                <a:lnTo>
                  <a:pt x="3559" y="815"/>
                </a:lnTo>
                <a:lnTo>
                  <a:pt x="3563" y="829"/>
                </a:lnTo>
                <a:lnTo>
                  <a:pt x="3565" y="841"/>
                </a:lnTo>
                <a:lnTo>
                  <a:pt x="3565" y="841"/>
                </a:lnTo>
                <a:lnTo>
                  <a:pt x="3563" y="854"/>
                </a:lnTo>
                <a:lnTo>
                  <a:pt x="3559" y="868"/>
                </a:lnTo>
                <a:lnTo>
                  <a:pt x="3545" y="906"/>
                </a:lnTo>
                <a:lnTo>
                  <a:pt x="3523" y="954"/>
                </a:lnTo>
                <a:lnTo>
                  <a:pt x="3495" y="1006"/>
                </a:lnTo>
                <a:lnTo>
                  <a:pt x="3439" y="1106"/>
                </a:lnTo>
                <a:lnTo>
                  <a:pt x="3399" y="1178"/>
                </a:lnTo>
                <a:lnTo>
                  <a:pt x="3399" y="1178"/>
                </a:lnTo>
                <a:lnTo>
                  <a:pt x="3419" y="1218"/>
                </a:lnTo>
                <a:lnTo>
                  <a:pt x="3439" y="1258"/>
                </a:lnTo>
                <a:lnTo>
                  <a:pt x="3457" y="1298"/>
                </a:lnTo>
                <a:lnTo>
                  <a:pt x="3475" y="1340"/>
                </a:lnTo>
                <a:lnTo>
                  <a:pt x="3491" y="1380"/>
                </a:lnTo>
                <a:lnTo>
                  <a:pt x="3507" y="1423"/>
                </a:lnTo>
                <a:lnTo>
                  <a:pt x="3521" y="1467"/>
                </a:lnTo>
                <a:lnTo>
                  <a:pt x="3535" y="1509"/>
                </a:lnTo>
                <a:lnTo>
                  <a:pt x="3535" y="1509"/>
                </a:lnTo>
                <a:lnTo>
                  <a:pt x="3615" y="1531"/>
                </a:lnTo>
                <a:lnTo>
                  <a:pt x="3725" y="1563"/>
                </a:lnTo>
                <a:lnTo>
                  <a:pt x="3782" y="1581"/>
                </a:lnTo>
                <a:lnTo>
                  <a:pt x="3832" y="1599"/>
                </a:lnTo>
                <a:lnTo>
                  <a:pt x="3870" y="1615"/>
                </a:lnTo>
                <a:lnTo>
                  <a:pt x="3884" y="1623"/>
                </a:lnTo>
                <a:lnTo>
                  <a:pt x="3892" y="1631"/>
                </a:lnTo>
                <a:lnTo>
                  <a:pt x="3892" y="1631"/>
                </a:lnTo>
                <a:lnTo>
                  <a:pt x="3900" y="1639"/>
                </a:lnTo>
                <a:lnTo>
                  <a:pt x="3906" y="1653"/>
                </a:lnTo>
                <a:lnTo>
                  <a:pt x="3912" y="1669"/>
                </a:lnTo>
                <a:lnTo>
                  <a:pt x="3916" y="1689"/>
                </a:lnTo>
                <a:lnTo>
                  <a:pt x="3924" y="1733"/>
                </a:lnTo>
                <a:lnTo>
                  <a:pt x="3928" y="1781"/>
                </a:lnTo>
                <a:lnTo>
                  <a:pt x="3932" y="1833"/>
                </a:lnTo>
                <a:lnTo>
                  <a:pt x="3934" y="1883"/>
                </a:lnTo>
                <a:lnTo>
                  <a:pt x="3934" y="1966"/>
                </a:lnTo>
                <a:lnTo>
                  <a:pt x="3934" y="1966"/>
                </a:lnTo>
                <a:lnTo>
                  <a:pt x="3934" y="2046"/>
                </a:lnTo>
                <a:lnTo>
                  <a:pt x="3932" y="2096"/>
                </a:lnTo>
                <a:lnTo>
                  <a:pt x="3928" y="2148"/>
                </a:lnTo>
                <a:lnTo>
                  <a:pt x="3924" y="2196"/>
                </a:lnTo>
                <a:lnTo>
                  <a:pt x="3916" y="2240"/>
                </a:lnTo>
                <a:lnTo>
                  <a:pt x="3912" y="2260"/>
                </a:lnTo>
                <a:lnTo>
                  <a:pt x="3906" y="2276"/>
                </a:lnTo>
                <a:lnTo>
                  <a:pt x="3900" y="2290"/>
                </a:lnTo>
                <a:lnTo>
                  <a:pt x="3892" y="2300"/>
                </a:lnTo>
                <a:lnTo>
                  <a:pt x="3892" y="2300"/>
                </a:lnTo>
                <a:lnTo>
                  <a:pt x="3880" y="2310"/>
                </a:lnTo>
                <a:lnTo>
                  <a:pt x="3862" y="2320"/>
                </a:lnTo>
                <a:lnTo>
                  <a:pt x="3840" y="2332"/>
                </a:lnTo>
                <a:lnTo>
                  <a:pt x="3814" y="2344"/>
                </a:lnTo>
                <a:lnTo>
                  <a:pt x="3752" y="2368"/>
                </a:lnTo>
                <a:lnTo>
                  <a:pt x="3685" y="2394"/>
                </a:lnTo>
                <a:lnTo>
                  <a:pt x="3567" y="2434"/>
                </a:lnTo>
                <a:lnTo>
                  <a:pt x="3515" y="2450"/>
                </a:lnTo>
                <a:lnTo>
                  <a:pt x="3515" y="2450"/>
                </a:lnTo>
                <a:lnTo>
                  <a:pt x="3483" y="2518"/>
                </a:lnTo>
                <a:lnTo>
                  <a:pt x="3453" y="2591"/>
                </a:lnTo>
                <a:lnTo>
                  <a:pt x="3423" y="2657"/>
                </a:lnTo>
                <a:lnTo>
                  <a:pt x="3401" y="2709"/>
                </a:lnTo>
                <a:lnTo>
                  <a:pt x="3401" y="2709"/>
                </a:lnTo>
                <a:lnTo>
                  <a:pt x="3399" y="2713"/>
                </a:lnTo>
                <a:lnTo>
                  <a:pt x="3401" y="2717"/>
                </a:lnTo>
                <a:lnTo>
                  <a:pt x="3403" y="2733"/>
                </a:lnTo>
                <a:lnTo>
                  <a:pt x="3411" y="2753"/>
                </a:lnTo>
                <a:lnTo>
                  <a:pt x="3421" y="2777"/>
                </a:lnTo>
                <a:lnTo>
                  <a:pt x="3449" y="2835"/>
                </a:lnTo>
                <a:lnTo>
                  <a:pt x="3481" y="2901"/>
                </a:lnTo>
                <a:lnTo>
                  <a:pt x="3513" y="2969"/>
                </a:lnTo>
                <a:lnTo>
                  <a:pt x="3541" y="3029"/>
                </a:lnTo>
                <a:lnTo>
                  <a:pt x="3551" y="3055"/>
                </a:lnTo>
                <a:lnTo>
                  <a:pt x="3557" y="3079"/>
                </a:lnTo>
                <a:lnTo>
                  <a:pt x="3561" y="3098"/>
                </a:lnTo>
                <a:lnTo>
                  <a:pt x="3561" y="3104"/>
                </a:lnTo>
                <a:lnTo>
                  <a:pt x="3561" y="3110"/>
                </a:lnTo>
                <a:lnTo>
                  <a:pt x="3561" y="3110"/>
                </a:lnTo>
                <a:lnTo>
                  <a:pt x="3555" y="3124"/>
                </a:lnTo>
                <a:lnTo>
                  <a:pt x="3547" y="3138"/>
                </a:lnTo>
                <a:lnTo>
                  <a:pt x="3525" y="3170"/>
                </a:lnTo>
                <a:lnTo>
                  <a:pt x="3499" y="3204"/>
                </a:lnTo>
                <a:lnTo>
                  <a:pt x="3469" y="3238"/>
                </a:lnTo>
                <a:lnTo>
                  <a:pt x="3409" y="3304"/>
                </a:lnTo>
                <a:lnTo>
                  <a:pt x="3359" y="3354"/>
                </a:lnTo>
                <a:lnTo>
                  <a:pt x="3359" y="3354"/>
                </a:lnTo>
                <a:close/>
                <a:moveTo>
                  <a:pt x="1967" y="583"/>
                </a:moveTo>
                <a:lnTo>
                  <a:pt x="1967" y="583"/>
                </a:lnTo>
                <a:lnTo>
                  <a:pt x="1897" y="585"/>
                </a:lnTo>
                <a:lnTo>
                  <a:pt x="1827" y="589"/>
                </a:lnTo>
                <a:lnTo>
                  <a:pt x="1756" y="599"/>
                </a:lnTo>
                <a:lnTo>
                  <a:pt x="1688" y="611"/>
                </a:lnTo>
                <a:lnTo>
                  <a:pt x="1622" y="625"/>
                </a:lnTo>
                <a:lnTo>
                  <a:pt x="1556" y="645"/>
                </a:lnTo>
                <a:lnTo>
                  <a:pt x="1492" y="667"/>
                </a:lnTo>
                <a:lnTo>
                  <a:pt x="1430" y="691"/>
                </a:lnTo>
                <a:lnTo>
                  <a:pt x="1367" y="719"/>
                </a:lnTo>
                <a:lnTo>
                  <a:pt x="1307" y="749"/>
                </a:lnTo>
                <a:lnTo>
                  <a:pt x="1249" y="783"/>
                </a:lnTo>
                <a:lnTo>
                  <a:pt x="1193" y="817"/>
                </a:lnTo>
                <a:lnTo>
                  <a:pt x="1139" y="858"/>
                </a:lnTo>
                <a:lnTo>
                  <a:pt x="1087" y="898"/>
                </a:lnTo>
                <a:lnTo>
                  <a:pt x="1037" y="942"/>
                </a:lnTo>
                <a:lnTo>
                  <a:pt x="989" y="988"/>
                </a:lnTo>
                <a:lnTo>
                  <a:pt x="942" y="1036"/>
                </a:lnTo>
                <a:lnTo>
                  <a:pt x="900" y="1086"/>
                </a:lnTo>
                <a:lnTo>
                  <a:pt x="858" y="1138"/>
                </a:lnTo>
                <a:lnTo>
                  <a:pt x="820" y="1192"/>
                </a:lnTo>
                <a:lnTo>
                  <a:pt x="784" y="1248"/>
                </a:lnTo>
                <a:lnTo>
                  <a:pt x="752" y="1306"/>
                </a:lnTo>
                <a:lnTo>
                  <a:pt x="720" y="1364"/>
                </a:lnTo>
                <a:lnTo>
                  <a:pt x="692" y="1427"/>
                </a:lnTo>
                <a:lnTo>
                  <a:pt x="668" y="1489"/>
                </a:lnTo>
                <a:lnTo>
                  <a:pt x="646" y="1553"/>
                </a:lnTo>
                <a:lnTo>
                  <a:pt x="628" y="1619"/>
                </a:lnTo>
                <a:lnTo>
                  <a:pt x="612" y="1687"/>
                </a:lnTo>
                <a:lnTo>
                  <a:pt x="600" y="1753"/>
                </a:lnTo>
                <a:lnTo>
                  <a:pt x="592" y="1823"/>
                </a:lnTo>
                <a:lnTo>
                  <a:pt x="585" y="1893"/>
                </a:lnTo>
                <a:lnTo>
                  <a:pt x="583" y="1966"/>
                </a:lnTo>
                <a:lnTo>
                  <a:pt x="583" y="1966"/>
                </a:lnTo>
                <a:lnTo>
                  <a:pt x="585" y="2036"/>
                </a:lnTo>
                <a:lnTo>
                  <a:pt x="592" y="2106"/>
                </a:lnTo>
                <a:lnTo>
                  <a:pt x="600" y="2176"/>
                </a:lnTo>
                <a:lnTo>
                  <a:pt x="612" y="2244"/>
                </a:lnTo>
                <a:lnTo>
                  <a:pt x="628" y="2310"/>
                </a:lnTo>
                <a:lnTo>
                  <a:pt x="646" y="2376"/>
                </a:lnTo>
                <a:lnTo>
                  <a:pt x="668" y="2440"/>
                </a:lnTo>
                <a:lnTo>
                  <a:pt x="692" y="2502"/>
                </a:lnTo>
                <a:lnTo>
                  <a:pt x="720" y="2565"/>
                </a:lnTo>
                <a:lnTo>
                  <a:pt x="752" y="2623"/>
                </a:lnTo>
                <a:lnTo>
                  <a:pt x="784" y="2681"/>
                </a:lnTo>
                <a:lnTo>
                  <a:pt x="820" y="2737"/>
                </a:lnTo>
                <a:lnTo>
                  <a:pt x="858" y="2791"/>
                </a:lnTo>
                <a:lnTo>
                  <a:pt x="900" y="2843"/>
                </a:lnTo>
                <a:lnTo>
                  <a:pt x="942" y="2893"/>
                </a:lnTo>
                <a:lnTo>
                  <a:pt x="989" y="2941"/>
                </a:lnTo>
                <a:lnTo>
                  <a:pt x="1037" y="2987"/>
                </a:lnTo>
                <a:lnTo>
                  <a:pt x="1087" y="3031"/>
                </a:lnTo>
                <a:lnTo>
                  <a:pt x="1139" y="3071"/>
                </a:lnTo>
                <a:lnTo>
                  <a:pt x="1193" y="3112"/>
                </a:lnTo>
                <a:lnTo>
                  <a:pt x="1249" y="3148"/>
                </a:lnTo>
                <a:lnTo>
                  <a:pt x="1307" y="3180"/>
                </a:lnTo>
                <a:lnTo>
                  <a:pt x="1367" y="3210"/>
                </a:lnTo>
                <a:lnTo>
                  <a:pt x="1430" y="3238"/>
                </a:lnTo>
                <a:lnTo>
                  <a:pt x="1492" y="3264"/>
                </a:lnTo>
                <a:lnTo>
                  <a:pt x="1556" y="3284"/>
                </a:lnTo>
                <a:lnTo>
                  <a:pt x="1622" y="3304"/>
                </a:lnTo>
                <a:lnTo>
                  <a:pt x="1688" y="3318"/>
                </a:lnTo>
                <a:lnTo>
                  <a:pt x="1756" y="3332"/>
                </a:lnTo>
                <a:lnTo>
                  <a:pt x="1827" y="3340"/>
                </a:lnTo>
                <a:lnTo>
                  <a:pt x="1897" y="3346"/>
                </a:lnTo>
                <a:lnTo>
                  <a:pt x="1967" y="3346"/>
                </a:lnTo>
                <a:lnTo>
                  <a:pt x="1967" y="3346"/>
                </a:lnTo>
                <a:lnTo>
                  <a:pt x="2039" y="3346"/>
                </a:lnTo>
                <a:lnTo>
                  <a:pt x="2109" y="3340"/>
                </a:lnTo>
                <a:lnTo>
                  <a:pt x="2178" y="3332"/>
                </a:lnTo>
                <a:lnTo>
                  <a:pt x="2246" y="3318"/>
                </a:lnTo>
                <a:lnTo>
                  <a:pt x="2314" y="3304"/>
                </a:lnTo>
                <a:lnTo>
                  <a:pt x="2378" y="3284"/>
                </a:lnTo>
                <a:lnTo>
                  <a:pt x="2442" y="3264"/>
                </a:lnTo>
                <a:lnTo>
                  <a:pt x="2506" y="3238"/>
                </a:lnTo>
                <a:lnTo>
                  <a:pt x="2567" y="3210"/>
                </a:lnTo>
                <a:lnTo>
                  <a:pt x="2627" y="3180"/>
                </a:lnTo>
                <a:lnTo>
                  <a:pt x="2685" y="3148"/>
                </a:lnTo>
                <a:lnTo>
                  <a:pt x="2741" y="3112"/>
                </a:lnTo>
                <a:lnTo>
                  <a:pt x="2795" y="3071"/>
                </a:lnTo>
                <a:lnTo>
                  <a:pt x="2847" y="3031"/>
                </a:lnTo>
                <a:lnTo>
                  <a:pt x="2897" y="2987"/>
                </a:lnTo>
                <a:lnTo>
                  <a:pt x="2945" y="2941"/>
                </a:lnTo>
                <a:lnTo>
                  <a:pt x="2992" y="2893"/>
                </a:lnTo>
                <a:lnTo>
                  <a:pt x="3036" y="2843"/>
                </a:lnTo>
                <a:lnTo>
                  <a:pt x="3076" y="2791"/>
                </a:lnTo>
                <a:lnTo>
                  <a:pt x="3114" y="2737"/>
                </a:lnTo>
                <a:lnTo>
                  <a:pt x="3150" y="2681"/>
                </a:lnTo>
                <a:lnTo>
                  <a:pt x="3184" y="2623"/>
                </a:lnTo>
                <a:lnTo>
                  <a:pt x="3214" y="2565"/>
                </a:lnTo>
                <a:lnTo>
                  <a:pt x="3242" y="2502"/>
                </a:lnTo>
                <a:lnTo>
                  <a:pt x="3266" y="2440"/>
                </a:lnTo>
                <a:lnTo>
                  <a:pt x="3288" y="2376"/>
                </a:lnTo>
                <a:lnTo>
                  <a:pt x="3306" y="2310"/>
                </a:lnTo>
                <a:lnTo>
                  <a:pt x="3322" y="2244"/>
                </a:lnTo>
                <a:lnTo>
                  <a:pt x="3334" y="2176"/>
                </a:lnTo>
                <a:lnTo>
                  <a:pt x="3345" y="2106"/>
                </a:lnTo>
                <a:lnTo>
                  <a:pt x="3349" y="2036"/>
                </a:lnTo>
                <a:lnTo>
                  <a:pt x="3351" y="1966"/>
                </a:lnTo>
                <a:lnTo>
                  <a:pt x="3351" y="1966"/>
                </a:lnTo>
                <a:lnTo>
                  <a:pt x="3349" y="1893"/>
                </a:lnTo>
                <a:lnTo>
                  <a:pt x="3345" y="1823"/>
                </a:lnTo>
                <a:lnTo>
                  <a:pt x="3334" y="1753"/>
                </a:lnTo>
                <a:lnTo>
                  <a:pt x="3322" y="1687"/>
                </a:lnTo>
                <a:lnTo>
                  <a:pt x="3306" y="1619"/>
                </a:lnTo>
                <a:lnTo>
                  <a:pt x="3288" y="1553"/>
                </a:lnTo>
                <a:lnTo>
                  <a:pt x="3266" y="1489"/>
                </a:lnTo>
                <a:lnTo>
                  <a:pt x="3242" y="1427"/>
                </a:lnTo>
                <a:lnTo>
                  <a:pt x="3214" y="1364"/>
                </a:lnTo>
                <a:lnTo>
                  <a:pt x="3184" y="1306"/>
                </a:lnTo>
                <a:lnTo>
                  <a:pt x="3150" y="1248"/>
                </a:lnTo>
                <a:lnTo>
                  <a:pt x="3114" y="1192"/>
                </a:lnTo>
                <a:lnTo>
                  <a:pt x="3076" y="1138"/>
                </a:lnTo>
                <a:lnTo>
                  <a:pt x="3036" y="1086"/>
                </a:lnTo>
                <a:lnTo>
                  <a:pt x="2992" y="1036"/>
                </a:lnTo>
                <a:lnTo>
                  <a:pt x="2945" y="988"/>
                </a:lnTo>
                <a:lnTo>
                  <a:pt x="2897" y="942"/>
                </a:lnTo>
                <a:lnTo>
                  <a:pt x="2847" y="898"/>
                </a:lnTo>
                <a:lnTo>
                  <a:pt x="2795" y="858"/>
                </a:lnTo>
                <a:lnTo>
                  <a:pt x="2741" y="817"/>
                </a:lnTo>
                <a:lnTo>
                  <a:pt x="2685" y="783"/>
                </a:lnTo>
                <a:lnTo>
                  <a:pt x="2627" y="749"/>
                </a:lnTo>
                <a:lnTo>
                  <a:pt x="2567" y="719"/>
                </a:lnTo>
                <a:lnTo>
                  <a:pt x="2506" y="691"/>
                </a:lnTo>
                <a:lnTo>
                  <a:pt x="2442" y="667"/>
                </a:lnTo>
                <a:lnTo>
                  <a:pt x="2378" y="645"/>
                </a:lnTo>
                <a:lnTo>
                  <a:pt x="2314" y="625"/>
                </a:lnTo>
                <a:lnTo>
                  <a:pt x="2246" y="611"/>
                </a:lnTo>
                <a:lnTo>
                  <a:pt x="2178" y="599"/>
                </a:lnTo>
                <a:lnTo>
                  <a:pt x="2109" y="589"/>
                </a:lnTo>
                <a:lnTo>
                  <a:pt x="2039" y="585"/>
                </a:lnTo>
                <a:lnTo>
                  <a:pt x="1967" y="583"/>
                </a:lnTo>
                <a:lnTo>
                  <a:pt x="1967" y="583"/>
                </a:lnTo>
                <a:close/>
              </a:path>
            </a:pathLst>
          </a:custGeom>
          <a:solidFill>
            <a:schemeClr val="accent2"/>
          </a:solidFill>
          <a:ln>
            <a:noFill/>
          </a:ln>
        </p:spPr>
        <p:txBody>
          <a:bodyPr vert="horz" wrap="square" lIns="55449" tIns="27724" rIns="55449" bIns="27724" numCol="1" anchor="t" anchorCtr="0" compatLnSpc="1">
            <a:prstTxWarp prst="textNoShape">
              <a:avLst/>
            </a:prstTxWarp>
          </a:bodyPr>
          <a:lstStyle/>
          <a:p>
            <a:endParaRPr lang="en-US" sz="1092"/>
          </a:p>
        </p:txBody>
      </p:sp>
      <p:grpSp>
        <p:nvGrpSpPr>
          <p:cNvPr id="109" name="Group 108">
            <a:extLst>
              <a:ext uri="{FF2B5EF4-FFF2-40B4-BE49-F238E27FC236}">
                <a16:creationId xmlns:a16="http://schemas.microsoft.com/office/drawing/2014/main" id="{2AFC409D-7D21-4D22-B997-A86D10B4FCE4}"/>
              </a:ext>
            </a:extLst>
          </p:cNvPr>
          <p:cNvGrpSpPr/>
          <p:nvPr/>
        </p:nvGrpSpPr>
        <p:grpSpPr>
          <a:xfrm>
            <a:off x="4115323" y="5222224"/>
            <a:ext cx="554493" cy="554493"/>
            <a:chOff x="6785767" y="8611835"/>
            <a:chExt cx="914400" cy="914400"/>
          </a:xfrm>
        </p:grpSpPr>
        <p:sp>
          <p:nvSpPr>
            <p:cNvPr id="45" name="Oval 44">
              <a:extLst>
                <a:ext uri="{FF2B5EF4-FFF2-40B4-BE49-F238E27FC236}">
                  <a16:creationId xmlns:a16="http://schemas.microsoft.com/office/drawing/2014/main" id="{582711E1-41CA-4666-89F0-F6C0BAEEA9D4}"/>
                </a:ext>
              </a:extLst>
            </p:cNvPr>
            <p:cNvSpPr/>
            <p:nvPr/>
          </p:nvSpPr>
          <p:spPr>
            <a:xfrm>
              <a:off x="6785767" y="8611835"/>
              <a:ext cx="914400"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78" name="Group 77">
              <a:extLst>
                <a:ext uri="{FF2B5EF4-FFF2-40B4-BE49-F238E27FC236}">
                  <a16:creationId xmlns:a16="http://schemas.microsoft.com/office/drawing/2014/main" id="{E844010A-9873-4095-B130-C3298B1505E1}"/>
                </a:ext>
              </a:extLst>
            </p:cNvPr>
            <p:cNvGrpSpPr/>
            <p:nvPr/>
          </p:nvGrpSpPr>
          <p:grpSpPr>
            <a:xfrm>
              <a:off x="7067862" y="8679280"/>
              <a:ext cx="341653" cy="791659"/>
              <a:chOff x="1539876" y="8094663"/>
              <a:chExt cx="555625" cy="1287463"/>
            </a:xfrm>
          </p:grpSpPr>
          <p:sp>
            <p:nvSpPr>
              <p:cNvPr id="74" name="Freeform 25">
                <a:extLst>
                  <a:ext uri="{FF2B5EF4-FFF2-40B4-BE49-F238E27FC236}">
                    <a16:creationId xmlns:a16="http://schemas.microsoft.com/office/drawing/2014/main" id="{BA76CE03-4E8D-4549-A0F7-A53702A4F67A}"/>
                  </a:ext>
                </a:extLst>
              </p:cNvPr>
              <p:cNvSpPr>
                <a:spLocks/>
              </p:cNvSpPr>
              <p:nvPr/>
            </p:nvSpPr>
            <p:spPr bwMode="auto">
              <a:xfrm>
                <a:off x="1558926" y="8621713"/>
                <a:ext cx="234950" cy="760413"/>
              </a:xfrm>
              <a:custGeom>
                <a:avLst/>
                <a:gdLst>
                  <a:gd name="T0" fmla="*/ 90 w 148"/>
                  <a:gd name="T1" fmla="*/ 0 h 479"/>
                  <a:gd name="T2" fmla="*/ 0 w 148"/>
                  <a:gd name="T3" fmla="*/ 467 h 479"/>
                  <a:gd name="T4" fmla="*/ 74 w 148"/>
                  <a:gd name="T5" fmla="*/ 414 h 479"/>
                  <a:gd name="T6" fmla="*/ 120 w 148"/>
                  <a:gd name="T7" fmla="*/ 479 h 479"/>
                  <a:gd name="T8" fmla="*/ 120 w 148"/>
                  <a:gd name="T9" fmla="*/ 479 h 479"/>
                  <a:gd name="T10" fmla="*/ 133 w 148"/>
                  <a:gd name="T11" fmla="*/ 253 h 479"/>
                  <a:gd name="T12" fmla="*/ 143 w 148"/>
                  <a:gd name="T13" fmla="*/ 95 h 479"/>
                  <a:gd name="T14" fmla="*/ 148 w 148"/>
                  <a:gd name="T15" fmla="*/ 19 h 479"/>
                  <a:gd name="T16" fmla="*/ 90 w 148"/>
                  <a:gd name="T17"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479">
                    <a:moveTo>
                      <a:pt x="90" y="0"/>
                    </a:moveTo>
                    <a:lnTo>
                      <a:pt x="0" y="467"/>
                    </a:lnTo>
                    <a:lnTo>
                      <a:pt x="74" y="414"/>
                    </a:lnTo>
                    <a:lnTo>
                      <a:pt x="120" y="479"/>
                    </a:lnTo>
                    <a:lnTo>
                      <a:pt x="120" y="479"/>
                    </a:lnTo>
                    <a:lnTo>
                      <a:pt x="133" y="253"/>
                    </a:lnTo>
                    <a:lnTo>
                      <a:pt x="143" y="95"/>
                    </a:lnTo>
                    <a:lnTo>
                      <a:pt x="148" y="19"/>
                    </a:lnTo>
                    <a:lnTo>
                      <a:pt x="90" y="0"/>
                    </a:lnTo>
                    <a:close/>
                  </a:path>
                </a:pathLst>
              </a:custGeom>
              <a:noFill/>
              <a:ln w="22225">
                <a:solidFill>
                  <a:srgbClr val="827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75" name="Freeform 26">
                <a:extLst>
                  <a:ext uri="{FF2B5EF4-FFF2-40B4-BE49-F238E27FC236}">
                    <a16:creationId xmlns:a16="http://schemas.microsoft.com/office/drawing/2014/main" id="{9991B06A-874E-4C5A-BE8E-6460C6FBB89A}"/>
                  </a:ext>
                </a:extLst>
              </p:cNvPr>
              <p:cNvSpPr>
                <a:spLocks/>
              </p:cNvSpPr>
              <p:nvPr/>
            </p:nvSpPr>
            <p:spPr bwMode="auto">
              <a:xfrm>
                <a:off x="1828801" y="8621713"/>
                <a:ext cx="225425" cy="760413"/>
              </a:xfrm>
              <a:custGeom>
                <a:avLst/>
                <a:gdLst>
                  <a:gd name="T0" fmla="*/ 68 w 142"/>
                  <a:gd name="T1" fmla="*/ 0 h 479"/>
                  <a:gd name="T2" fmla="*/ 142 w 142"/>
                  <a:gd name="T3" fmla="*/ 467 h 479"/>
                  <a:gd name="T4" fmla="*/ 68 w 142"/>
                  <a:gd name="T5" fmla="*/ 414 h 479"/>
                  <a:gd name="T6" fmla="*/ 22 w 142"/>
                  <a:gd name="T7" fmla="*/ 479 h 479"/>
                  <a:gd name="T8" fmla="*/ 22 w 142"/>
                  <a:gd name="T9" fmla="*/ 479 h 479"/>
                  <a:gd name="T10" fmla="*/ 17 w 142"/>
                  <a:gd name="T11" fmla="*/ 406 h 479"/>
                  <a:gd name="T12" fmla="*/ 8 w 142"/>
                  <a:gd name="T13" fmla="*/ 249 h 479"/>
                  <a:gd name="T14" fmla="*/ 4 w 142"/>
                  <a:gd name="T15" fmla="*/ 164 h 479"/>
                  <a:gd name="T16" fmla="*/ 1 w 142"/>
                  <a:gd name="T17" fmla="*/ 91 h 479"/>
                  <a:gd name="T18" fmla="*/ 0 w 142"/>
                  <a:gd name="T19" fmla="*/ 38 h 479"/>
                  <a:gd name="T20" fmla="*/ 0 w 142"/>
                  <a:gd name="T21" fmla="*/ 23 h 479"/>
                  <a:gd name="T22" fmla="*/ 1 w 142"/>
                  <a:gd name="T23" fmla="*/ 19 h 479"/>
                  <a:gd name="T24" fmla="*/ 3 w 142"/>
                  <a:gd name="T25" fmla="*/ 18 h 479"/>
                  <a:gd name="T26" fmla="*/ 3 w 142"/>
                  <a:gd name="T27" fmla="*/ 18 h 479"/>
                  <a:gd name="T28" fmla="*/ 12 w 142"/>
                  <a:gd name="T29" fmla="*/ 17 h 479"/>
                  <a:gd name="T30" fmla="*/ 24 w 142"/>
                  <a:gd name="T31" fmla="*/ 15 h 479"/>
                  <a:gd name="T32" fmla="*/ 45 w 142"/>
                  <a:gd name="T33" fmla="*/ 9 h 479"/>
                  <a:gd name="T34" fmla="*/ 61 w 142"/>
                  <a:gd name="T35" fmla="*/ 3 h 479"/>
                  <a:gd name="T36" fmla="*/ 68 w 142"/>
                  <a:gd name="T37" fmla="*/ 0 h 479"/>
                  <a:gd name="T38" fmla="*/ 68 w 142"/>
                  <a:gd name="T39"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479">
                    <a:moveTo>
                      <a:pt x="68" y="0"/>
                    </a:moveTo>
                    <a:lnTo>
                      <a:pt x="142" y="467"/>
                    </a:lnTo>
                    <a:lnTo>
                      <a:pt x="68" y="414"/>
                    </a:lnTo>
                    <a:lnTo>
                      <a:pt x="22" y="479"/>
                    </a:lnTo>
                    <a:lnTo>
                      <a:pt x="22" y="479"/>
                    </a:lnTo>
                    <a:lnTo>
                      <a:pt x="17" y="406"/>
                    </a:lnTo>
                    <a:lnTo>
                      <a:pt x="8" y="249"/>
                    </a:lnTo>
                    <a:lnTo>
                      <a:pt x="4" y="164"/>
                    </a:lnTo>
                    <a:lnTo>
                      <a:pt x="1" y="91"/>
                    </a:lnTo>
                    <a:lnTo>
                      <a:pt x="0" y="38"/>
                    </a:lnTo>
                    <a:lnTo>
                      <a:pt x="0" y="23"/>
                    </a:lnTo>
                    <a:lnTo>
                      <a:pt x="1" y="19"/>
                    </a:lnTo>
                    <a:lnTo>
                      <a:pt x="3" y="18"/>
                    </a:lnTo>
                    <a:lnTo>
                      <a:pt x="3" y="18"/>
                    </a:lnTo>
                    <a:lnTo>
                      <a:pt x="12" y="17"/>
                    </a:lnTo>
                    <a:lnTo>
                      <a:pt x="24" y="15"/>
                    </a:lnTo>
                    <a:lnTo>
                      <a:pt x="45" y="9"/>
                    </a:lnTo>
                    <a:lnTo>
                      <a:pt x="61" y="3"/>
                    </a:lnTo>
                    <a:lnTo>
                      <a:pt x="68" y="0"/>
                    </a:lnTo>
                    <a:lnTo>
                      <a:pt x="68" y="0"/>
                    </a:lnTo>
                    <a:close/>
                  </a:path>
                </a:pathLst>
              </a:custGeom>
              <a:noFill/>
              <a:ln w="22225">
                <a:solidFill>
                  <a:srgbClr val="827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76" name="Freeform 27">
                <a:extLst>
                  <a:ext uri="{FF2B5EF4-FFF2-40B4-BE49-F238E27FC236}">
                    <a16:creationId xmlns:a16="http://schemas.microsoft.com/office/drawing/2014/main" id="{2D0BD830-5776-43C0-916E-050EF075B7FE}"/>
                  </a:ext>
                </a:extLst>
              </p:cNvPr>
              <p:cNvSpPr>
                <a:spLocks noEditPoints="1"/>
              </p:cNvSpPr>
              <p:nvPr/>
            </p:nvSpPr>
            <p:spPr bwMode="auto">
              <a:xfrm>
                <a:off x="1539876" y="8094663"/>
                <a:ext cx="555625" cy="554038"/>
              </a:xfrm>
              <a:custGeom>
                <a:avLst/>
                <a:gdLst>
                  <a:gd name="T0" fmla="*/ 175 w 350"/>
                  <a:gd name="T1" fmla="*/ 0 h 349"/>
                  <a:gd name="T2" fmla="*/ 139 w 350"/>
                  <a:gd name="T3" fmla="*/ 4 h 349"/>
                  <a:gd name="T4" fmla="*/ 107 w 350"/>
                  <a:gd name="T5" fmla="*/ 14 h 349"/>
                  <a:gd name="T6" fmla="*/ 77 w 350"/>
                  <a:gd name="T7" fmla="*/ 30 h 349"/>
                  <a:gd name="T8" fmla="*/ 51 w 350"/>
                  <a:gd name="T9" fmla="*/ 51 h 349"/>
                  <a:gd name="T10" fmla="*/ 30 w 350"/>
                  <a:gd name="T11" fmla="*/ 77 h 349"/>
                  <a:gd name="T12" fmla="*/ 14 w 350"/>
                  <a:gd name="T13" fmla="*/ 107 h 349"/>
                  <a:gd name="T14" fmla="*/ 4 w 350"/>
                  <a:gd name="T15" fmla="*/ 139 h 349"/>
                  <a:gd name="T16" fmla="*/ 0 w 350"/>
                  <a:gd name="T17" fmla="*/ 175 h 349"/>
                  <a:gd name="T18" fmla="*/ 1 w 350"/>
                  <a:gd name="T19" fmla="*/ 192 h 349"/>
                  <a:gd name="T20" fmla="*/ 8 w 350"/>
                  <a:gd name="T21" fmla="*/ 227 h 349"/>
                  <a:gd name="T22" fmla="*/ 22 w 350"/>
                  <a:gd name="T23" fmla="*/ 258 h 349"/>
                  <a:gd name="T24" fmla="*/ 41 w 350"/>
                  <a:gd name="T25" fmla="*/ 285 h 349"/>
                  <a:gd name="T26" fmla="*/ 64 w 350"/>
                  <a:gd name="T27" fmla="*/ 309 h 349"/>
                  <a:gd name="T28" fmla="*/ 92 w 350"/>
                  <a:gd name="T29" fmla="*/ 328 h 349"/>
                  <a:gd name="T30" fmla="*/ 123 w 350"/>
                  <a:gd name="T31" fmla="*/ 341 h 349"/>
                  <a:gd name="T32" fmla="*/ 157 w 350"/>
                  <a:gd name="T33" fmla="*/ 348 h 349"/>
                  <a:gd name="T34" fmla="*/ 175 w 350"/>
                  <a:gd name="T35" fmla="*/ 349 h 349"/>
                  <a:gd name="T36" fmla="*/ 211 w 350"/>
                  <a:gd name="T37" fmla="*/ 346 h 349"/>
                  <a:gd name="T38" fmla="*/ 243 w 350"/>
                  <a:gd name="T39" fmla="*/ 335 h 349"/>
                  <a:gd name="T40" fmla="*/ 273 w 350"/>
                  <a:gd name="T41" fmla="*/ 319 h 349"/>
                  <a:gd name="T42" fmla="*/ 299 w 350"/>
                  <a:gd name="T43" fmla="*/ 298 h 349"/>
                  <a:gd name="T44" fmla="*/ 320 w 350"/>
                  <a:gd name="T45" fmla="*/ 272 h 349"/>
                  <a:gd name="T46" fmla="*/ 336 w 350"/>
                  <a:gd name="T47" fmla="*/ 242 h 349"/>
                  <a:gd name="T48" fmla="*/ 346 w 350"/>
                  <a:gd name="T49" fmla="*/ 210 h 349"/>
                  <a:gd name="T50" fmla="*/ 350 w 350"/>
                  <a:gd name="T51" fmla="*/ 175 h 349"/>
                  <a:gd name="T52" fmla="*/ 349 w 350"/>
                  <a:gd name="T53" fmla="*/ 157 h 349"/>
                  <a:gd name="T54" fmla="*/ 342 w 350"/>
                  <a:gd name="T55" fmla="*/ 122 h 349"/>
                  <a:gd name="T56" fmla="*/ 328 w 350"/>
                  <a:gd name="T57" fmla="*/ 92 h 349"/>
                  <a:gd name="T58" fmla="*/ 309 w 350"/>
                  <a:gd name="T59" fmla="*/ 64 h 349"/>
                  <a:gd name="T60" fmla="*/ 286 w 350"/>
                  <a:gd name="T61" fmla="*/ 40 h 349"/>
                  <a:gd name="T62" fmla="*/ 258 w 350"/>
                  <a:gd name="T63" fmla="*/ 21 h 349"/>
                  <a:gd name="T64" fmla="*/ 227 w 350"/>
                  <a:gd name="T65" fmla="*/ 8 h 349"/>
                  <a:gd name="T66" fmla="*/ 193 w 350"/>
                  <a:gd name="T67" fmla="*/ 1 h 349"/>
                  <a:gd name="T68" fmla="*/ 175 w 350"/>
                  <a:gd name="T69" fmla="*/ 0 h 349"/>
                  <a:gd name="T70" fmla="*/ 207 w 350"/>
                  <a:gd name="T71" fmla="*/ 128 h 349"/>
                  <a:gd name="T72" fmla="*/ 230 w 350"/>
                  <a:gd name="T73" fmla="*/ 197 h 349"/>
                  <a:gd name="T74" fmla="*/ 171 w 350"/>
                  <a:gd name="T75" fmla="*/ 240 h 349"/>
                  <a:gd name="T76" fmla="*/ 112 w 350"/>
                  <a:gd name="T77" fmla="*/ 197 h 349"/>
                  <a:gd name="T78" fmla="*/ 135 w 350"/>
                  <a:gd name="T79"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0" h="349">
                    <a:moveTo>
                      <a:pt x="175" y="0"/>
                    </a:moveTo>
                    <a:lnTo>
                      <a:pt x="175" y="0"/>
                    </a:lnTo>
                    <a:lnTo>
                      <a:pt x="157" y="1"/>
                    </a:lnTo>
                    <a:lnTo>
                      <a:pt x="139" y="4"/>
                    </a:lnTo>
                    <a:lnTo>
                      <a:pt x="123" y="8"/>
                    </a:lnTo>
                    <a:lnTo>
                      <a:pt x="107" y="14"/>
                    </a:lnTo>
                    <a:lnTo>
                      <a:pt x="92" y="21"/>
                    </a:lnTo>
                    <a:lnTo>
                      <a:pt x="77" y="30"/>
                    </a:lnTo>
                    <a:lnTo>
                      <a:pt x="64" y="40"/>
                    </a:lnTo>
                    <a:lnTo>
                      <a:pt x="51" y="51"/>
                    </a:lnTo>
                    <a:lnTo>
                      <a:pt x="41" y="64"/>
                    </a:lnTo>
                    <a:lnTo>
                      <a:pt x="30" y="77"/>
                    </a:lnTo>
                    <a:lnTo>
                      <a:pt x="22" y="92"/>
                    </a:lnTo>
                    <a:lnTo>
                      <a:pt x="14" y="107"/>
                    </a:lnTo>
                    <a:lnTo>
                      <a:pt x="8" y="122"/>
                    </a:lnTo>
                    <a:lnTo>
                      <a:pt x="4" y="139"/>
                    </a:lnTo>
                    <a:lnTo>
                      <a:pt x="1" y="157"/>
                    </a:lnTo>
                    <a:lnTo>
                      <a:pt x="0" y="175"/>
                    </a:lnTo>
                    <a:lnTo>
                      <a:pt x="0" y="175"/>
                    </a:lnTo>
                    <a:lnTo>
                      <a:pt x="1" y="192"/>
                    </a:lnTo>
                    <a:lnTo>
                      <a:pt x="4" y="210"/>
                    </a:lnTo>
                    <a:lnTo>
                      <a:pt x="8" y="227"/>
                    </a:lnTo>
                    <a:lnTo>
                      <a:pt x="14" y="242"/>
                    </a:lnTo>
                    <a:lnTo>
                      <a:pt x="22" y="258"/>
                    </a:lnTo>
                    <a:lnTo>
                      <a:pt x="30" y="272"/>
                    </a:lnTo>
                    <a:lnTo>
                      <a:pt x="41" y="285"/>
                    </a:lnTo>
                    <a:lnTo>
                      <a:pt x="51" y="298"/>
                    </a:lnTo>
                    <a:lnTo>
                      <a:pt x="64" y="309"/>
                    </a:lnTo>
                    <a:lnTo>
                      <a:pt x="77" y="319"/>
                    </a:lnTo>
                    <a:lnTo>
                      <a:pt x="92" y="328"/>
                    </a:lnTo>
                    <a:lnTo>
                      <a:pt x="107" y="335"/>
                    </a:lnTo>
                    <a:lnTo>
                      <a:pt x="123" y="341"/>
                    </a:lnTo>
                    <a:lnTo>
                      <a:pt x="139" y="346"/>
                    </a:lnTo>
                    <a:lnTo>
                      <a:pt x="157" y="348"/>
                    </a:lnTo>
                    <a:lnTo>
                      <a:pt x="175" y="349"/>
                    </a:lnTo>
                    <a:lnTo>
                      <a:pt x="175" y="349"/>
                    </a:lnTo>
                    <a:lnTo>
                      <a:pt x="193" y="348"/>
                    </a:lnTo>
                    <a:lnTo>
                      <a:pt x="211" y="346"/>
                    </a:lnTo>
                    <a:lnTo>
                      <a:pt x="227" y="341"/>
                    </a:lnTo>
                    <a:lnTo>
                      <a:pt x="243" y="335"/>
                    </a:lnTo>
                    <a:lnTo>
                      <a:pt x="258" y="328"/>
                    </a:lnTo>
                    <a:lnTo>
                      <a:pt x="273" y="319"/>
                    </a:lnTo>
                    <a:lnTo>
                      <a:pt x="286" y="309"/>
                    </a:lnTo>
                    <a:lnTo>
                      <a:pt x="299" y="298"/>
                    </a:lnTo>
                    <a:lnTo>
                      <a:pt x="309" y="285"/>
                    </a:lnTo>
                    <a:lnTo>
                      <a:pt x="320" y="272"/>
                    </a:lnTo>
                    <a:lnTo>
                      <a:pt x="328" y="258"/>
                    </a:lnTo>
                    <a:lnTo>
                      <a:pt x="336" y="242"/>
                    </a:lnTo>
                    <a:lnTo>
                      <a:pt x="342" y="227"/>
                    </a:lnTo>
                    <a:lnTo>
                      <a:pt x="346" y="210"/>
                    </a:lnTo>
                    <a:lnTo>
                      <a:pt x="349" y="192"/>
                    </a:lnTo>
                    <a:lnTo>
                      <a:pt x="350" y="175"/>
                    </a:lnTo>
                    <a:lnTo>
                      <a:pt x="350" y="175"/>
                    </a:lnTo>
                    <a:lnTo>
                      <a:pt x="349" y="157"/>
                    </a:lnTo>
                    <a:lnTo>
                      <a:pt x="346" y="139"/>
                    </a:lnTo>
                    <a:lnTo>
                      <a:pt x="342" y="122"/>
                    </a:lnTo>
                    <a:lnTo>
                      <a:pt x="336" y="107"/>
                    </a:lnTo>
                    <a:lnTo>
                      <a:pt x="328" y="92"/>
                    </a:lnTo>
                    <a:lnTo>
                      <a:pt x="320" y="77"/>
                    </a:lnTo>
                    <a:lnTo>
                      <a:pt x="309" y="64"/>
                    </a:lnTo>
                    <a:lnTo>
                      <a:pt x="299" y="51"/>
                    </a:lnTo>
                    <a:lnTo>
                      <a:pt x="286" y="40"/>
                    </a:lnTo>
                    <a:lnTo>
                      <a:pt x="273" y="30"/>
                    </a:lnTo>
                    <a:lnTo>
                      <a:pt x="258" y="21"/>
                    </a:lnTo>
                    <a:lnTo>
                      <a:pt x="243" y="14"/>
                    </a:lnTo>
                    <a:lnTo>
                      <a:pt x="227" y="8"/>
                    </a:lnTo>
                    <a:lnTo>
                      <a:pt x="211" y="4"/>
                    </a:lnTo>
                    <a:lnTo>
                      <a:pt x="193" y="1"/>
                    </a:lnTo>
                    <a:lnTo>
                      <a:pt x="175" y="0"/>
                    </a:lnTo>
                    <a:lnTo>
                      <a:pt x="175" y="0"/>
                    </a:lnTo>
                    <a:close/>
                    <a:moveTo>
                      <a:pt x="171" y="56"/>
                    </a:moveTo>
                    <a:lnTo>
                      <a:pt x="207" y="128"/>
                    </a:lnTo>
                    <a:lnTo>
                      <a:pt x="288" y="140"/>
                    </a:lnTo>
                    <a:lnTo>
                      <a:pt x="230" y="197"/>
                    </a:lnTo>
                    <a:lnTo>
                      <a:pt x="243" y="278"/>
                    </a:lnTo>
                    <a:lnTo>
                      <a:pt x="171" y="240"/>
                    </a:lnTo>
                    <a:lnTo>
                      <a:pt x="99" y="278"/>
                    </a:lnTo>
                    <a:lnTo>
                      <a:pt x="112" y="197"/>
                    </a:lnTo>
                    <a:lnTo>
                      <a:pt x="54" y="140"/>
                    </a:lnTo>
                    <a:lnTo>
                      <a:pt x="135" y="128"/>
                    </a:lnTo>
                    <a:lnTo>
                      <a:pt x="171" y="56"/>
                    </a:lnTo>
                    <a:close/>
                  </a:path>
                </a:pathLst>
              </a:custGeom>
              <a:noFill/>
              <a:ln w="22225">
                <a:solidFill>
                  <a:srgbClr val="827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grpSp>
      </p:grpSp>
      <p:grpSp>
        <p:nvGrpSpPr>
          <p:cNvPr id="106" name="Group 105">
            <a:extLst>
              <a:ext uri="{FF2B5EF4-FFF2-40B4-BE49-F238E27FC236}">
                <a16:creationId xmlns:a16="http://schemas.microsoft.com/office/drawing/2014/main" id="{3DD9F7DD-E80C-46C4-9555-41073EB7222C}"/>
              </a:ext>
            </a:extLst>
          </p:cNvPr>
          <p:cNvGrpSpPr/>
          <p:nvPr/>
        </p:nvGrpSpPr>
        <p:grpSpPr>
          <a:xfrm>
            <a:off x="7559491" y="5222224"/>
            <a:ext cx="554493" cy="554493"/>
            <a:chOff x="12465454" y="8611835"/>
            <a:chExt cx="914400" cy="914400"/>
          </a:xfrm>
        </p:grpSpPr>
        <p:sp>
          <p:nvSpPr>
            <p:cNvPr id="46" name="Oval 45">
              <a:extLst>
                <a:ext uri="{FF2B5EF4-FFF2-40B4-BE49-F238E27FC236}">
                  <a16:creationId xmlns:a16="http://schemas.microsoft.com/office/drawing/2014/main" id="{227F5F40-5B18-470E-A5C8-5565E009BB4D}"/>
                </a:ext>
              </a:extLst>
            </p:cNvPr>
            <p:cNvSpPr/>
            <p:nvPr/>
          </p:nvSpPr>
          <p:spPr>
            <a:xfrm>
              <a:off x="12465454" y="8611835"/>
              <a:ext cx="914400"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3" name="Freeform 31">
              <a:extLst>
                <a:ext uri="{FF2B5EF4-FFF2-40B4-BE49-F238E27FC236}">
                  <a16:creationId xmlns:a16="http://schemas.microsoft.com/office/drawing/2014/main" id="{1AF2D9A5-0775-46A5-ABFA-8C36F67AA3AB}"/>
                </a:ext>
              </a:extLst>
            </p:cNvPr>
            <p:cNvSpPr>
              <a:spLocks noEditPoints="1"/>
            </p:cNvSpPr>
            <p:nvPr/>
          </p:nvSpPr>
          <p:spPr bwMode="auto">
            <a:xfrm>
              <a:off x="12674184" y="8741119"/>
              <a:ext cx="479685" cy="671681"/>
            </a:xfrm>
            <a:custGeom>
              <a:avLst/>
              <a:gdLst>
                <a:gd name="T0" fmla="*/ 1361 w 1564"/>
                <a:gd name="T1" fmla="*/ 1377 h 2190"/>
                <a:gd name="T2" fmla="*/ 1443 w 1564"/>
                <a:gd name="T3" fmla="*/ 1256 h 2190"/>
                <a:gd name="T4" fmla="*/ 1389 w 1564"/>
                <a:gd name="T5" fmla="*/ 1112 h 2190"/>
                <a:gd name="T6" fmla="*/ 1440 w 1564"/>
                <a:gd name="T7" fmla="*/ 972 h 2190"/>
                <a:gd name="T8" fmla="*/ 1564 w 1564"/>
                <a:gd name="T9" fmla="*/ 906 h 2190"/>
                <a:gd name="T10" fmla="*/ 1373 w 1564"/>
                <a:gd name="T11" fmla="*/ 792 h 2190"/>
                <a:gd name="T12" fmla="*/ 1154 w 1564"/>
                <a:gd name="T13" fmla="*/ 762 h 2190"/>
                <a:gd name="T14" fmla="*/ 963 w 1564"/>
                <a:gd name="T15" fmla="*/ 796 h 2190"/>
                <a:gd name="T16" fmla="*/ 886 w 1564"/>
                <a:gd name="T17" fmla="*/ 732 h 2190"/>
                <a:gd name="T18" fmla="*/ 992 w 1564"/>
                <a:gd name="T19" fmla="*/ 478 h 2190"/>
                <a:gd name="T20" fmla="*/ 803 w 1564"/>
                <a:gd name="T21" fmla="*/ 731 h 2190"/>
                <a:gd name="T22" fmla="*/ 761 w 1564"/>
                <a:gd name="T23" fmla="*/ 584 h 2190"/>
                <a:gd name="T24" fmla="*/ 749 w 1564"/>
                <a:gd name="T25" fmla="*/ 444 h 2190"/>
                <a:gd name="T26" fmla="*/ 681 w 1564"/>
                <a:gd name="T27" fmla="*/ 338 h 2190"/>
                <a:gd name="T28" fmla="*/ 508 w 1564"/>
                <a:gd name="T29" fmla="*/ 232 h 2190"/>
                <a:gd name="T30" fmla="*/ 385 w 1564"/>
                <a:gd name="T31" fmla="*/ 127 h 2190"/>
                <a:gd name="T32" fmla="*/ 278 w 1564"/>
                <a:gd name="T33" fmla="*/ 35 h 2190"/>
                <a:gd name="T34" fmla="*/ 264 w 1564"/>
                <a:gd name="T35" fmla="*/ 349 h 2190"/>
                <a:gd name="T36" fmla="*/ 332 w 1564"/>
                <a:gd name="T37" fmla="*/ 562 h 2190"/>
                <a:gd name="T38" fmla="*/ 446 w 1564"/>
                <a:gd name="T39" fmla="*/ 665 h 2190"/>
                <a:gd name="T40" fmla="*/ 633 w 1564"/>
                <a:gd name="T41" fmla="*/ 700 h 2190"/>
                <a:gd name="T42" fmla="*/ 781 w 1564"/>
                <a:gd name="T43" fmla="*/ 771 h 2190"/>
                <a:gd name="T44" fmla="*/ 646 w 1564"/>
                <a:gd name="T45" fmla="*/ 775 h 2190"/>
                <a:gd name="T46" fmla="*/ 322 w 1564"/>
                <a:gd name="T47" fmla="*/ 789 h 2190"/>
                <a:gd name="T48" fmla="*/ 156 w 1564"/>
                <a:gd name="T49" fmla="*/ 873 h 2190"/>
                <a:gd name="T50" fmla="*/ 46 w 1564"/>
                <a:gd name="T51" fmla="*/ 1010 h 2190"/>
                <a:gd name="T52" fmla="*/ 1 w 1564"/>
                <a:gd name="T53" fmla="*/ 1212 h 2190"/>
                <a:gd name="T54" fmla="*/ 33 w 1564"/>
                <a:gd name="T55" fmla="*/ 1456 h 2190"/>
                <a:gd name="T56" fmla="*/ 144 w 1564"/>
                <a:gd name="T57" fmla="*/ 1764 h 2190"/>
                <a:gd name="T58" fmla="*/ 278 w 1564"/>
                <a:gd name="T59" fmla="*/ 1975 h 2190"/>
                <a:gd name="T60" fmla="*/ 439 w 1564"/>
                <a:gd name="T61" fmla="*/ 2115 h 2190"/>
                <a:gd name="T62" fmla="*/ 704 w 1564"/>
                <a:gd name="T63" fmla="*/ 2190 h 2190"/>
                <a:gd name="T64" fmla="*/ 844 w 1564"/>
                <a:gd name="T65" fmla="*/ 2153 h 2190"/>
                <a:gd name="T66" fmla="*/ 935 w 1564"/>
                <a:gd name="T67" fmla="*/ 2186 h 2190"/>
                <a:gd name="T68" fmla="*/ 1138 w 1564"/>
                <a:gd name="T69" fmla="*/ 2167 h 2190"/>
                <a:gd name="T70" fmla="*/ 1382 w 1564"/>
                <a:gd name="T71" fmla="*/ 2013 h 2190"/>
                <a:gd name="T72" fmla="*/ 1493 w 1564"/>
                <a:gd name="T73" fmla="*/ 1776 h 2190"/>
                <a:gd name="T74" fmla="*/ 1362 w 1564"/>
                <a:gd name="T75" fmla="*/ 1620 h 2190"/>
                <a:gd name="T76" fmla="*/ 738 w 1564"/>
                <a:gd name="T77" fmla="*/ 663 h 2190"/>
                <a:gd name="T78" fmla="*/ 727 w 1564"/>
                <a:gd name="T79" fmla="*/ 682 h 2190"/>
                <a:gd name="T80" fmla="*/ 674 w 1564"/>
                <a:gd name="T81" fmla="*/ 648 h 2190"/>
                <a:gd name="T82" fmla="*/ 498 w 1564"/>
                <a:gd name="T83" fmla="*/ 474 h 2190"/>
                <a:gd name="T84" fmla="*/ 385 w 1564"/>
                <a:gd name="T85" fmla="*/ 320 h 2190"/>
                <a:gd name="T86" fmla="*/ 326 w 1564"/>
                <a:gd name="T87" fmla="*/ 209 h 2190"/>
                <a:gd name="T88" fmla="*/ 289 w 1564"/>
                <a:gd name="T89" fmla="*/ 110 h 2190"/>
                <a:gd name="T90" fmla="*/ 320 w 1564"/>
                <a:gd name="T91" fmla="*/ 123 h 2190"/>
                <a:gd name="T92" fmla="*/ 384 w 1564"/>
                <a:gd name="T93" fmla="*/ 245 h 2190"/>
                <a:gd name="T94" fmla="*/ 433 w 1564"/>
                <a:gd name="T95" fmla="*/ 321 h 2190"/>
                <a:gd name="T96" fmla="*/ 563 w 1564"/>
                <a:gd name="T97" fmla="*/ 487 h 2190"/>
                <a:gd name="T98" fmla="*/ 662 w 1564"/>
                <a:gd name="T99" fmla="*/ 590 h 2190"/>
                <a:gd name="T100" fmla="*/ 504 w 1564"/>
                <a:gd name="T101" fmla="*/ 958 h 2190"/>
                <a:gd name="T102" fmla="*/ 384 w 1564"/>
                <a:gd name="T103" fmla="*/ 1037 h 2190"/>
                <a:gd name="T104" fmla="*/ 295 w 1564"/>
                <a:gd name="T105" fmla="*/ 1127 h 2190"/>
                <a:gd name="T106" fmla="*/ 244 w 1564"/>
                <a:gd name="T107" fmla="*/ 1216 h 2190"/>
                <a:gd name="T108" fmla="*/ 216 w 1564"/>
                <a:gd name="T109" fmla="*/ 1291 h 2190"/>
                <a:gd name="T110" fmla="*/ 195 w 1564"/>
                <a:gd name="T111" fmla="*/ 1352 h 2190"/>
                <a:gd name="T112" fmla="*/ 176 w 1564"/>
                <a:gd name="T113" fmla="*/ 1268 h 2190"/>
                <a:gd name="T114" fmla="*/ 187 w 1564"/>
                <a:gd name="T115" fmla="*/ 1170 h 2190"/>
                <a:gd name="T116" fmla="*/ 214 w 1564"/>
                <a:gd name="T117" fmla="*/ 1105 h 2190"/>
                <a:gd name="T118" fmla="*/ 259 w 1564"/>
                <a:gd name="T119" fmla="*/ 1046 h 2190"/>
                <a:gd name="T120" fmla="*/ 326 w 1564"/>
                <a:gd name="T121" fmla="*/ 994 h 2190"/>
                <a:gd name="T122" fmla="*/ 455 w 1564"/>
                <a:gd name="T123" fmla="*/ 954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4" h="2190">
                  <a:moveTo>
                    <a:pt x="1339" y="1497"/>
                  </a:moveTo>
                  <a:lnTo>
                    <a:pt x="1339" y="1497"/>
                  </a:lnTo>
                  <a:lnTo>
                    <a:pt x="1340" y="1479"/>
                  </a:lnTo>
                  <a:lnTo>
                    <a:pt x="1341" y="1461"/>
                  </a:lnTo>
                  <a:lnTo>
                    <a:pt x="1343" y="1444"/>
                  </a:lnTo>
                  <a:lnTo>
                    <a:pt x="1346" y="1427"/>
                  </a:lnTo>
                  <a:lnTo>
                    <a:pt x="1351" y="1409"/>
                  </a:lnTo>
                  <a:lnTo>
                    <a:pt x="1355" y="1393"/>
                  </a:lnTo>
                  <a:lnTo>
                    <a:pt x="1361" y="1377"/>
                  </a:lnTo>
                  <a:lnTo>
                    <a:pt x="1367" y="1361"/>
                  </a:lnTo>
                  <a:lnTo>
                    <a:pt x="1375" y="1346"/>
                  </a:lnTo>
                  <a:lnTo>
                    <a:pt x="1382" y="1332"/>
                  </a:lnTo>
                  <a:lnTo>
                    <a:pt x="1391" y="1318"/>
                  </a:lnTo>
                  <a:lnTo>
                    <a:pt x="1400" y="1304"/>
                  </a:lnTo>
                  <a:lnTo>
                    <a:pt x="1410" y="1291"/>
                  </a:lnTo>
                  <a:lnTo>
                    <a:pt x="1420" y="1279"/>
                  </a:lnTo>
                  <a:lnTo>
                    <a:pt x="1431" y="1267"/>
                  </a:lnTo>
                  <a:lnTo>
                    <a:pt x="1443" y="1256"/>
                  </a:lnTo>
                  <a:lnTo>
                    <a:pt x="1443" y="1256"/>
                  </a:lnTo>
                  <a:lnTo>
                    <a:pt x="1431" y="1242"/>
                  </a:lnTo>
                  <a:lnTo>
                    <a:pt x="1420" y="1225"/>
                  </a:lnTo>
                  <a:lnTo>
                    <a:pt x="1412" y="1209"/>
                  </a:lnTo>
                  <a:lnTo>
                    <a:pt x="1403" y="1191"/>
                  </a:lnTo>
                  <a:lnTo>
                    <a:pt x="1398" y="1172"/>
                  </a:lnTo>
                  <a:lnTo>
                    <a:pt x="1393" y="1153"/>
                  </a:lnTo>
                  <a:lnTo>
                    <a:pt x="1390" y="1133"/>
                  </a:lnTo>
                  <a:lnTo>
                    <a:pt x="1389" y="1112"/>
                  </a:lnTo>
                  <a:lnTo>
                    <a:pt x="1389" y="1112"/>
                  </a:lnTo>
                  <a:lnTo>
                    <a:pt x="1390" y="1092"/>
                  </a:lnTo>
                  <a:lnTo>
                    <a:pt x="1392" y="1072"/>
                  </a:lnTo>
                  <a:lnTo>
                    <a:pt x="1397" y="1054"/>
                  </a:lnTo>
                  <a:lnTo>
                    <a:pt x="1403" y="1035"/>
                  </a:lnTo>
                  <a:lnTo>
                    <a:pt x="1410" y="1018"/>
                  </a:lnTo>
                  <a:lnTo>
                    <a:pt x="1418" y="1001"/>
                  </a:lnTo>
                  <a:lnTo>
                    <a:pt x="1428" y="986"/>
                  </a:lnTo>
                  <a:lnTo>
                    <a:pt x="1440" y="972"/>
                  </a:lnTo>
                  <a:lnTo>
                    <a:pt x="1452" y="959"/>
                  </a:lnTo>
                  <a:lnTo>
                    <a:pt x="1465" y="947"/>
                  </a:lnTo>
                  <a:lnTo>
                    <a:pt x="1480" y="936"/>
                  </a:lnTo>
                  <a:lnTo>
                    <a:pt x="1495" y="926"/>
                  </a:lnTo>
                  <a:lnTo>
                    <a:pt x="1512" y="919"/>
                  </a:lnTo>
                  <a:lnTo>
                    <a:pt x="1528" y="913"/>
                  </a:lnTo>
                  <a:lnTo>
                    <a:pt x="1546" y="909"/>
                  </a:lnTo>
                  <a:lnTo>
                    <a:pt x="1564" y="906"/>
                  </a:lnTo>
                  <a:lnTo>
                    <a:pt x="1564" y="906"/>
                  </a:lnTo>
                  <a:lnTo>
                    <a:pt x="1546" y="888"/>
                  </a:lnTo>
                  <a:lnTo>
                    <a:pt x="1526" y="872"/>
                  </a:lnTo>
                  <a:lnTo>
                    <a:pt x="1506" y="857"/>
                  </a:lnTo>
                  <a:lnTo>
                    <a:pt x="1486" y="843"/>
                  </a:lnTo>
                  <a:lnTo>
                    <a:pt x="1464" y="831"/>
                  </a:lnTo>
                  <a:lnTo>
                    <a:pt x="1442" y="819"/>
                  </a:lnTo>
                  <a:lnTo>
                    <a:pt x="1419" y="809"/>
                  </a:lnTo>
                  <a:lnTo>
                    <a:pt x="1395" y="799"/>
                  </a:lnTo>
                  <a:lnTo>
                    <a:pt x="1373" y="792"/>
                  </a:lnTo>
                  <a:lnTo>
                    <a:pt x="1349" y="784"/>
                  </a:lnTo>
                  <a:lnTo>
                    <a:pt x="1324" y="779"/>
                  </a:lnTo>
                  <a:lnTo>
                    <a:pt x="1300" y="773"/>
                  </a:lnTo>
                  <a:lnTo>
                    <a:pt x="1275" y="769"/>
                  </a:lnTo>
                  <a:lnTo>
                    <a:pt x="1251" y="766"/>
                  </a:lnTo>
                  <a:lnTo>
                    <a:pt x="1226" y="763"/>
                  </a:lnTo>
                  <a:lnTo>
                    <a:pt x="1202" y="762"/>
                  </a:lnTo>
                  <a:lnTo>
                    <a:pt x="1178" y="762"/>
                  </a:lnTo>
                  <a:lnTo>
                    <a:pt x="1154" y="762"/>
                  </a:lnTo>
                  <a:lnTo>
                    <a:pt x="1130" y="763"/>
                  </a:lnTo>
                  <a:lnTo>
                    <a:pt x="1107" y="764"/>
                  </a:lnTo>
                  <a:lnTo>
                    <a:pt x="1084" y="768"/>
                  </a:lnTo>
                  <a:lnTo>
                    <a:pt x="1062" y="771"/>
                  </a:lnTo>
                  <a:lnTo>
                    <a:pt x="1041" y="774"/>
                  </a:lnTo>
                  <a:lnTo>
                    <a:pt x="1019" y="779"/>
                  </a:lnTo>
                  <a:lnTo>
                    <a:pt x="1000" y="784"/>
                  </a:lnTo>
                  <a:lnTo>
                    <a:pt x="980" y="789"/>
                  </a:lnTo>
                  <a:lnTo>
                    <a:pt x="963" y="796"/>
                  </a:lnTo>
                  <a:lnTo>
                    <a:pt x="945" y="802"/>
                  </a:lnTo>
                  <a:lnTo>
                    <a:pt x="929" y="810"/>
                  </a:lnTo>
                  <a:lnTo>
                    <a:pt x="914" y="818"/>
                  </a:lnTo>
                  <a:lnTo>
                    <a:pt x="899" y="825"/>
                  </a:lnTo>
                  <a:lnTo>
                    <a:pt x="887" y="834"/>
                  </a:lnTo>
                  <a:lnTo>
                    <a:pt x="859" y="835"/>
                  </a:lnTo>
                  <a:lnTo>
                    <a:pt x="859" y="835"/>
                  </a:lnTo>
                  <a:lnTo>
                    <a:pt x="871" y="785"/>
                  </a:lnTo>
                  <a:lnTo>
                    <a:pt x="886" y="732"/>
                  </a:lnTo>
                  <a:lnTo>
                    <a:pt x="903" y="676"/>
                  </a:lnTo>
                  <a:lnTo>
                    <a:pt x="921" y="623"/>
                  </a:lnTo>
                  <a:lnTo>
                    <a:pt x="930" y="597"/>
                  </a:lnTo>
                  <a:lnTo>
                    <a:pt x="940" y="573"/>
                  </a:lnTo>
                  <a:lnTo>
                    <a:pt x="951" y="550"/>
                  </a:lnTo>
                  <a:lnTo>
                    <a:pt x="960" y="528"/>
                  </a:lnTo>
                  <a:lnTo>
                    <a:pt x="971" y="510"/>
                  </a:lnTo>
                  <a:lnTo>
                    <a:pt x="981" y="493"/>
                  </a:lnTo>
                  <a:lnTo>
                    <a:pt x="992" y="478"/>
                  </a:lnTo>
                  <a:lnTo>
                    <a:pt x="1003" y="469"/>
                  </a:lnTo>
                  <a:lnTo>
                    <a:pt x="853" y="469"/>
                  </a:lnTo>
                  <a:lnTo>
                    <a:pt x="853" y="469"/>
                  </a:lnTo>
                  <a:lnTo>
                    <a:pt x="848" y="490"/>
                  </a:lnTo>
                  <a:lnTo>
                    <a:pt x="839" y="550"/>
                  </a:lnTo>
                  <a:lnTo>
                    <a:pt x="823" y="634"/>
                  </a:lnTo>
                  <a:lnTo>
                    <a:pt x="814" y="682"/>
                  </a:lnTo>
                  <a:lnTo>
                    <a:pt x="803" y="731"/>
                  </a:lnTo>
                  <a:lnTo>
                    <a:pt x="803" y="731"/>
                  </a:lnTo>
                  <a:lnTo>
                    <a:pt x="790" y="720"/>
                  </a:lnTo>
                  <a:lnTo>
                    <a:pt x="775" y="705"/>
                  </a:lnTo>
                  <a:lnTo>
                    <a:pt x="761" y="685"/>
                  </a:lnTo>
                  <a:lnTo>
                    <a:pt x="746" y="662"/>
                  </a:lnTo>
                  <a:lnTo>
                    <a:pt x="746" y="662"/>
                  </a:lnTo>
                  <a:lnTo>
                    <a:pt x="752" y="639"/>
                  </a:lnTo>
                  <a:lnTo>
                    <a:pt x="757" y="615"/>
                  </a:lnTo>
                  <a:lnTo>
                    <a:pt x="761" y="584"/>
                  </a:lnTo>
                  <a:lnTo>
                    <a:pt x="761" y="584"/>
                  </a:lnTo>
                  <a:lnTo>
                    <a:pt x="764" y="569"/>
                  </a:lnTo>
                  <a:lnTo>
                    <a:pt x="764" y="552"/>
                  </a:lnTo>
                  <a:lnTo>
                    <a:pt x="765" y="536"/>
                  </a:lnTo>
                  <a:lnTo>
                    <a:pt x="764" y="521"/>
                  </a:lnTo>
                  <a:lnTo>
                    <a:pt x="762" y="505"/>
                  </a:lnTo>
                  <a:lnTo>
                    <a:pt x="760" y="489"/>
                  </a:lnTo>
                  <a:lnTo>
                    <a:pt x="757" y="474"/>
                  </a:lnTo>
                  <a:lnTo>
                    <a:pt x="754" y="459"/>
                  </a:lnTo>
                  <a:lnTo>
                    <a:pt x="749" y="444"/>
                  </a:lnTo>
                  <a:lnTo>
                    <a:pt x="744" y="430"/>
                  </a:lnTo>
                  <a:lnTo>
                    <a:pt x="738" y="414"/>
                  </a:lnTo>
                  <a:lnTo>
                    <a:pt x="732" y="401"/>
                  </a:lnTo>
                  <a:lnTo>
                    <a:pt x="723" y="387"/>
                  </a:lnTo>
                  <a:lnTo>
                    <a:pt x="715" y="375"/>
                  </a:lnTo>
                  <a:lnTo>
                    <a:pt x="706" y="362"/>
                  </a:lnTo>
                  <a:lnTo>
                    <a:pt x="695" y="350"/>
                  </a:lnTo>
                  <a:lnTo>
                    <a:pt x="695" y="350"/>
                  </a:lnTo>
                  <a:lnTo>
                    <a:pt x="681" y="338"/>
                  </a:lnTo>
                  <a:lnTo>
                    <a:pt x="667" y="327"/>
                  </a:lnTo>
                  <a:lnTo>
                    <a:pt x="650" y="316"/>
                  </a:lnTo>
                  <a:lnTo>
                    <a:pt x="633" y="307"/>
                  </a:lnTo>
                  <a:lnTo>
                    <a:pt x="598" y="289"/>
                  </a:lnTo>
                  <a:lnTo>
                    <a:pt x="564" y="272"/>
                  </a:lnTo>
                  <a:lnTo>
                    <a:pt x="564" y="272"/>
                  </a:lnTo>
                  <a:lnTo>
                    <a:pt x="544" y="259"/>
                  </a:lnTo>
                  <a:lnTo>
                    <a:pt x="526" y="246"/>
                  </a:lnTo>
                  <a:lnTo>
                    <a:pt x="508" y="232"/>
                  </a:lnTo>
                  <a:lnTo>
                    <a:pt x="488" y="217"/>
                  </a:lnTo>
                  <a:lnTo>
                    <a:pt x="488" y="217"/>
                  </a:lnTo>
                  <a:lnTo>
                    <a:pt x="474" y="209"/>
                  </a:lnTo>
                  <a:lnTo>
                    <a:pt x="460" y="199"/>
                  </a:lnTo>
                  <a:lnTo>
                    <a:pt x="446" y="188"/>
                  </a:lnTo>
                  <a:lnTo>
                    <a:pt x="433" y="176"/>
                  </a:lnTo>
                  <a:lnTo>
                    <a:pt x="408" y="152"/>
                  </a:lnTo>
                  <a:lnTo>
                    <a:pt x="385" y="127"/>
                  </a:lnTo>
                  <a:lnTo>
                    <a:pt x="385" y="127"/>
                  </a:lnTo>
                  <a:lnTo>
                    <a:pt x="359" y="100"/>
                  </a:lnTo>
                  <a:lnTo>
                    <a:pt x="330" y="67"/>
                  </a:lnTo>
                  <a:lnTo>
                    <a:pt x="315" y="51"/>
                  </a:lnTo>
                  <a:lnTo>
                    <a:pt x="303" y="35"/>
                  </a:lnTo>
                  <a:lnTo>
                    <a:pt x="293" y="17"/>
                  </a:lnTo>
                  <a:lnTo>
                    <a:pt x="289" y="9"/>
                  </a:lnTo>
                  <a:lnTo>
                    <a:pt x="286" y="0"/>
                  </a:lnTo>
                  <a:lnTo>
                    <a:pt x="286" y="0"/>
                  </a:lnTo>
                  <a:lnTo>
                    <a:pt x="278" y="35"/>
                  </a:lnTo>
                  <a:lnTo>
                    <a:pt x="272" y="73"/>
                  </a:lnTo>
                  <a:lnTo>
                    <a:pt x="266" y="123"/>
                  </a:lnTo>
                  <a:lnTo>
                    <a:pt x="263" y="151"/>
                  </a:lnTo>
                  <a:lnTo>
                    <a:pt x="261" y="182"/>
                  </a:lnTo>
                  <a:lnTo>
                    <a:pt x="260" y="213"/>
                  </a:lnTo>
                  <a:lnTo>
                    <a:pt x="259" y="246"/>
                  </a:lnTo>
                  <a:lnTo>
                    <a:pt x="259" y="279"/>
                  </a:lnTo>
                  <a:lnTo>
                    <a:pt x="261" y="314"/>
                  </a:lnTo>
                  <a:lnTo>
                    <a:pt x="264" y="349"/>
                  </a:lnTo>
                  <a:lnTo>
                    <a:pt x="269" y="384"/>
                  </a:lnTo>
                  <a:lnTo>
                    <a:pt x="275" y="419"/>
                  </a:lnTo>
                  <a:lnTo>
                    <a:pt x="284" y="452"/>
                  </a:lnTo>
                  <a:lnTo>
                    <a:pt x="295" y="486"/>
                  </a:lnTo>
                  <a:lnTo>
                    <a:pt x="301" y="502"/>
                  </a:lnTo>
                  <a:lnTo>
                    <a:pt x="308" y="518"/>
                  </a:lnTo>
                  <a:lnTo>
                    <a:pt x="315" y="533"/>
                  </a:lnTo>
                  <a:lnTo>
                    <a:pt x="323" y="548"/>
                  </a:lnTo>
                  <a:lnTo>
                    <a:pt x="332" y="562"/>
                  </a:lnTo>
                  <a:lnTo>
                    <a:pt x="342" y="576"/>
                  </a:lnTo>
                  <a:lnTo>
                    <a:pt x="352" y="589"/>
                  </a:lnTo>
                  <a:lnTo>
                    <a:pt x="363" y="602"/>
                  </a:lnTo>
                  <a:lnTo>
                    <a:pt x="374" y="615"/>
                  </a:lnTo>
                  <a:lnTo>
                    <a:pt x="387" y="626"/>
                  </a:lnTo>
                  <a:lnTo>
                    <a:pt x="400" y="637"/>
                  </a:lnTo>
                  <a:lnTo>
                    <a:pt x="414" y="648"/>
                  </a:lnTo>
                  <a:lnTo>
                    <a:pt x="430" y="657"/>
                  </a:lnTo>
                  <a:lnTo>
                    <a:pt x="446" y="665"/>
                  </a:lnTo>
                  <a:lnTo>
                    <a:pt x="462" y="673"/>
                  </a:lnTo>
                  <a:lnTo>
                    <a:pt x="481" y="681"/>
                  </a:lnTo>
                  <a:lnTo>
                    <a:pt x="499" y="686"/>
                  </a:lnTo>
                  <a:lnTo>
                    <a:pt x="519" y="692"/>
                  </a:lnTo>
                  <a:lnTo>
                    <a:pt x="539" y="695"/>
                  </a:lnTo>
                  <a:lnTo>
                    <a:pt x="561" y="698"/>
                  </a:lnTo>
                  <a:lnTo>
                    <a:pt x="584" y="700"/>
                  </a:lnTo>
                  <a:lnTo>
                    <a:pt x="608" y="700"/>
                  </a:lnTo>
                  <a:lnTo>
                    <a:pt x="633" y="700"/>
                  </a:lnTo>
                  <a:lnTo>
                    <a:pt x="659" y="699"/>
                  </a:lnTo>
                  <a:lnTo>
                    <a:pt x="686" y="696"/>
                  </a:lnTo>
                  <a:lnTo>
                    <a:pt x="715" y="692"/>
                  </a:lnTo>
                  <a:lnTo>
                    <a:pt x="715" y="692"/>
                  </a:lnTo>
                  <a:lnTo>
                    <a:pt x="730" y="716"/>
                  </a:lnTo>
                  <a:lnTo>
                    <a:pt x="748" y="739"/>
                  </a:lnTo>
                  <a:lnTo>
                    <a:pt x="759" y="750"/>
                  </a:lnTo>
                  <a:lnTo>
                    <a:pt x="769" y="761"/>
                  </a:lnTo>
                  <a:lnTo>
                    <a:pt x="781" y="771"/>
                  </a:lnTo>
                  <a:lnTo>
                    <a:pt x="792" y="780"/>
                  </a:lnTo>
                  <a:lnTo>
                    <a:pt x="792" y="780"/>
                  </a:lnTo>
                  <a:lnTo>
                    <a:pt x="781" y="822"/>
                  </a:lnTo>
                  <a:lnTo>
                    <a:pt x="781" y="822"/>
                  </a:lnTo>
                  <a:lnTo>
                    <a:pt x="759" y="810"/>
                  </a:lnTo>
                  <a:lnTo>
                    <a:pt x="734" y="799"/>
                  </a:lnTo>
                  <a:lnTo>
                    <a:pt x="707" y="791"/>
                  </a:lnTo>
                  <a:lnTo>
                    <a:pt x="678" y="782"/>
                  </a:lnTo>
                  <a:lnTo>
                    <a:pt x="646" y="775"/>
                  </a:lnTo>
                  <a:lnTo>
                    <a:pt x="613" y="770"/>
                  </a:lnTo>
                  <a:lnTo>
                    <a:pt x="579" y="766"/>
                  </a:lnTo>
                  <a:lnTo>
                    <a:pt x="544" y="763"/>
                  </a:lnTo>
                  <a:lnTo>
                    <a:pt x="507" y="762"/>
                  </a:lnTo>
                  <a:lnTo>
                    <a:pt x="471" y="763"/>
                  </a:lnTo>
                  <a:lnTo>
                    <a:pt x="433" y="767"/>
                  </a:lnTo>
                  <a:lnTo>
                    <a:pt x="396" y="772"/>
                  </a:lnTo>
                  <a:lnTo>
                    <a:pt x="359" y="780"/>
                  </a:lnTo>
                  <a:lnTo>
                    <a:pt x="322" y="789"/>
                  </a:lnTo>
                  <a:lnTo>
                    <a:pt x="286" y="800"/>
                  </a:lnTo>
                  <a:lnTo>
                    <a:pt x="269" y="808"/>
                  </a:lnTo>
                  <a:lnTo>
                    <a:pt x="251" y="816"/>
                  </a:lnTo>
                  <a:lnTo>
                    <a:pt x="235" y="823"/>
                  </a:lnTo>
                  <a:lnTo>
                    <a:pt x="218" y="832"/>
                  </a:lnTo>
                  <a:lnTo>
                    <a:pt x="201" y="842"/>
                  </a:lnTo>
                  <a:lnTo>
                    <a:pt x="186" y="851"/>
                  </a:lnTo>
                  <a:lnTo>
                    <a:pt x="170" y="862"/>
                  </a:lnTo>
                  <a:lnTo>
                    <a:pt x="156" y="873"/>
                  </a:lnTo>
                  <a:lnTo>
                    <a:pt x="140" y="885"/>
                  </a:lnTo>
                  <a:lnTo>
                    <a:pt x="126" y="898"/>
                  </a:lnTo>
                  <a:lnTo>
                    <a:pt x="113" y="912"/>
                  </a:lnTo>
                  <a:lnTo>
                    <a:pt x="100" y="926"/>
                  </a:lnTo>
                  <a:lnTo>
                    <a:pt x="88" y="942"/>
                  </a:lnTo>
                  <a:lnTo>
                    <a:pt x="76" y="957"/>
                  </a:lnTo>
                  <a:lnTo>
                    <a:pt x="65" y="974"/>
                  </a:lnTo>
                  <a:lnTo>
                    <a:pt x="55" y="992"/>
                  </a:lnTo>
                  <a:lnTo>
                    <a:pt x="46" y="1010"/>
                  </a:lnTo>
                  <a:lnTo>
                    <a:pt x="37" y="1029"/>
                  </a:lnTo>
                  <a:lnTo>
                    <a:pt x="29" y="1049"/>
                  </a:lnTo>
                  <a:lnTo>
                    <a:pt x="23" y="1070"/>
                  </a:lnTo>
                  <a:lnTo>
                    <a:pt x="16" y="1091"/>
                  </a:lnTo>
                  <a:lnTo>
                    <a:pt x="11" y="1113"/>
                  </a:lnTo>
                  <a:lnTo>
                    <a:pt x="8" y="1137"/>
                  </a:lnTo>
                  <a:lnTo>
                    <a:pt x="4" y="1161"/>
                  </a:lnTo>
                  <a:lnTo>
                    <a:pt x="2" y="1186"/>
                  </a:lnTo>
                  <a:lnTo>
                    <a:pt x="1" y="1212"/>
                  </a:lnTo>
                  <a:lnTo>
                    <a:pt x="0" y="1240"/>
                  </a:lnTo>
                  <a:lnTo>
                    <a:pt x="1" y="1268"/>
                  </a:lnTo>
                  <a:lnTo>
                    <a:pt x="3" y="1296"/>
                  </a:lnTo>
                  <a:lnTo>
                    <a:pt x="7" y="1327"/>
                  </a:lnTo>
                  <a:lnTo>
                    <a:pt x="12" y="1357"/>
                  </a:lnTo>
                  <a:lnTo>
                    <a:pt x="17" y="1390"/>
                  </a:lnTo>
                  <a:lnTo>
                    <a:pt x="24" y="1422"/>
                  </a:lnTo>
                  <a:lnTo>
                    <a:pt x="33" y="1456"/>
                  </a:lnTo>
                  <a:lnTo>
                    <a:pt x="33" y="1456"/>
                  </a:lnTo>
                  <a:lnTo>
                    <a:pt x="44" y="1496"/>
                  </a:lnTo>
                  <a:lnTo>
                    <a:pt x="54" y="1534"/>
                  </a:lnTo>
                  <a:lnTo>
                    <a:pt x="66" y="1571"/>
                  </a:lnTo>
                  <a:lnTo>
                    <a:pt x="78" y="1606"/>
                  </a:lnTo>
                  <a:lnTo>
                    <a:pt x="91" y="1641"/>
                  </a:lnTo>
                  <a:lnTo>
                    <a:pt x="103" y="1673"/>
                  </a:lnTo>
                  <a:lnTo>
                    <a:pt x="116" y="1705"/>
                  </a:lnTo>
                  <a:lnTo>
                    <a:pt x="131" y="1735"/>
                  </a:lnTo>
                  <a:lnTo>
                    <a:pt x="144" y="1764"/>
                  </a:lnTo>
                  <a:lnTo>
                    <a:pt x="158" y="1792"/>
                  </a:lnTo>
                  <a:lnTo>
                    <a:pt x="172" y="1819"/>
                  </a:lnTo>
                  <a:lnTo>
                    <a:pt x="187" y="1844"/>
                  </a:lnTo>
                  <a:lnTo>
                    <a:pt x="201" y="1869"/>
                  </a:lnTo>
                  <a:lnTo>
                    <a:pt x="216" y="1892"/>
                  </a:lnTo>
                  <a:lnTo>
                    <a:pt x="232" y="1914"/>
                  </a:lnTo>
                  <a:lnTo>
                    <a:pt x="247" y="1936"/>
                  </a:lnTo>
                  <a:lnTo>
                    <a:pt x="263" y="1955"/>
                  </a:lnTo>
                  <a:lnTo>
                    <a:pt x="278" y="1975"/>
                  </a:lnTo>
                  <a:lnTo>
                    <a:pt x="295" y="1993"/>
                  </a:lnTo>
                  <a:lnTo>
                    <a:pt x="310" y="2009"/>
                  </a:lnTo>
                  <a:lnTo>
                    <a:pt x="326" y="2026"/>
                  </a:lnTo>
                  <a:lnTo>
                    <a:pt x="343" y="2041"/>
                  </a:lnTo>
                  <a:lnTo>
                    <a:pt x="359" y="2055"/>
                  </a:lnTo>
                  <a:lnTo>
                    <a:pt x="375" y="2069"/>
                  </a:lnTo>
                  <a:lnTo>
                    <a:pt x="392" y="2081"/>
                  </a:lnTo>
                  <a:lnTo>
                    <a:pt x="408" y="2093"/>
                  </a:lnTo>
                  <a:lnTo>
                    <a:pt x="439" y="2115"/>
                  </a:lnTo>
                  <a:lnTo>
                    <a:pt x="472" y="2132"/>
                  </a:lnTo>
                  <a:lnTo>
                    <a:pt x="504" y="2148"/>
                  </a:lnTo>
                  <a:lnTo>
                    <a:pt x="535" y="2161"/>
                  </a:lnTo>
                  <a:lnTo>
                    <a:pt x="566" y="2170"/>
                  </a:lnTo>
                  <a:lnTo>
                    <a:pt x="595" y="2178"/>
                  </a:lnTo>
                  <a:lnTo>
                    <a:pt x="624" y="2183"/>
                  </a:lnTo>
                  <a:lnTo>
                    <a:pt x="653" y="2188"/>
                  </a:lnTo>
                  <a:lnTo>
                    <a:pt x="679" y="2189"/>
                  </a:lnTo>
                  <a:lnTo>
                    <a:pt x="704" y="2190"/>
                  </a:lnTo>
                  <a:lnTo>
                    <a:pt x="728" y="2189"/>
                  </a:lnTo>
                  <a:lnTo>
                    <a:pt x="749" y="2187"/>
                  </a:lnTo>
                  <a:lnTo>
                    <a:pt x="769" y="2183"/>
                  </a:lnTo>
                  <a:lnTo>
                    <a:pt x="787" y="2179"/>
                  </a:lnTo>
                  <a:lnTo>
                    <a:pt x="804" y="2175"/>
                  </a:lnTo>
                  <a:lnTo>
                    <a:pt x="818" y="2169"/>
                  </a:lnTo>
                  <a:lnTo>
                    <a:pt x="829" y="2164"/>
                  </a:lnTo>
                  <a:lnTo>
                    <a:pt x="837" y="2158"/>
                  </a:lnTo>
                  <a:lnTo>
                    <a:pt x="844" y="2153"/>
                  </a:lnTo>
                  <a:lnTo>
                    <a:pt x="844" y="2153"/>
                  </a:lnTo>
                  <a:lnTo>
                    <a:pt x="848" y="2157"/>
                  </a:lnTo>
                  <a:lnTo>
                    <a:pt x="856" y="2163"/>
                  </a:lnTo>
                  <a:lnTo>
                    <a:pt x="865" y="2167"/>
                  </a:lnTo>
                  <a:lnTo>
                    <a:pt x="876" y="2172"/>
                  </a:lnTo>
                  <a:lnTo>
                    <a:pt x="889" y="2176"/>
                  </a:lnTo>
                  <a:lnTo>
                    <a:pt x="902" y="2179"/>
                  </a:lnTo>
                  <a:lnTo>
                    <a:pt x="918" y="2183"/>
                  </a:lnTo>
                  <a:lnTo>
                    <a:pt x="935" y="2186"/>
                  </a:lnTo>
                  <a:lnTo>
                    <a:pt x="953" y="2188"/>
                  </a:lnTo>
                  <a:lnTo>
                    <a:pt x="973" y="2189"/>
                  </a:lnTo>
                  <a:lnTo>
                    <a:pt x="994" y="2190"/>
                  </a:lnTo>
                  <a:lnTo>
                    <a:pt x="1016" y="2189"/>
                  </a:lnTo>
                  <a:lnTo>
                    <a:pt x="1039" y="2188"/>
                  </a:lnTo>
                  <a:lnTo>
                    <a:pt x="1063" y="2185"/>
                  </a:lnTo>
                  <a:lnTo>
                    <a:pt x="1087" y="2180"/>
                  </a:lnTo>
                  <a:lnTo>
                    <a:pt x="1112" y="2175"/>
                  </a:lnTo>
                  <a:lnTo>
                    <a:pt x="1138" y="2167"/>
                  </a:lnTo>
                  <a:lnTo>
                    <a:pt x="1164" y="2158"/>
                  </a:lnTo>
                  <a:lnTo>
                    <a:pt x="1191" y="2148"/>
                  </a:lnTo>
                  <a:lnTo>
                    <a:pt x="1218" y="2135"/>
                  </a:lnTo>
                  <a:lnTo>
                    <a:pt x="1245" y="2120"/>
                  </a:lnTo>
                  <a:lnTo>
                    <a:pt x="1273" y="2103"/>
                  </a:lnTo>
                  <a:lnTo>
                    <a:pt x="1301" y="2085"/>
                  </a:lnTo>
                  <a:lnTo>
                    <a:pt x="1328" y="2063"/>
                  </a:lnTo>
                  <a:lnTo>
                    <a:pt x="1355" y="2039"/>
                  </a:lnTo>
                  <a:lnTo>
                    <a:pt x="1382" y="2013"/>
                  </a:lnTo>
                  <a:lnTo>
                    <a:pt x="1408" y="1983"/>
                  </a:lnTo>
                  <a:lnTo>
                    <a:pt x="1436" y="1952"/>
                  </a:lnTo>
                  <a:lnTo>
                    <a:pt x="1461" y="1917"/>
                  </a:lnTo>
                  <a:lnTo>
                    <a:pt x="1487" y="1879"/>
                  </a:lnTo>
                  <a:lnTo>
                    <a:pt x="1511" y="1838"/>
                  </a:lnTo>
                  <a:lnTo>
                    <a:pt x="1535" y="1793"/>
                  </a:lnTo>
                  <a:lnTo>
                    <a:pt x="1535" y="1793"/>
                  </a:lnTo>
                  <a:lnTo>
                    <a:pt x="1514" y="1785"/>
                  </a:lnTo>
                  <a:lnTo>
                    <a:pt x="1493" y="1776"/>
                  </a:lnTo>
                  <a:lnTo>
                    <a:pt x="1475" y="1764"/>
                  </a:lnTo>
                  <a:lnTo>
                    <a:pt x="1456" y="1751"/>
                  </a:lnTo>
                  <a:lnTo>
                    <a:pt x="1439" y="1735"/>
                  </a:lnTo>
                  <a:lnTo>
                    <a:pt x="1423" y="1719"/>
                  </a:lnTo>
                  <a:lnTo>
                    <a:pt x="1408" y="1702"/>
                  </a:lnTo>
                  <a:lnTo>
                    <a:pt x="1394" y="1683"/>
                  </a:lnTo>
                  <a:lnTo>
                    <a:pt x="1382" y="1663"/>
                  </a:lnTo>
                  <a:lnTo>
                    <a:pt x="1371" y="1642"/>
                  </a:lnTo>
                  <a:lnTo>
                    <a:pt x="1362" y="1620"/>
                  </a:lnTo>
                  <a:lnTo>
                    <a:pt x="1354" y="1596"/>
                  </a:lnTo>
                  <a:lnTo>
                    <a:pt x="1348" y="1573"/>
                  </a:lnTo>
                  <a:lnTo>
                    <a:pt x="1343" y="1548"/>
                  </a:lnTo>
                  <a:lnTo>
                    <a:pt x="1340" y="1523"/>
                  </a:lnTo>
                  <a:lnTo>
                    <a:pt x="1339" y="1497"/>
                  </a:lnTo>
                  <a:lnTo>
                    <a:pt x="1339" y="1497"/>
                  </a:lnTo>
                  <a:close/>
                  <a:moveTo>
                    <a:pt x="738" y="663"/>
                  </a:moveTo>
                  <a:lnTo>
                    <a:pt x="738" y="663"/>
                  </a:lnTo>
                  <a:lnTo>
                    <a:pt x="738" y="663"/>
                  </a:lnTo>
                  <a:lnTo>
                    <a:pt x="737" y="670"/>
                  </a:lnTo>
                  <a:lnTo>
                    <a:pt x="737" y="670"/>
                  </a:lnTo>
                  <a:lnTo>
                    <a:pt x="735" y="677"/>
                  </a:lnTo>
                  <a:lnTo>
                    <a:pt x="735" y="677"/>
                  </a:lnTo>
                  <a:lnTo>
                    <a:pt x="732" y="681"/>
                  </a:lnTo>
                  <a:lnTo>
                    <a:pt x="728" y="682"/>
                  </a:lnTo>
                  <a:lnTo>
                    <a:pt x="728" y="682"/>
                  </a:lnTo>
                  <a:lnTo>
                    <a:pt x="727" y="682"/>
                  </a:lnTo>
                  <a:lnTo>
                    <a:pt x="727" y="682"/>
                  </a:lnTo>
                  <a:lnTo>
                    <a:pt x="718" y="680"/>
                  </a:lnTo>
                  <a:lnTo>
                    <a:pt x="718" y="680"/>
                  </a:lnTo>
                  <a:lnTo>
                    <a:pt x="718" y="680"/>
                  </a:lnTo>
                  <a:lnTo>
                    <a:pt x="718" y="680"/>
                  </a:lnTo>
                  <a:lnTo>
                    <a:pt x="715" y="679"/>
                  </a:lnTo>
                  <a:lnTo>
                    <a:pt x="712" y="677"/>
                  </a:lnTo>
                  <a:lnTo>
                    <a:pt x="712" y="677"/>
                  </a:lnTo>
                  <a:lnTo>
                    <a:pt x="693" y="663"/>
                  </a:lnTo>
                  <a:lnTo>
                    <a:pt x="674" y="648"/>
                  </a:lnTo>
                  <a:lnTo>
                    <a:pt x="635" y="614"/>
                  </a:lnTo>
                  <a:lnTo>
                    <a:pt x="635" y="614"/>
                  </a:lnTo>
                  <a:lnTo>
                    <a:pt x="601" y="584"/>
                  </a:lnTo>
                  <a:lnTo>
                    <a:pt x="598" y="581"/>
                  </a:lnTo>
                  <a:lnTo>
                    <a:pt x="598" y="581"/>
                  </a:lnTo>
                  <a:lnTo>
                    <a:pt x="563" y="546"/>
                  </a:lnTo>
                  <a:lnTo>
                    <a:pt x="563" y="546"/>
                  </a:lnTo>
                  <a:lnTo>
                    <a:pt x="531" y="512"/>
                  </a:lnTo>
                  <a:lnTo>
                    <a:pt x="498" y="474"/>
                  </a:lnTo>
                  <a:lnTo>
                    <a:pt x="498" y="474"/>
                  </a:lnTo>
                  <a:lnTo>
                    <a:pt x="470" y="440"/>
                  </a:lnTo>
                  <a:lnTo>
                    <a:pt x="468" y="437"/>
                  </a:lnTo>
                  <a:lnTo>
                    <a:pt x="468" y="437"/>
                  </a:lnTo>
                  <a:lnTo>
                    <a:pt x="438" y="399"/>
                  </a:lnTo>
                  <a:lnTo>
                    <a:pt x="438" y="399"/>
                  </a:lnTo>
                  <a:lnTo>
                    <a:pt x="411" y="360"/>
                  </a:lnTo>
                  <a:lnTo>
                    <a:pt x="398" y="340"/>
                  </a:lnTo>
                  <a:lnTo>
                    <a:pt x="385" y="320"/>
                  </a:lnTo>
                  <a:lnTo>
                    <a:pt x="385" y="320"/>
                  </a:lnTo>
                  <a:lnTo>
                    <a:pt x="374" y="301"/>
                  </a:lnTo>
                  <a:lnTo>
                    <a:pt x="361" y="279"/>
                  </a:lnTo>
                  <a:lnTo>
                    <a:pt x="361" y="279"/>
                  </a:lnTo>
                  <a:lnTo>
                    <a:pt x="350" y="259"/>
                  </a:lnTo>
                  <a:lnTo>
                    <a:pt x="340" y="238"/>
                  </a:lnTo>
                  <a:lnTo>
                    <a:pt x="340" y="238"/>
                  </a:lnTo>
                  <a:lnTo>
                    <a:pt x="333" y="224"/>
                  </a:lnTo>
                  <a:lnTo>
                    <a:pt x="326" y="209"/>
                  </a:lnTo>
                  <a:lnTo>
                    <a:pt x="326" y="209"/>
                  </a:lnTo>
                  <a:lnTo>
                    <a:pt x="321" y="196"/>
                  </a:lnTo>
                  <a:lnTo>
                    <a:pt x="321" y="196"/>
                  </a:lnTo>
                  <a:lnTo>
                    <a:pt x="316" y="185"/>
                  </a:lnTo>
                  <a:lnTo>
                    <a:pt x="316" y="185"/>
                  </a:lnTo>
                  <a:lnTo>
                    <a:pt x="310" y="170"/>
                  </a:lnTo>
                  <a:lnTo>
                    <a:pt x="303" y="153"/>
                  </a:lnTo>
                  <a:lnTo>
                    <a:pt x="296" y="132"/>
                  </a:lnTo>
                  <a:lnTo>
                    <a:pt x="289" y="110"/>
                  </a:lnTo>
                  <a:lnTo>
                    <a:pt x="289" y="110"/>
                  </a:lnTo>
                  <a:lnTo>
                    <a:pt x="276" y="61"/>
                  </a:lnTo>
                  <a:lnTo>
                    <a:pt x="283" y="21"/>
                  </a:lnTo>
                  <a:lnTo>
                    <a:pt x="283" y="21"/>
                  </a:lnTo>
                  <a:lnTo>
                    <a:pt x="293" y="51"/>
                  </a:lnTo>
                  <a:lnTo>
                    <a:pt x="293" y="51"/>
                  </a:lnTo>
                  <a:lnTo>
                    <a:pt x="303" y="82"/>
                  </a:lnTo>
                  <a:lnTo>
                    <a:pt x="310" y="102"/>
                  </a:lnTo>
                  <a:lnTo>
                    <a:pt x="320" y="123"/>
                  </a:lnTo>
                  <a:lnTo>
                    <a:pt x="330" y="144"/>
                  </a:lnTo>
                  <a:lnTo>
                    <a:pt x="330" y="144"/>
                  </a:lnTo>
                  <a:lnTo>
                    <a:pt x="339" y="164"/>
                  </a:lnTo>
                  <a:lnTo>
                    <a:pt x="349" y="184"/>
                  </a:lnTo>
                  <a:lnTo>
                    <a:pt x="356" y="196"/>
                  </a:lnTo>
                  <a:lnTo>
                    <a:pt x="356" y="196"/>
                  </a:lnTo>
                  <a:lnTo>
                    <a:pt x="372" y="224"/>
                  </a:lnTo>
                  <a:lnTo>
                    <a:pt x="372" y="224"/>
                  </a:lnTo>
                  <a:lnTo>
                    <a:pt x="384" y="245"/>
                  </a:lnTo>
                  <a:lnTo>
                    <a:pt x="395" y="263"/>
                  </a:lnTo>
                  <a:lnTo>
                    <a:pt x="395" y="263"/>
                  </a:lnTo>
                  <a:lnTo>
                    <a:pt x="402" y="276"/>
                  </a:lnTo>
                  <a:lnTo>
                    <a:pt x="402" y="276"/>
                  </a:lnTo>
                  <a:lnTo>
                    <a:pt x="408" y="283"/>
                  </a:lnTo>
                  <a:lnTo>
                    <a:pt x="410" y="287"/>
                  </a:lnTo>
                  <a:lnTo>
                    <a:pt x="410" y="287"/>
                  </a:lnTo>
                  <a:lnTo>
                    <a:pt x="420" y="302"/>
                  </a:lnTo>
                  <a:lnTo>
                    <a:pt x="433" y="321"/>
                  </a:lnTo>
                  <a:lnTo>
                    <a:pt x="446" y="340"/>
                  </a:lnTo>
                  <a:lnTo>
                    <a:pt x="446" y="340"/>
                  </a:lnTo>
                  <a:lnTo>
                    <a:pt x="474" y="377"/>
                  </a:lnTo>
                  <a:lnTo>
                    <a:pt x="474" y="377"/>
                  </a:lnTo>
                  <a:lnTo>
                    <a:pt x="502" y="414"/>
                  </a:lnTo>
                  <a:lnTo>
                    <a:pt x="502" y="414"/>
                  </a:lnTo>
                  <a:lnTo>
                    <a:pt x="533" y="451"/>
                  </a:lnTo>
                  <a:lnTo>
                    <a:pt x="533" y="451"/>
                  </a:lnTo>
                  <a:lnTo>
                    <a:pt x="563" y="487"/>
                  </a:lnTo>
                  <a:lnTo>
                    <a:pt x="563" y="487"/>
                  </a:lnTo>
                  <a:lnTo>
                    <a:pt x="588" y="514"/>
                  </a:lnTo>
                  <a:lnTo>
                    <a:pt x="595" y="522"/>
                  </a:lnTo>
                  <a:lnTo>
                    <a:pt x="595" y="522"/>
                  </a:lnTo>
                  <a:lnTo>
                    <a:pt x="629" y="556"/>
                  </a:lnTo>
                  <a:lnTo>
                    <a:pt x="629" y="556"/>
                  </a:lnTo>
                  <a:lnTo>
                    <a:pt x="661" y="588"/>
                  </a:lnTo>
                  <a:lnTo>
                    <a:pt x="662" y="590"/>
                  </a:lnTo>
                  <a:lnTo>
                    <a:pt x="662" y="590"/>
                  </a:lnTo>
                  <a:lnTo>
                    <a:pt x="697" y="623"/>
                  </a:lnTo>
                  <a:lnTo>
                    <a:pt x="697" y="623"/>
                  </a:lnTo>
                  <a:lnTo>
                    <a:pt x="733" y="655"/>
                  </a:lnTo>
                  <a:lnTo>
                    <a:pt x="735" y="657"/>
                  </a:lnTo>
                  <a:lnTo>
                    <a:pt x="735" y="657"/>
                  </a:lnTo>
                  <a:lnTo>
                    <a:pt x="737" y="659"/>
                  </a:lnTo>
                  <a:lnTo>
                    <a:pt x="738" y="663"/>
                  </a:lnTo>
                  <a:lnTo>
                    <a:pt x="738" y="663"/>
                  </a:lnTo>
                  <a:close/>
                  <a:moveTo>
                    <a:pt x="504" y="958"/>
                  </a:moveTo>
                  <a:lnTo>
                    <a:pt x="504" y="958"/>
                  </a:lnTo>
                  <a:lnTo>
                    <a:pt x="488" y="968"/>
                  </a:lnTo>
                  <a:lnTo>
                    <a:pt x="488" y="968"/>
                  </a:lnTo>
                  <a:lnTo>
                    <a:pt x="464" y="982"/>
                  </a:lnTo>
                  <a:lnTo>
                    <a:pt x="434" y="1001"/>
                  </a:lnTo>
                  <a:lnTo>
                    <a:pt x="434" y="1001"/>
                  </a:lnTo>
                  <a:lnTo>
                    <a:pt x="401" y="1024"/>
                  </a:lnTo>
                  <a:lnTo>
                    <a:pt x="401" y="1024"/>
                  </a:lnTo>
                  <a:lnTo>
                    <a:pt x="384" y="1037"/>
                  </a:lnTo>
                  <a:lnTo>
                    <a:pt x="367" y="1052"/>
                  </a:lnTo>
                  <a:lnTo>
                    <a:pt x="367" y="1052"/>
                  </a:lnTo>
                  <a:lnTo>
                    <a:pt x="349" y="1067"/>
                  </a:lnTo>
                  <a:lnTo>
                    <a:pt x="333" y="1083"/>
                  </a:lnTo>
                  <a:lnTo>
                    <a:pt x="333" y="1083"/>
                  </a:lnTo>
                  <a:lnTo>
                    <a:pt x="316" y="1100"/>
                  </a:lnTo>
                  <a:lnTo>
                    <a:pt x="302" y="1118"/>
                  </a:lnTo>
                  <a:lnTo>
                    <a:pt x="302" y="1118"/>
                  </a:lnTo>
                  <a:lnTo>
                    <a:pt x="295" y="1127"/>
                  </a:lnTo>
                  <a:lnTo>
                    <a:pt x="288" y="1136"/>
                  </a:lnTo>
                  <a:lnTo>
                    <a:pt x="288" y="1136"/>
                  </a:lnTo>
                  <a:lnTo>
                    <a:pt x="282" y="1146"/>
                  </a:lnTo>
                  <a:lnTo>
                    <a:pt x="275" y="1156"/>
                  </a:lnTo>
                  <a:lnTo>
                    <a:pt x="275" y="1156"/>
                  </a:lnTo>
                  <a:lnTo>
                    <a:pt x="263" y="1175"/>
                  </a:lnTo>
                  <a:lnTo>
                    <a:pt x="253" y="1195"/>
                  </a:lnTo>
                  <a:lnTo>
                    <a:pt x="253" y="1195"/>
                  </a:lnTo>
                  <a:lnTo>
                    <a:pt x="244" y="1216"/>
                  </a:lnTo>
                  <a:lnTo>
                    <a:pt x="236" y="1235"/>
                  </a:lnTo>
                  <a:lnTo>
                    <a:pt x="236" y="1235"/>
                  </a:lnTo>
                  <a:lnTo>
                    <a:pt x="232" y="1245"/>
                  </a:lnTo>
                  <a:lnTo>
                    <a:pt x="232" y="1245"/>
                  </a:lnTo>
                  <a:lnTo>
                    <a:pt x="228" y="1255"/>
                  </a:lnTo>
                  <a:lnTo>
                    <a:pt x="228" y="1255"/>
                  </a:lnTo>
                  <a:lnTo>
                    <a:pt x="222" y="1273"/>
                  </a:lnTo>
                  <a:lnTo>
                    <a:pt x="222" y="1273"/>
                  </a:lnTo>
                  <a:lnTo>
                    <a:pt x="216" y="1291"/>
                  </a:lnTo>
                  <a:lnTo>
                    <a:pt x="212" y="1307"/>
                  </a:lnTo>
                  <a:lnTo>
                    <a:pt x="212" y="1307"/>
                  </a:lnTo>
                  <a:lnTo>
                    <a:pt x="204" y="1334"/>
                  </a:lnTo>
                  <a:lnTo>
                    <a:pt x="204" y="1334"/>
                  </a:lnTo>
                  <a:lnTo>
                    <a:pt x="199" y="1352"/>
                  </a:lnTo>
                  <a:lnTo>
                    <a:pt x="199" y="1352"/>
                  </a:lnTo>
                  <a:lnTo>
                    <a:pt x="197" y="1358"/>
                  </a:lnTo>
                  <a:lnTo>
                    <a:pt x="197" y="1358"/>
                  </a:lnTo>
                  <a:lnTo>
                    <a:pt x="195" y="1352"/>
                  </a:lnTo>
                  <a:lnTo>
                    <a:pt x="195" y="1352"/>
                  </a:lnTo>
                  <a:lnTo>
                    <a:pt x="188" y="1334"/>
                  </a:lnTo>
                  <a:lnTo>
                    <a:pt x="188" y="1334"/>
                  </a:lnTo>
                  <a:lnTo>
                    <a:pt x="185" y="1321"/>
                  </a:lnTo>
                  <a:lnTo>
                    <a:pt x="182" y="1306"/>
                  </a:lnTo>
                  <a:lnTo>
                    <a:pt x="182" y="1306"/>
                  </a:lnTo>
                  <a:lnTo>
                    <a:pt x="178" y="1287"/>
                  </a:lnTo>
                  <a:lnTo>
                    <a:pt x="176" y="1268"/>
                  </a:lnTo>
                  <a:lnTo>
                    <a:pt x="176" y="1268"/>
                  </a:lnTo>
                  <a:lnTo>
                    <a:pt x="176" y="1257"/>
                  </a:lnTo>
                  <a:lnTo>
                    <a:pt x="176" y="1245"/>
                  </a:lnTo>
                  <a:lnTo>
                    <a:pt x="176" y="1245"/>
                  </a:lnTo>
                  <a:lnTo>
                    <a:pt x="176" y="1234"/>
                  </a:lnTo>
                  <a:lnTo>
                    <a:pt x="176" y="1234"/>
                  </a:lnTo>
                  <a:lnTo>
                    <a:pt x="177" y="1222"/>
                  </a:lnTo>
                  <a:lnTo>
                    <a:pt x="177" y="1222"/>
                  </a:lnTo>
                  <a:lnTo>
                    <a:pt x="181" y="1196"/>
                  </a:lnTo>
                  <a:lnTo>
                    <a:pt x="187" y="1170"/>
                  </a:lnTo>
                  <a:lnTo>
                    <a:pt x="187" y="1170"/>
                  </a:lnTo>
                  <a:lnTo>
                    <a:pt x="191" y="1157"/>
                  </a:lnTo>
                  <a:lnTo>
                    <a:pt x="196" y="1144"/>
                  </a:lnTo>
                  <a:lnTo>
                    <a:pt x="196" y="1144"/>
                  </a:lnTo>
                  <a:lnTo>
                    <a:pt x="201" y="1131"/>
                  </a:lnTo>
                  <a:lnTo>
                    <a:pt x="201" y="1131"/>
                  </a:lnTo>
                  <a:lnTo>
                    <a:pt x="208" y="1118"/>
                  </a:lnTo>
                  <a:lnTo>
                    <a:pt x="208" y="1118"/>
                  </a:lnTo>
                  <a:lnTo>
                    <a:pt x="214" y="1105"/>
                  </a:lnTo>
                  <a:lnTo>
                    <a:pt x="214" y="1105"/>
                  </a:lnTo>
                  <a:lnTo>
                    <a:pt x="223" y="1093"/>
                  </a:lnTo>
                  <a:lnTo>
                    <a:pt x="223" y="1093"/>
                  </a:lnTo>
                  <a:lnTo>
                    <a:pt x="231" y="1080"/>
                  </a:lnTo>
                  <a:lnTo>
                    <a:pt x="239" y="1069"/>
                  </a:lnTo>
                  <a:lnTo>
                    <a:pt x="239" y="1069"/>
                  </a:lnTo>
                  <a:lnTo>
                    <a:pt x="249" y="1057"/>
                  </a:lnTo>
                  <a:lnTo>
                    <a:pt x="259" y="1046"/>
                  </a:lnTo>
                  <a:lnTo>
                    <a:pt x="259" y="1046"/>
                  </a:lnTo>
                  <a:lnTo>
                    <a:pt x="270" y="1036"/>
                  </a:lnTo>
                  <a:lnTo>
                    <a:pt x="281" y="1026"/>
                  </a:lnTo>
                  <a:lnTo>
                    <a:pt x="281" y="1026"/>
                  </a:lnTo>
                  <a:lnTo>
                    <a:pt x="291" y="1017"/>
                  </a:lnTo>
                  <a:lnTo>
                    <a:pt x="291" y="1017"/>
                  </a:lnTo>
                  <a:lnTo>
                    <a:pt x="303" y="1009"/>
                  </a:lnTo>
                  <a:lnTo>
                    <a:pt x="303" y="1009"/>
                  </a:lnTo>
                  <a:lnTo>
                    <a:pt x="314" y="1001"/>
                  </a:lnTo>
                  <a:lnTo>
                    <a:pt x="326" y="994"/>
                  </a:lnTo>
                  <a:lnTo>
                    <a:pt x="326" y="994"/>
                  </a:lnTo>
                  <a:lnTo>
                    <a:pt x="350" y="982"/>
                  </a:lnTo>
                  <a:lnTo>
                    <a:pt x="373" y="972"/>
                  </a:lnTo>
                  <a:lnTo>
                    <a:pt x="373" y="972"/>
                  </a:lnTo>
                  <a:lnTo>
                    <a:pt x="396" y="965"/>
                  </a:lnTo>
                  <a:lnTo>
                    <a:pt x="417" y="959"/>
                  </a:lnTo>
                  <a:lnTo>
                    <a:pt x="417" y="959"/>
                  </a:lnTo>
                  <a:lnTo>
                    <a:pt x="437" y="955"/>
                  </a:lnTo>
                  <a:lnTo>
                    <a:pt x="455" y="954"/>
                  </a:lnTo>
                  <a:lnTo>
                    <a:pt x="471" y="953"/>
                  </a:lnTo>
                  <a:lnTo>
                    <a:pt x="484" y="953"/>
                  </a:lnTo>
                  <a:lnTo>
                    <a:pt x="484" y="953"/>
                  </a:lnTo>
                  <a:lnTo>
                    <a:pt x="504" y="954"/>
                  </a:lnTo>
                  <a:lnTo>
                    <a:pt x="510" y="955"/>
                  </a:lnTo>
                  <a:lnTo>
                    <a:pt x="510" y="955"/>
                  </a:lnTo>
                  <a:lnTo>
                    <a:pt x="504" y="958"/>
                  </a:lnTo>
                  <a:lnTo>
                    <a:pt x="504" y="958"/>
                  </a:lnTo>
                  <a:close/>
                </a:path>
              </a:pathLst>
            </a:custGeom>
            <a:noFill/>
            <a:ln w="22225">
              <a:solidFill>
                <a:schemeClr val="tx2"/>
              </a:solidFill>
              <a:round/>
              <a:headEnd/>
              <a:tailEnd/>
            </a:ln>
          </p:spPr>
          <p:txBody>
            <a:bodyPr vert="horz" wrap="square" lIns="55449" tIns="27724" rIns="55449" bIns="27724" numCol="1" anchor="t" anchorCtr="0" compatLnSpc="1">
              <a:prstTxWarp prst="textNoShape">
                <a:avLst/>
              </a:prstTxWarp>
            </a:bodyPr>
            <a:lstStyle/>
            <a:p>
              <a:endParaRPr lang="en-US" sz="1092"/>
            </a:p>
          </p:txBody>
        </p:sp>
      </p:grpSp>
      <p:grpSp>
        <p:nvGrpSpPr>
          <p:cNvPr id="107" name="Group 106">
            <a:extLst>
              <a:ext uri="{FF2B5EF4-FFF2-40B4-BE49-F238E27FC236}">
                <a16:creationId xmlns:a16="http://schemas.microsoft.com/office/drawing/2014/main" id="{433C176F-6174-4B2A-80FD-C4BD49DCFD1E}"/>
              </a:ext>
            </a:extLst>
          </p:cNvPr>
          <p:cNvGrpSpPr/>
          <p:nvPr/>
        </p:nvGrpSpPr>
        <p:grpSpPr>
          <a:xfrm>
            <a:off x="4115323" y="1956272"/>
            <a:ext cx="554493" cy="554493"/>
            <a:chOff x="6785767" y="3226037"/>
            <a:chExt cx="914400" cy="914400"/>
          </a:xfrm>
        </p:grpSpPr>
        <p:sp>
          <p:nvSpPr>
            <p:cNvPr id="43" name="Oval 42">
              <a:extLst>
                <a:ext uri="{FF2B5EF4-FFF2-40B4-BE49-F238E27FC236}">
                  <a16:creationId xmlns:a16="http://schemas.microsoft.com/office/drawing/2014/main" id="{C85BEF22-1A26-4E52-A68D-E5771C115D5D}"/>
                </a:ext>
              </a:extLst>
            </p:cNvPr>
            <p:cNvSpPr/>
            <p:nvPr/>
          </p:nvSpPr>
          <p:spPr>
            <a:xfrm>
              <a:off x="6785767" y="3226037"/>
              <a:ext cx="914400" cy="914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92" name="Freeform 35">
              <a:extLst>
                <a:ext uri="{FF2B5EF4-FFF2-40B4-BE49-F238E27FC236}">
                  <a16:creationId xmlns:a16="http://schemas.microsoft.com/office/drawing/2014/main" id="{37B573C7-AAB6-484C-8D73-500A125C1A76}"/>
                </a:ext>
              </a:extLst>
            </p:cNvPr>
            <p:cNvSpPr>
              <a:spLocks noEditPoints="1"/>
            </p:cNvSpPr>
            <p:nvPr/>
          </p:nvSpPr>
          <p:spPr bwMode="auto">
            <a:xfrm>
              <a:off x="6958013" y="3330575"/>
              <a:ext cx="612775" cy="722313"/>
            </a:xfrm>
            <a:custGeom>
              <a:avLst/>
              <a:gdLst>
                <a:gd name="T0" fmla="*/ 85 w 386"/>
                <a:gd name="T1" fmla="*/ 455 h 455"/>
                <a:gd name="T2" fmla="*/ 81 w 386"/>
                <a:gd name="T3" fmla="*/ 412 h 455"/>
                <a:gd name="T4" fmla="*/ 74 w 386"/>
                <a:gd name="T5" fmla="*/ 351 h 455"/>
                <a:gd name="T6" fmla="*/ 34 w 386"/>
                <a:gd name="T7" fmla="*/ 284 h 455"/>
                <a:gd name="T8" fmla="*/ 1 w 386"/>
                <a:gd name="T9" fmla="*/ 194 h 455"/>
                <a:gd name="T10" fmla="*/ 0 w 386"/>
                <a:gd name="T11" fmla="*/ 157 h 455"/>
                <a:gd name="T12" fmla="*/ 8 w 386"/>
                <a:gd name="T13" fmla="*/ 90 h 455"/>
                <a:gd name="T14" fmla="*/ 47 w 386"/>
                <a:gd name="T15" fmla="*/ 36 h 455"/>
                <a:gd name="T16" fmla="*/ 100 w 386"/>
                <a:gd name="T17" fmla="*/ 7 h 455"/>
                <a:gd name="T18" fmla="*/ 138 w 386"/>
                <a:gd name="T19" fmla="*/ 2 h 455"/>
                <a:gd name="T20" fmla="*/ 239 w 386"/>
                <a:gd name="T21" fmla="*/ 10 h 455"/>
                <a:gd name="T22" fmla="*/ 292 w 386"/>
                <a:gd name="T23" fmla="*/ 36 h 455"/>
                <a:gd name="T24" fmla="*/ 320 w 386"/>
                <a:gd name="T25" fmla="*/ 66 h 455"/>
                <a:gd name="T26" fmla="*/ 338 w 386"/>
                <a:gd name="T27" fmla="*/ 119 h 455"/>
                <a:gd name="T28" fmla="*/ 344 w 386"/>
                <a:gd name="T29" fmla="*/ 183 h 455"/>
                <a:gd name="T30" fmla="*/ 360 w 386"/>
                <a:gd name="T31" fmla="*/ 206 h 455"/>
                <a:gd name="T32" fmla="*/ 386 w 386"/>
                <a:gd name="T33" fmla="*/ 247 h 455"/>
                <a:gd name="T34" fmla="*/ 384 w 386"/>
                <a:gd name="T35" fmla="*/ 266 h 455"/>
                <a:gd name="T36" fmla="*/ 369 w 386"/>
                <a:gd name="T37" fmla="*/ 277 h 455"/>
                <a:gd name="T38" fmla="*/ 348 w 386"/>
                <a:gd name="T39" fmla="*/ 275 h 455"/>
                <a:gd name="T40" fmla="*/ 350 w 386"/>
                <a:gd name="T41" fmla="*/ 351 h 455"/>
                <a:gd name="T42" fmla="*/ 339 w 386"/>
                <a:gd name="T43" fmla="*/ 379 h 455"/>
                <a:gd name="T44" fmla="*/ 308 w 386"/>
                <a:gd name="T45" fmla="*/ 393 h 455"/>
                <a:gd name="T46" fmla="*/ 266 w 386"/>
                <a:gd name="T47" fmla="*/ 453 h 455"/>
                <a:gd name="T48" fmla="*/ 258 w 386"/>
                <a:gd name="T49" fmla="*/ 450 h 455"/>
                <a:gd name="T50" fmla="*/ 263 w 386"/>
                <a:gd name="T51" fmla="*/ 382 h 455"/>
                <a:gd name="T52" fmla="*/ 325 w 386"/>
                <a:gd name="T53" fmla="*/ 377 h 455"/>
                <a:gd name="T54" fmla="*/ 339 w 386"/>
                <a:gd name="T55" fmla="*/ 351 h 455"/>
                <a:gd name="T56" fmla="*/ 338 w 386"/>
                <a:gd name="T57" fmla="*/ 273 h 455"/>
                <a:gd name="T58" fmla="*/ 343 w 386"/>
                <a:gd name="T59" fmla="*/ 266 h 455"/>
                <a:gd name="T60" fmla="*/ 358 w 386"/>
                <a:gd name="T61" fmla="*/ 266 h 455"/>
                <a:gd name="T62" fmla="*/ 376 w 386"/>
                <a:gd name="T63" fmla="*/ 261 h 455"/>
                <a:gd name="T64" fmla="*/ 376 w 386"/>
                <a:gd name="T65" fmla="*/ 251 h 455"/>
                <a:gd name="T66" fmla="*/ 351 w 386"/>
                <a:gd name="T67" fmla="*/ 213 h 455"/>
                <a:gd name="T68" fmla="*/ 334 w 386"/>
                <a:gd name="T69" fmla="*/ 183 h 455"/>
                <a:gd name="T70" fmla="*/ 325 w 386"/>
                <a:gd name="T71" fmla="*/ 107 h 455"/>
                <a:gd name="T72" fmla="*/ 303 w 386"/>
                <a:gd name="T73" fmla="*/ 62 h 455"/>
                <a:gd name="T74" fmla="*/ 273 w 386"/>
                <a:gd name="T75" fmla="*/ 36 h 455"/>
                <a:gd name="T76" fmla="*/ 208 w 386"/>
                <a:gd name="T77" fmla="*/ 14 h 455"/>
                <a:gd name="T78" fmla="*/ 123 w 386"/>
                <a:gd name="T79" fmla="*/ 14 h 455"/>
                <a:gd name="T80" fmla="*/ 85 w 386"/>
                <a:gd name="T81" fmla="*/ 24 h 455"/>
                <a:gd name="T82" fmla="*/ 43 w 386"/>
                <a:gd name="T83" fmla="*/ 54 h 455"/>
                <a:gd name="T84" fmla="*/ 14 w 386"/>
                <a:gd name="T85" fmla="*/ 112 h 455"/>
                <a:gd name="T86" fmla="*/ 10 w 386"/>
                <a:gd name="T87" fmla="*/ 168 h 455"/>
                <a:gd name="T88" fmla="*/ 17 w 386"/>
                <a:gd name="T89" fmla="*/ 216 h 455"/>
                <a:gd name="T90" fmla="*/ 55 w 386"/>
                <a:gd name="T91" fmla="*/ 298 h 455"/>
                <a:gd name="T92" fmla="*/ 90 w 386"/>
                <a:gd name="T93" fmla="*/ 358 h 455"/>
                <a:gd name="T94" fmla="*/ 92 w 386"/>
                <a:gd name="T95" fmla="*/ 381 h 455"/>
                <a:gd name="T96" fmla="*/ 90 w 386"/>
                <a:gd name="T97" fmla="*/ 453 h 455"/>
                <a:gd name="T98" fmla="*/ 344 w 386"/>
                <a:gd name="T99" fmla="*/ 27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455">
                  <a:moveTo>
                    <a:pt x="85" y="455"/>
                  </a:moveTo>
                  <a:lnTo>
                    <a:pt x="85" y="455"/>
                  </a:lnTo>
                  <a:lnTo>
                    <a:pt x="85" y="455"/>
                  </a:lnTo>
                  <a:lnTo>
                    <a:pt x="85" y="455"/>
                  </a:lnTo>
                  <a:lnTo>
                    <a:pt x="81" y="453"/>
                  </a:lnTo>
                  <a:lnTo>
                    <a:pt x="79" y="450"/>
                  </a:lnTo>
                  <a:lnTo>
                    <a:pt x="79" y="450"/>
                  </a:lnTo>
                  <a:lnTo>
                    <a:pt x="81" y="412"/>
                  </a:lnTo>
                  <a:lnTo>
                    <a:pt x="81" y="382"/>
                  </a:lnTo>
                  <a:lnTo>
                    <a:pt x="81" y="362"/>
                  </a:lnTo>
                  <a:lnTo>
                    <a:pt x="81" y="362"/>
                  </a:lnTo>
                  <a:lnTo>
                    <a:pt x="74" y="351"/>
                  </a:lnTo>
                  <a:lnTo>
                    <a:pt x="66" y="336"/>
                  </a:lnTo>
                  <a:lnTo>
                    <a:pt x="66" y="336"/>
                  </a:lnTo>
                  <a:lnTo>
                    <a:pt x="45" y="303"/>
                  </a:lnTo>
                  <a:lnTo>
                    <a:pt x="34" y="284"/>
                  </a:lnTo>
                  <a:lnTo>
                    <a:pt x="24" y="263"/>
                  </a:lnTo>
                  <a:lnTo>
                    <a:pt x="15" y="240"/>
                  </a:lnTo>
                  <a:lnTo>
                    <a:pt x="7" y="218"/>
                  </a:lnTo>
                  <a:lnTo>
                    <a:pt x="1" y="194"/>
                  </a:lnTo>
                  <a:lnTo>
                    <a:pt x="0" y="170"/>
                  </a:lnTo>
                  <a:lnTo>
                    <a:pt x="0" y="168"/>
                  </a:lnTo>
                  <a:lnTo>
                    <a:pt x="0" y="168"/>
                  </a:lnTo>
                  <a:lnTo>
                    <a:pt x="0" y="157"/>
                  </a:lnTo>
                  <a:lnTo>
                    <a:pt x="0" y="157"/>
                  </a:lnTo>
                  <a:lnTo>
                    <a:pt x="0" y="131"/>
                  </a:lnTo>
                  <a:lnTo>
                    <a:pt x="3" y="109"/>
                  </a:lnTo>
                  <a:lnTo>
                    <a:pt x="8" y="90"/>
                  </a:lnTo>
                  <a:lnTo>
                    <a:pt x="17" y="73"/>
                  </a:lnTo>
                  <a:lnTo>
                    <a:pt x="26" y="59"/>
                  </a:lnTo>
                  <a:lnTo>
                    <a:pt x="36" y="47"/>
                  </a:lnTo>
                  <a:lnTo>
                    <a:pt x="47" y="36"/>
                  </a:lnTo>
                  <a:lnTo>
                    <a:pt x="59" y="28"/>
                  </a:lnTo>
                  <a:lnTo>
                    <a:pt x="71" y="21"/>
                  </a:lnTo>
                  <a:lnTo>
                    <a:pt x="81" y="14"/>
                  </a:lnTo>
                  <a:lnTo>
                    <a:pt x="100" y="7"/>
                  </a:lnTo>
                  <a:lnTo>
                    <a:pt x="116" y="3"/>
                  </a:lnTo>
                  <a:lnTo>
                    <a:pt x="121" y="3"/>
                  </a:lnTo>
                  <a:lnTo>
                    <a:pt x="121" y="3"/>
                  </a:lnTo>
                  <a:lnTo>
                    <a:pt x="138" y="2"/>
                  </a:lnTo>
                  <a:lnTo>
                    <a:pt x="157" y="0"/>
                  </a:lnTo>
                  <a:lnTo>
                    <a:pt x="182" y="0"/>
                  </a:lnTo>
                  <a:lnTo>
                    <a:pt x="209" y="3"/>
                  </a:lnTo>
                  <a:lnTo>
                    <a:pt x="239" y="10"/>
                  </a:lnTo>
                  <a:lnTo>
                    <a:pt x="253" y="16"/>
                  </a:lnTo>
                  <a:lnTo>
                    <a:pt x="266" y="21"/>
                  </a:lnTo>
                  <a:lnTo>
                    <a:pt x="279" y="28"/>
                  </a:lnTo>
                  <a:lnTo>
                    <a:pt x="292" y="36"/>
                  </a:lnTo>
                  <a:lnTo>
                    <a:pt x="292" y="36"/>
                  </a:lnTo>
                  <a:lnTo>
                    <a:pt x="303" y="45"/>
                  </a:lnTo>
                  <a:lnTo>
                    <a:pt x="312" y="55"/>
                  </a:lnTo>
                  <a:lnTo>
                    <a:pt x="320" y="66"/>
                  </a:lnTo>
                  <a:lnTo>
                    <a:pt x="325" y="78"/>
                  </a:lnTo>
                  <a:lnTo>
                    <a:pt x="331" y="92"/>
                  </a:lnTo>
                  <a:lnTo>
                    <a:pt x="336" y="106"/>
                  </a:lnTo>
                  <a:lnTo>
                    <a:pt x="338" y="119"/>
                  </a:lnTo>
                  <a:lnTo>
                    <a:pt x="339" y="135"/>
                  </a:lnTo>
                  <a:lnTo>
                    <a:pt x="339" y="135"/>
                  </a:lnTo>
                  <a:lnTo>
                    <a:pt x="344" y="183"/>
                  </a:lnTo>
                  <a:lnTo>
                    <a:pt x="344" y="183"/>
                  </a:lnTo>
                  <a:lnTo>
                    <a:pt x="346" y="187"/>
                  </a:lnTo>
                  <a:lnTo>
                    <a:pt x="350" y="192"/>
                  </a:lnTo>
                  <a:lnTo>
                    <a:pt x="360" y="206"/>
                  </a:lnTo>
                  <a:lnTo>
                    <a:pt x="360" y="206"/>
                  </a:lnTo>
                  <a:lnTo>
                    <a:pt x="374" y="225"/>
                  </a:lnTo>
                  <a:lnTo>
                    <a:pt x="381" y="235"/>
                  </a:lnTo>
                  <a:lnTo>
                    <a:pt x="386" y="247"/>
                  </a:lnTo>
                  <a:lnTo>
                    <a:pt x="386" y="247"/>
                  </a:lnTo>
                  <a:lnTo>
                    <a:pt x="386" y="253"/>
                  </a:lnTo>
                  <a:lnTo>
                    <a:pt x="386" y="260"/>
                  </a:lnTo>
                  <a:lnTo>
                    <a:pt x="386" y="263"/>
                  </a:lnTo>
                  <a:lnTo>
                    <a:pt x="384" y="266"/>
                  </a:lnTo>
                  <a:lnTo>
                    <a:pt x="384" y="266"/>
                  </a:lnTo>
                  <a:lnTo>
                    <a:pt x="379" y="272"/>
                  </a:lnTo>
                  <a:lnTo>
                    <a:pt x="376" y="273"/>
                  </a:lnTo>
                  <a:lnTo>
                    <a:pt x="369" y="277"/>
                  </a:lnTo>
                  <a:lnTo>
                    <a:pt x="369" y="277"/>
                  </a:lnTo>
                  <a:lnTo>
                    <a:pt x="358" y="277"/>
                  </a:lnTo>
                  <a:lnTo>
                    <a:pt x="358" y="277"/>
                  </a:lnTo>
                  <a:lnTo>
                    <a:pt x="348" y="275"/>
                  </a:lnTo>
                  <a:lnTo>
                    <a:pt x="348" y="275"/>
                  </a:lnTo>
                  <a:lnTo>
                    <a:pt x="348" y="313"/>
                  </a:lnTo>
                  <a:lnTo>
                    <a:pt x="348" y="313"/>
                  </a:lnTo>
                  <a:lnTo>
                    <a:pt x="350" y="351"/>
                  </a:lnTo>
                  <a:lnTo>
                    <a:pt x="350" y="351"/>
                  </a:lnTo>
                  <a:lnTo>
                    <a:pt x="348" y="363"/>
                  </a:lnTo>
                  <a:lnTo>
                    <a:pt x="344" y="372"/>
                  </a:lnTo>
                  <a:lnTo>
                    <a:pt x="339" y="379"/>
                  </a:lnTo>
                  <a:lnTo>
                    <a:pt x="334" y="384"/>
                  </a:lnTo>
                  <a:lnTo>
                    <a:pt x="327" y="388"/>
                  </a:lnTo>
                  <a:lnTo>
                    <a:pt x="320" y="391"/>
                  </a:lnTo>
                  <a:lnTo>
                    <a:pt x="308" y="393"/>
                  </a:lnTo>
                  <a:lnTo>
                    <a:pt x="268" y="393"/>
                  </a:lnTo>
                  <a:lnTo>
                    <a:pt x="268" y="450"/>
                  </a:lnTo>
                  <a:lnTo>
                    <a:pt x="268" y="450"/>
                  </a:lnTo>
                  <a:lnTo>
                    <a:pt x="266" y="453"/>
                  </a:lnTo>
                  <a:lnTo>
                    <a:pt x="263" y="455"/>
                  </a:lnTo>
                  <a:lnTo>
                    <a:pt x="263" y="455"/>
                  </a:lnTo>
                  <a:lnTo>
                    <a:pt x="260" y="453"/>
                  </a:lnTo>
                  <a:lnTo>
                    <a:pt x="258" y="450"/>
                  </a:lnTo>
                  <a:lnTo>
                    <a:pt x="258" y="388"/>
                  </a:lnTo>
                  <a:lnTo>
                    <a:pt x="258" y="388"/>
                  </a:lnTo>
                  <a:lnTo>
                    <a:pt x="260" y="384"/>
                  </a:lnTo>
                  <a:lnTo>
                    <a:pt x="263" y="382"/>
                  </a:lnTo>
                  <a:lnTo>
                    <a:pt x="308" y="382"/>
                  </a:lnTo>
                  <a:lnTo>
                    <a:pt x="308" y="382"/>
                  </a:lnTo>
                  <a:lnTo>
                    <a:pt x="315" y="381"/>
                  </a:lnTo>
                  <a:lnTo>
                    <a:pt x="325" y="377"/>
                  </a:lnTo>
                  <a:lnTo>
                    <a:pt x="331" y="374"/>
                  </a:lnTo>
                  <a:lnTo>
                    <a:pt x="334" y="368"/>
                  </a:lnTo>
                  <a:lnTo>
                    <a:pt x="338" y="362"/>
                  </a:lnTo>
                  <a:lnTo>
                    <a:pt x="339" y="351"/>
                  </a:lnTo>
                  <a:lnTo>
                    <a:pt x="339" y="351"/>
                  </a:lnTo>
                  <a:lnTo>
                    <a:pt x="338" y="313"/>
                  </a:lnTo>
                  <a:lnTo>
                    <a:pt x="338" y="313"/>
                  </a:lnTo>
                  <a:lnTo>
                    <a:pt x="338" y="273"/>
                  </a:lnTo>
                  <a:lnTo>
                    <a:pt x="339" y="268"/>
                  </a:lnTo>
                  <a:lnTo>
                    <a:pt x="341" y="266"/>
                  </a:lnTo>
                  <a:lnTo>
                    <a:pt x="341" y="266"/>
                  </a:lnTo>
                  <a:lnTo>
                    <a:pt x="343" y="266"/>
                  </a:lnTo>
                  <a:lnTo>
                    <a:pt x="343" y="266"/>
                  </a:lnTo>
                  <a:lnTo>
                    <a:pt x="350" y="265"/>
                  </a:lnTo>
                  <a:lnTo>
                    <a:pt x="358" y="266"/>
                  </a:lnTo>
                  <a:lnTo>
                    <a:pt x="358" y="266"/>
                  </a:lnTo>
                  <a:lnTo>
                    <a:pt x="367" y="266"/>
                  </a:lnTo>
                  <a:lnTo>
                    <a:pt x="367" y="266"/>
                  </a:lnTo>
                  <a:lnTo>
                    <a:pt x="370" y="265"/>
                  </a:lnTo>
                  <a:lnTo>
                    <a:pt x="376" y="261"/>
                  </a:lnTo>
                  <a:lnTo>
                    <a:pt x="376" y="261"/>
                  </a:lnTo>
                  <a:lnTo>
                    <a:pt x="376" y="256"/>
                  </a:lnTo>
                  <a:lnTo>
                    <a:pt x="376" y="251"/>
                  </a:lnTo>
                  <a:lnTo>
                    <a:pt x="376" y="251"/>
                  </a:lnTo>
                  <a:lnTo>
                    <a:pt x="370" y="240"/>
                  </a:lnTo>
                  <a:lnTo>
                    <a:pt x="365" y="230"/>
                  </a:lnTo>
                  <a:lnTo>
                    <a:pt x="351" y="213"/>
                  </a:lnTo>
                  <a:lnTo>
                    <a:pt x="351" y="213"/>
                  </a:lnTo>
                  <a:lnTo>
                    <a:pt x="339" y="197"/>
                  </a:lnTo>
                  <a:lnTo>
                    <a:pt x="336" y="190"/>
                  </a:lnTo>
                  <a:lnTo>
                    <a:pt x="334" y="183"/>
                  </a:lnTo>
                  <a:lnTo>
                    <a:pt x="334" y="183"/>
                  </a:lnTo>
                  <a:lnTo>
                    <a:pt x="329" y="135"/>
                  </a:lnTo>
                  <a:lnTo>
                    <a:pt x="329" y="135"/>
                  </a:lnTo>
                  <a:lnTo>
                    <a:pt x="329" y="121"/>
                  </a:lnTo>
                  <a:lnTo>
                    <a:pt x="325" y="107"/>
                  </a:lnTo>
                  <a:lnTo>
                    <a:pt x="322" y="95"/>
                  </a:lnTo>
                  <a:lnTo>
                    <a:pt x="317" y="83"/>
                  </a:lnTo>
                  <a:lnTo>
                    <a:pt x="312" y="73"/>
                  </a:lnTo>
                  <a:lnTo>
                    <a:pt x="303" y="62"/>
                  </a:lnTo>
                  <a:lnTo>
                    <a:pt x="296" y="54"/>
                  </a:lnTo>
                  <a:lnTo>
                    <a:pt x="286" y="45"/>
                  </a:lnTo>
                  <a:lnTo>
                    <a:pt x="286" y="45"/>
                  </a:lnTo>
                  <a:lnTo>
                    <a:pt x="273" y="36"/>
                  </a:lnTo>
                  <a:lnTo>
                    <a:pt x="261" y="29"/>
                  </a:lnTo>
                  <a:lnTo>
                    <a:pt x="247" y="24"/>
                  </a:lnTo>
                  <a:lnTo>
                    <a:pt x="235" y="21"/>
                  </a:lnTo>
                  <a:lnTo>
                    <a:pt x="208" y="14"/>
                  </a:lnTo>
                  <a:lnTo>
                    <a:pt x="182" y="12"/>
                  </a:lnTo>
                  <a:lnTo>
                    <a:pt x="159" y="10"/>
                  </a:lnTo>
                  <a:lnTo>
                    <a:pt x="140" y="12"/>
                  </a:lnTo>
                  <a:lnTo>
                    <a:pt x="123" y="14"/>
                  </a:lnTo>
                  <a:lnTo>
                    <a:pt x="123" y="14"/>
                  </a:lnTo>
                  <a:lnTo>
                    <a:pt x="116" y="14"/>
                  </a:lnTo>
                  <a:lnTo>
                    <a:pt x="102" y="17"/>
                  </a:lnTo>
                  <a:lnTo>
                    <a:pt x="85" y="24"/>
                  </a:lnTo>
                  <a:lnTo>
                    <a:pt x="74" y="29"/>
                  </a:lnTo>
                  <a:lnTo>
                    <a:pt x="64" y="36"/>
                  </a:lnTo>
                  <a:lnTo>
                    <a:pt x="53" y="43"/>
                  </a:lnTo>
                  <a:lnTo>
                    <a:pt x="43" y="54"/>
                  </a:lnTo>
                  <a:lnTo>
                    <a:pt x="34" y="66"/>
                  </a:lnTo>
                  <a:lnTo>
                    <a:pt x="26" y="80"/>
                  </a:lnTo>
                  <a:lnTo>
                    <a:pt x="19" y="95"/>
                  </a:lnTo>
                  <a:lnTo>
                    <a:pt x="14" y="112"/>
                  </a:lnTo>
                  <a:lnTo>
                    <a:pt x="10" y="133"/>
                  </a:lnTo>
                  <a:lnTo>
                    <a:pt x="10" y="157"/>
                  </a:lnTo>
                  <a:lnTo>
                    <a:pt x="10" y="157"/>
                  </a:lnTo>
                  <a:lnTo>
                    <a:pt x="10" y="168"/>
                  </a:lnTo>
                  <a:lnTo>
                    <a:pt x="10" y="170"/>
                  </a:lnTo>
                  <a:lnTo>
                    <a:pt x="10" y="170"/>
                  </a:lnTo>
                  <a:lnTo>
                    <a:pt x="12" y="192"/>
                  </a:lnTo>
                  <a:lnTo>
                    <a:pt x="17" y="216"/>
                  </a:lnTo>
                  <a:lnTo>
                    <a:pt x="26" y="237"/>
                  </a:lnTo>
                  <a:lnTo>
                    <a:pt x="34" y="260"/>
                  </a:lnTo>
                  <a:lnTo>
                    <a:pt x="45" y="280"/>
                  </a:lnTo>
                  <a:lnTo>
                    <a:pt x="55" y="298"/>
                  </a:lnTo>
                  <a:lnTo>
                    <a:pt x="74" y="330"/>
                  </a:lnTo>
                  <a:lnTo>
                    <a:pt x="74" y="330"/>
                  </a:lnTo>
                  <a:lnTo>
                    <a:pt x="85" y="348"/>
                  </a:lnTo>
                  <a:lnTo>
                    <a:pt x="90" y="358"/>
                  </a:lnTo>
                  <a:lnTo>
                    <a:pt x="90" y="358"/>
                  </a:lnTo>
                  <a:lnTo>
                    <a:pt x="90" y="360"/>
                  </a:lnTo>
                  <a:lnTo>
                    <a:pt x="90" y="360"/>
                  </a:lnTo>
                  <a:lnTo>
                    <a:pt x="92" y="381"/>
                  </a:lnTo>
                  <a:lnTo>
                    <a:pt x="92" y="410"/>
                  </a:lnTo>
                  <a:lnTo>
                    <a:pt x="90" y="450"/>
                  </a:lnTo>
                  <a:lnTo>
                    <a:pt x="90" y="450"/>
                  </a:lnTo>
                  <a:lnTo>
                    <a:pt x="90" y="453"/>
                  </a:lnTo>
                  <a:lnTo>
                    <a:pt x="85" y="455"/>
                  </a:lnTo>
                  <a:lnTo>
                    <a:pt x="85" y="455"/>
                  </a:lnTo>
                  <a:close/>
                  <a:moveTo>
                    <a:pt x="344" y="272"/>
                  </a:moveTo>
                  <a:lnTo>
                    <a:pt x="344" y="272"/>
                  </a:lnTo>
                  <a:lnTo>
                    <a:pt x="344" y="272"/>
                  </a:lnTo>
                  <a:close/>
                </a:path>
              </a:pathLst>
            </a:custGeom>
            <a:solidFill>
              <a:schemeClr val="tx2"/>
            </a:solidFill>
            <a:ln w="9525">
              <a:solidFill>
                <a:schemeClr val="tx2"/>
              </a:solidFill>
            </a:ln>
          </p:spPr>
          <p:txBody>
            <a:bodyPr vert="horz" wrap="square" lIns="55449" tIns="27724" rIns="55449" bIns="27724" numCol="1" anchor="t" anchorCtr="0" compatLnSpc="1">
              <a:prstTxWarp prst="textNoShape">
                <a:avLst/>
              </a:prstTxWarp>
            </a:bodyPr>
            <a:lstStyle/>
            <a:p>
              <a:endParaRPr lang="en-US" sz="1092"/>
            </a:p>
          </p:txBody>
        </p:sp>
        <p:grpSp>
          <p:nvGrpSpPr>
            <p:cNvPr id="103" name="Group 102">
              <a:extLst>
                <a:ext uri="{FF2B5EF4-FFF2-40B4-BE49-F238E27FC236}">
                  <a16:creationId xmlns:a16="http://schemas.microsoft.com/office/drawing/2014/main" id="{66598C43-5B83-4117-942C-250B12326B6B}"/>
                </a:ext>
              </a:extLst>
            </p:cNvPr>
            <p:cNvGrpSpPr/>
            <p:nvPr/>
          </p:nvGrpSpPr>
          <p:grpSpPr>
            <a:xfrm>
              <a:off x="7081838" y="3376613"/>
              <a:ext cx="249238" cy="231775"/>
              <a:chOff x="7081838" y="3376613"/>
              <a:chExt cx="249238" cy="231775"/>
            </a:xfrm>
          </p:grpSpPr>
          <p:sp>
            <p:nvSpPr>
              <p:cNvPr id="93" name="Freeform 36">
                <a:extLst>
                  <a:ext uri="{FF2B5EF4-FFF2-40B4-BE49-F238E27FC236}">
                    <a16:creationId xmlns:a16="http://schemas.microsoft.com/office/drawing/2014/main" id="{7523783A-1ED6-4A5A-9258-AD490D7C4DD9}"/>
                  </a:ext>
                </a:extLst>
              </p:cNvPr>
              <p:cNvSpPr>
                <a:spLocks/>
              </p:cNvSpPr>
              <p:nvPr/>
            </p:nvSpPr>
            <p:spPr bwMode="auto">
              <a:xfrm>
                <a:off x="7081838" y="3465513"/>
                <a:ext cx="7938" cy="7938"/>
              </a:xfrm>
              <a:custGeom>
                <a:avLst/>
                <a:gdLst>
                  <a:gd name="T0" fmla="*/ 5 w 5"/>
                  <a:gd name="T1" fmla="*/ 2 h 5"/>
                  <a:gd name="T2" fmla="*/ 5 w 5"/>
                  <a:gd name="T3" fmla="*/ 2 h 5"/>
                  <a:gd name="T4" fmla="*/ 5 w 5"/>
                  <a:gd name="T5" fmla="*/ 3 h 5"/>
                  <a:gd name="T6" fmla="*/ 3 w 5"/>
                  <a:gd name="T7" fmla="*/ 5 h 5"/>
                  <a:gd name="T8" fmla="*/ 3 w 5"/>
                  <a:gd name="T9" fmla="*/ 5 h 5"/>
                  <a:gd name="T10" fmla="*/ 0 w 5"/>
                  <a:gd name="T11" fmla="*/ 3 h 5"/>
                  <a:gd name="T12" fmla="*/ 0 w 5"/>
                  <a:gd name="T13" fmla="*/ 2 h 5"/>
                  <a:gd name="T14" fmla="*/ 0 w 5"/>
                  <a:gd name="T15" fmla="*/ 2 h 5"/>
                  <a:gd name="T16" fmla="*/ 0 w 5"/>
                  <a:gd name="T17" fmla="*/ 0 h 5"/>
                  <a:gd name="T18" fmla="*/ 3 w 5"/>
                  <a:gd name="T19" fmla="*/ 0 h 5"/>
                  <a:gd name="T20" fmla="*/ 3 w 5"/>
                  <a:gd name="T21" fmla="*/ 0 h 5"/>
                  <a:gd name="T22" fmla="*/ 5 w 5"/>
                  <a:gd name="T23" fmla="*/ 0 h 5"/>
                  <a:gd name="T24" fmla="*/ 5 w 5"/>
                  <a:gd name="T25" fmla="*/ 2 h 5"/>
                  <a:gd name="T26" fmla="*/ 5 w 5"/>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5" y="2"/>
                    </a:moveTo>
                    <a:lnTo>
                      <a:pt x="5" y="2"/>
                    </a:lnTo>
                    <a:lnTo>
                      <a:pt x="5" y="3"/>
                    </a:lnTo>
                    <a:lnTo>
                      <a:pt x="3" y="5"/>
                    </a:lnTo>
                    <a:lnTo>
                      <a:pt x="3" y="5"/>
                    </a:lnTo>
                    <a:lnTo>
                      <a:pt x="0" y="3"/>
                    </a:lnTo>
                    <a:lnTo>
                      <a:pt x="0" y="2"/>
                    </a:lnTo>
                    <a:lnTo>
                      <a:pt x="0" y="2"/>
                    </a:lnTo>
                    <a:lnTo>
                      <a:pt x="0" y="0"/>
                    </a:lnTo>
                    <a:lnTo>
                      <a:pt x="3" y="0"/>
                    </a:lnTo>
                    <a:lnTo>
                      <a:pt x="3" y="0"/>
                    </a:lnTo>
                    <a:lnTo>
                      <a:pt x="5" y="0"/>
                    </a:lnTo>
                    <a:lnTo>
                      <a:pt x="5" y="2"/>
                    </a:lnTo>
                    <a:lnTo>
                      <a:pt x="5" y="2"/>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94" name="Freeform 37">
                <a:extLst>
                  <a:ext uri="{FF2B5EF4-FFF2-40B4-BE49-F238E27FC236}">
                    <a16:creationId xmlns:a16="http://schemas.microsoft.com/office/drawing/2014/main" id="{067EFB91-473F-4676-B0AF-7645C3FE39A2}"/>
                  </a:ext>
                </a:extLst>
              </p:cNvPr>
              <p:cNvSpPr>
                <a:spLocks/>
              </p:cNvSpPr>
              <p:nvPr/>
            </p:nvSpPr>
            <p:spPr bwMode="auto">
              <a:xfrm>
                <a:off x="7135813" y="3416300"/>
                <a:ext cx="9525" cy="7938"/>
              </a:xfrm>
              <a:custGeom>
                <a:avLst/>
                <a:gdLst>
                  <a:gd name="T0" fmla="*/ 6 w 6"/>
                  <a:gd name="T1" fmla="*/ 1 h 5"/>
                  <a:gd name="T2" fmla="*/ 6 w 6"/>
                  <a:gd name="T3" fmla="*/ 1 h 5"/>
                  <a:gd name="T4" fmla="*/ 6 w 6"/>
                  <a:gd name="T5" fmla="*/ 5 h 5"/>
                  <a:gd name="T6" fmla="*/ 4 w 6"/>
                  <a:gd name="T7" fmla="*/ 5 h 5"/>
                  <a:gd name="T8" fmla="*/ 4 w 6"/>
                  <a:gd name="T9" fmla="*/ 5 h 5"/>
                  <a:gd name="T10" fmla="*/ 0 w 6"/>
                  <a:gd name="T11" fmla="*/ 5 h 5"/>
                  <a:gd name="T12" fmla="*/ 0 w 6"/>
                  <a:gd name="T13" fmla="*/ 1 h 5"/>
                  <a:gd name="T14" fmla="*/ 0 w 6"/>
                  <a:gd name="T15" fmla="*/ 1 h 5"/>
                  <a:gd name="T16" fmla="*/ 0 w 6"/>
                  <a:gd name="T17" fmla="*/ 0 h 5"/>
                  <a:gd name="T18" fmla="*/ 4 w 6"/>
                  <a:gd name="T19" fmla="*/ 0 h 5"/>
                  <a:gd name="T20" fmla="*/ 4 w 6"/>
                  <a:gd name="T21" fmla="*/ 0 h 5"/>
                  <a:gd name="T22" fmla="*/ 6 w 6"/>
                  <a:gd name="T23" fmla="*/ 0 h 5"/>
                  <a:gd name="T24" fmla="*/ 6 w 6"/>
                  <a:gd name="T25" fmla="*/ 1 h 5"/>
                  <a:gd name="T26" fmla="*/ 6 w 6"/>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
                    <a:moveTo>
                      <a:pt x="6" y="1"/>
                    </a:moveTo>
                    <a:lnTo>
                      <a:pt x="6" y="1"/>
                    </a:lnTo>
                    <a:lnTo>
                      <a:pt x="6" y="5"/>
                    </a:lnTo>
                    <a:lnTo>
                      <a:pt x="4" y="5"/>
                    </a:lnTo>
                    <a:lnTo>
                      <a:pt x="4" y="5"/>
                    </a:lnTo>
                    <a:lnTo>
                      <a:pt x="0" y="5"/>
                    </a:lnTo>
                    <a:lnTo>
                      <a:pt x="0" y="1"/>
                    </a:lnTo>
                    <a:lnTo>
                      <a:pt x="0" y="1"/>
                    </a:lnTo>
                    <a:lnTo>
                      <a:pt x="0" y="0"/>
                    </a:lnTo>
                    <a:lnTo>
                      <a:pt x="4" y="0"/>
                    </a:lnTo>
                    <a:lnTo>
                      <a:pt x="4" y="0"/>
                    </a:lnTo>
                    <a:lnTo>
                      <a:pt x="6" y="0"/>
                    </a:lnTo>
                    <a:lnTo>
                      <a:pt x="6" y="1"/>
                    </a:lnTo>
                    <a:lnTo>
                      <a:pt x="6" y="1"/>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95" name="Freeform 38">
                <a:extLst>
                  <a:ext uri="{FF2B5EF4-FFF2-40B4-BE49-F238E27FC236}">
                    <a16:creationId xmlns:a16="http://schemas.microsoft.com/office/drawing/2014/main" id="{87B2A18A-2670-41A4-8C52-247DCC31AF25}"/>
                  </a:ext>
                </a:extLst>
              </p:cNvPr>
              <p:cNvSpPr>
                <a:spLocks/>
              </p:cNvSpPr>
              <p:nvPr/>
            </p:nvSpPr>
            <p:spPr bwMode="auto">
              <a:xfrm>
                <a:off x="7199313" y="3376613"/>
                <a:ext cx="7938" cy="9525"/>
              </a:xfrm>
              <a:custGeom>
                <a:avLst/>
                <a:gdLst>
                  <a:gd name="T0" fmla="*/ 5 w 5"/>
                  <a:gd name="T1" fmla="*/ 4 h 6"/>
                  <a:gd name="T2" fmla="*/ 5 w 5"/>
                  <a:gd name="T3" fmla="*/ 4 h 6"/>
                  <a:gd name="T4" fmla="*/ 5 w 5"/>
                  <a:gd name="T5" fmla="*/ 6 h 6"/>
                  <a:gd name="T6" fmla="*/ 4 w 5"/>
                  <a:gd name="T7" fmla="*/ 6 h 6"/>
                  <a:gd name="T8" fmla="*/ 4 w 5"/>
                  <a:gd name="T9" fmla="*/ 6 h 6"/>
                  <a:gd name="T10" fmla="*/ 0 w 5"/>
                  <a:gd name="T11" fmla="*/ 6 h 6"/>
                  <a:gd name="T12" fmla="*/ 0 w 5"/>
                  <a:gd name="T13" fmla="*/ 4 h 6"/>
                  <a:gd name="T14" fmla="*/ 0 w 5"/>
                  <a:gd name="T15" fmla="*/ 4 h 6"/>
                  <a:gd name="T16" fmla="*/ 0 w 5"/>
                  <a:gd name="T17" fmla="*/ 2 h 6"/>
                  <a:gd name="T18" fmla="*/ 4 w 5"/>
                  <a:gd name="T19" fmla="*/ 0 h 6"/>
                  <a:gd name="T20" fmla="*/ 4 w 5"/>
                  <a:gd name="T21" fmla="*/ 0 h 6"/>
                  <a:gd name="T22" fmla="*/ 5 w 5"/>
                  <a:gd name="T23" fmla="*/ 2 h 6"/>
                  <a:gd name="T24" fmla="*/ 5 w 5"/>
                  <a:gd name="T25" fmla="*/ 4 h 6"/>
                  <a:gd name="T26" fmla="*/ 5 w 5"/>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5" y="4"/>
                    </a:moveTo>
                    <a:lnTo>
                      <a:pt x="5" y="4"/>
                    </a:lnTo>
                    <a:lnTo>
                      <a:pt x="5" y="6"/>
                    </a:lnTo>
                    <a:lnTo>
                      <a:pt x="4" y="6"/>
                    </a:lnTo>
                    <a:lnTo>
                      <a:pt x="4" y="6"/>
                    </a:lnTo>
                    <a:lnTo>
                      <a:pt x="0" y="6"/>
                    </a:lnTo>
                    <a:lnTo>
                      <a:pt x="0" y="4"/>
                    </a:lnTo>
                    <a:lnTo>
                      <a:pt x="0" y="4"/>
                    </a:lnTo>
                    <a:lnTo>
                      <a:pt x="0" y="2"/>
                    </a:lnTo>
                    <a:lnTo>
                      <a:pt x="4" y="0"/>
                    </a:lnTo>
                    <a:lnTo>
                      <a:pt x="4" y="0"/>
                    </a:lnTo>
                    <a:lnTo>
                      <a:pt x="5" y="2"/>
                    </a:lnTo>
                    <a:lnTo>
                      <a:pt x="5" y="4"/>
                    </a:lnTo>
                    <a:lnTo>
                      <a:pt x="5" y="4"/>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96" name="Freeform 39">
                <a:extLst>
                  <a:ext uri="{FF2B5EF4-FFF2-40B4-BE49-F238E27FC236}">
                    <a16:creationId xmlns:a16="http://schemas.microsoft.com/office/drawing/2014/main" id="{C47B1DA9-25AD-4B5E-924E-9C88FFB2318E}"/>
                  </a:ext>
                </a:extLst>
              </p:cNvPr>
              <p:cNvSpPr>
                <a:spLocks/>
              </p:cNvSpPr>
              <p:nvPr/>
            </p:nvSpPr>
            <p:spPr bwMode="auto">
              <a:xfrm>
                <a:off x="7267576" y="3416300"/>
                <a:ext cx="11113" cy="7938"/>
              </a:xfrm>
              <a:custGeom>
                <a:avLst/>
                <a:gdLst>
                  <a:gd name="T0" fmla="*/ 7 w 7"/>
                  <a:gd name="T1" fmla="*/ 1 h 5"/>
                  <a:gd name="T2" fmla="*/ 7 w 7"/>
                  <a:gd name="T3" fmla="*/ 1 h 5"/>
                  <a:gd name="T4" fmla="*/ 6 w 7"/>
                  <a:gd name="T5" fmla="*/ 3 h 5"/>
                  <a:gd name="T6" fmla="*/ 4 w 7"/>
                  <a:gd name="T7" fmla="*/ 5 h 5"/>
                  <a:gd name="T8" fmla="*/ 4 w 7"/>
                  <a:gd name="T9" fmla="*/ 5 h 5"/>
                  <a:gd name="T10" fmla="*/ 2 w 7"/>
                  <a:gd name="T11" fmla="*/ 3 h 5"/>
                  <a:gd name="T12" fmla="*/ 0 w 7"/>
                  <a:gd name="T13" fmla="*/ 1 h 5"/>
                  <a:gd name="T14" fmla="*/ 0 w 7"/>
                  <a:gd name="T15" fmla="*/ 1 h 5"/>
                  <a:gd name="T16" fmla="*/ 2 w 7"/>
                  <a:gd name="T17" fmla="*/ 0 h 5"/>
                  <a:gd name="T18" fmla="*/ 4 w 7"/>
                  <a:gd name="T19" fmla="*/ 0 h 5"/>
                  <a:gd name="T20" fmla="*/ 4 w 7"/>
                  <a:gd name="T21" fmla="*/ 0 h 5"/>
                  <a:gd name="T22" fmla="*/ 6 w 7"/>
                  <a:gd name="T23" fmla="*/ 0 h 5"/>
                  <a:gd name="T24" fmla="*/ 7 w 7"/>
                  <a:gd name="T25" fmla="*/ 1 h 5"/>
                  <a:gd name="T26" fmla="*/ 7 w 7"/>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7" y="1"/>
                    </a:moveTo>
                    <a:lnTo>
                      <a:pt x="7" y="1"/>
                    </a:lnTo>
                    <a:lnTo>
                      <a:pt x="6" y="3"/>
                    </a:lnTo>
                    <a:lnTo>
                      <a:pt x="4" y="5"/>
                    </a:lnTo>
                    <a:lnTo>
                      <a:pt x="4" y="5"/>
                    </a:lnTo>
                    <a:lnTo>
                      <a:pt x="2" y="3"/>
                    </a:lnTo>
                    <a:lnTo>
                      <a:pt x="0" y="1"/>
                    </a:lnTo>
                    <a:lnTo>
                      <a:pt x="0" y="1"/>
                    </a:lnTo>
                    <a:lnTo>
                      <a:pt x="2" y="0"/>
                    </a:lnTo>
                    <a:lnTo>
                      <a:pt x="4" y="0"/>
                    </a:lnTo>
                    <a:lnTo>
                      <a:pt x="4" y="0"/>
                    </a:lnTo>
                    <a:lnTo>
                      <a:pt x="6" y="0"/>
                    </a:lnTo>
                    <a:lnTo>
                      <a:pt x="7" y="1"/>
                    </a:lnTo>
                    <a:lnTo>
                      <a:pt x="7" y="1"/>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97" name="Freeform 40">
                <a:extLst>
                  <a:ext uri="{FF2B5EF4-FFF2-40B4-BE49-F238E27FC236}">
                    <a16:creationId xmlns:a16="http://schemas.microsoft.com/office/drawing/2014/main" id="{99831C0F-34FF-4DA0-B29D-6C3370B4535E}"/>
                  </a:ext>
                </a:extLst>
              </p:cNvPr>
              <p:cNvSpPr>
                <a:spLocks/>
              </p:cNvSpPr>
              <p:nvPr/>
            </p:nvSpPr>
            <p:spPr bwMode="auto">
              <a:xfrm>
                <a:off x="7323138" y="3465513"/>
                <a:ext cx="7938" cy="7938"/>
              </a:xfrm>
              <a:custGeom>
                <a:avLst/>
                <a:gdLst>
                  <a:gd name="T0" fmla="*/ 5 w 5"/>
                  <a:gd name="T1" fmla="*/ 2 h 5"/>
                  <a:gd name="T2" fmla="*/ 5 w 5"/>
                  <a:gd name="T3" fmla="*/ 2 h 5"/>
                  <a:gd name="T4" fmla="*/ 5 w 5"/>
                  <a:gd name="T5" fmla="*/ 5 h 5"/>
                  <a:gd name="T6" fmla="*/ 4 w 5"/>
                  <a:gd name="T7" fmla="*/ 5 h 5"/>
                  <a:gd name="T8" fmla="*/ 4 w 5"/>
                  <a:gd name="T9" fmla="*/ 5 h 5"/>
                  <a:gd name="T10" fmla="*/ 0 w 5"/>
                  <a:gd name="T11" fmla="*/ 5 h 5"/>
                  <a:gd name="T12" fmla="*/ 0 w 5"/>
                  <a:gd name="T13" fmla="*/ 2 h 5"/>
                  <a:gd name="T14" fmla="*/ 0 w 5"/>
                  <a:gd name="T15" fmla="*/ 2 h 5"/>
                  <a:gd name="T16" fmla="*/ 0 w 5"/>
                  <a:gd name="T17" fmla="*/ 0 h 5"/>
                  <a:gd name="T18" fmla="*/ 4 w 5"/>
                  <a:gd name="T19" fmla="*/ 0 h 5"/>
                  <a:gd name="T20" fmla="*/ 4 w 5"/>
                  <a:gd name="T21" fmla="*/ 0 h 5"/>
                  <a:gd name="T22" fmla="*/ 5 w 5"/>
                  <a:gd name="T23" fmla="*/ 0 h 5"/>
                  <a:gd name="T24" fmla="*/ 5 w 5"/>
                  <a:gd name="T25" fmla="*/ 2 h 5"/>
                  <a:gd name="T26" fmla="*/ 5 w 5"/>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5" y="2"/>
                    </a:moveTo>
                    <a:lnTo>
                      <a:pt x="5" y="2"/>
                    </a:lnTo>
                    <a:lnTo>
                      <a:pt x="5" y="5"/>
                    </a:lnTo>
                    <a:lnTo>
                      <a:pt x="4" y="5"/>
                    </a:lnTo>
                    <a:lnTo>
                      <a:pt x="4" y="5"/>
                    </a:lnTo>
                    <a:lnTo>
                      <a:pt x="0" y="5"/>
                    </a:lnTo>
                    <a:lnTo>
                      <a:pt x="0" y="2"/>
                    </a:lnTo>
                    <a:lnTo>
                      <a:pt x="0" y="2"/>
                    </a:lnTo>
                    <a:lnTo>
                      <a:pt x="0" y="0"/>
                    </a:lnTo>
                    <a:lnTo>
                      <a:pt x="4" y="0"/>
                    </a:lnTo>
                    <a:lnTo>
                      <a:pt x="4" y="0"/>
                    </a:lnTo>
                    <a:lnTo>
                      <a:pt x="5" y="0"/>
                    </a:lnTo>
                    <a:lnTo>
                      <a:pt x="5" y="2"/>
                    </a:lnTo>
                    <a:lnTo>
                      <a:pt x="5" y="2"/>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98" name="Freeform 41">
                <a:extLst>
                  <a:ext uri="{FF2B5EF4-FFF2-40B4-BE49-F238E27FC236}">
                    <a16:creationId xmlns:a16="http://schemas.microsoft.com/office/drawing/2014/main" id="{041A152A-6D1A-423B-BAB4-80E669F94FB2}"/>
                  </a:ext>
                </a:extLst>
              </p:cNvPr>
              <p:cNvSpPr>
                <a:spLocks/>
              </p:cNvSpPr>
              <p:nvPr/>
            </p:nvSpPr>
            <p:spPr bwMode="auto">
              <a:xfrm>
                <a:off x="7083426" y="3498850"/>
                <a:ext cx="122238" cy="109538"/>
              </a:xfrm>
              <a:custGeom>
                <a:avLst/>
                <a:gdLst>
                  <a:gd name="T0" fmla="*/ 77 w 77"/>
                  <a:gd name="T1" fmla="*/ 69 h 69"/>
                  <a:gd name="T2" fmla="*/ 77 w 77"/>
                  <a:gd name="T3" fmla="*/ 69 h 69"/>
                  <a:gd name="T4" fmla="*/ 77 w 77"/>
                  <a:gd name="T5" fmla="*/ 65 h 69"/>
                  <a:gd name="T6" fmla="*/ 75 w 77"/>
                  <a:gd name="T7" fmla="*/ 58 h 69"/>
                  <a:gd name="T8" fmla="*/ 71 w 77"/>
                  <a:gd name="T9" fmla="*/ 46 h 69"/>
                  <a:gd name="T10" fmla="*/ 65 w 77"/>
                  <a:gd name="T11" fmla="*/ 32 h 69"/>
                  <a:gd name="T12" fmla="*/ 56 w 77"/>
                  <a:gd name="T13" fmla="*/ 20 h 69"/>
                  <a:gd name="T14" fmla="*/ 49 w 77"/>
                  <a:gd name="T15" fmla="*/ 15 h 69"/>
                  <a:gd name="T16" fmla="*/ 42 w 77"/>
                  <a:gd name="T17" fmla="*/ 10 h 69"/>
                  <a:gd name="T18" fmla="*/ 33 w 77"/>
                  <a:gd name="T19" fmla="*/ 5 h 69"/>
                  <a:gd name="T20" fmla="*/ 23 w 77"/>
                  <a:gd name="T21" fmla="*/ 1 h 69"/>
                  <a:gd name="T22" fmla="*/ 13 w 77"/>
                  <a:gd name="T23" fmla="*/ 0 h 69"/>
                  <a:gd name="T24" fmla="*/ 0 w 77"/>
                  <a:gd name="T25" fmla="*/ 0 h 69"/>
                  <a:gd name="T26" fmla="*/ 0 w 77"/>
                  <a:gd name="T27" fmla="*/ 0 h 69"/>
                  <a:gd name="T28" fmla="*/ 0 w 77"/>
                  <a:gd name="T29" fmla="*/ 1 h 69"/>
                  <a:gd name="T30" fmla="*/ 2 w 77"/>
                  <a:gd name="T31" fmla="*/ 10 h 69"/>
                  <a:gd name="T32" fmla="*/ 6 w 77"/>
                  <a:gd name="T33" fmla="*/ 20 h 69"/>
                  <a:gd name="T34" fmla="*/ 13 w 77"/>
                  <a:gd name="T35" fmla="*/ 34 h 69"/>
                  <a:gd name="T36" fmla="*/ 21 w 77"/>
                  <a:gd name="T37" fmla="*/ 46 h 69"/>
                  <a:gd name="T38" fmla="*/ 28 w 77"/>
                  <a:gd name="T39" fmla="*/ 51 h 69"/>
                  <a:gd name="T40" fmla="*/ 35 w 77"/>
                  <a:gd name="T41" fmla="*/ 57 h 69"/>
                  <a:gd name="T42" fmla="*/ 44 w 77"/>
                  <a:gd name="T43" fmla="*/ 62 h 69"/>
                  <a:gd name="T44" fmla="*/ 54 w 77"/>
                  <a:gd name="T45" fmla="*/ 65 h 69"/>
                  <a:gd name="T46" fmla="*/ 65 w 77"/>
                  <a:gd name="T47" fmla="*/ 67 h 69"/>
                  <a:gd name="T48" fmla="*/ 77 w 77"/>
                  <a:gd name="T49" fmla="*/ 69 h 69"/>
                  <a:gd name="T50" fmla="*/ 77 w 77"/>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9">
                    <a:moveTo>
                      <a:pt x="77" y="69"/>
                    </a:moveTo>
                    <a:lnTo>
                      <a:pt x="77" y="69"/>
                    </a:lnTo>
                    <a:lnTo>
                      <a:pt x="77" y="65"/>
                    </a:lnTo>
                    <a:lnTo>
                      <a:pt x="75" y="58"/>
                    </a:lnTo>
                    <a:lnTo>
                      <a:pt x="71" y="46"/>
                    </a:lnTo>
                    <a:lnTo>
                      <a:pt x="65" y="32"/>
                    </a:lnTo>
                    <a:lnTo>
                      <a:pt x="56" y="20"/>
                    </a:lnTo>
                    <a:lnTo>
                      <a:pt x="49" y="15"/>
                    </a:lnTo>
                    <a:lnTo>
                      <a:pt x="42" y="10"/>
                    </a:lnTo>
                    <a:lnTo>
                      <a:pt x="33" y="5"/>
                    </a:lnTo>
                    <a:lnTo>
                      <a:pt x="23" y="1"/>
                    </a:lnTo>
                    <a:lnTo>
                      <a:pt x="13" y="0"/>
                    </a:lnTo>
                    <a:lnTo>
                      <a:pt x="0" y="0"/>
                    </a:lnTo>
                    <a:lnTo>
                      <a:pt x="0" y="0"/>
                    </a:lnTo>
                    <a:lnTo>
                      <a:pt x="0" y="1"/>
                    </a:lnTo>
                    <a:lnTo>
                      <a:pt x="2" y="10"/>
                    </a:lnTo>
                    <a:lnTo>
                      <a:pt x="6" y="20"/>
                    </a:lnTo>
                    <a:lnTo>
                      <a:pt x="13" y="34"/>
                    </a:lnTo>
                    <a:lnTo>
                      <a:pt x="21" y="46"/>
                    </a:lnTo>
                    <a:lnTo>
                      <a:pt x="28" y="51"/>
                    </a:lnTo>
                    <a:lnTo>
                      <a:pt x="35" y="57"/>
                    </a:lnTo>
                    <a:lnTo>
                      <a:pt x="44" y="62"/>
                    </a:lnTo>
                    <a:lnTo>
                      <a:pt x="54" y="65"/>
                    </a:lnTo>
                    <a:lnTo>
                      <a:pt x="65" y="67"/>
                    </a:lnTo>
                    <a:lnTo>
                      <a:pt x="77" y="69"/>
                    </a:lnTo>
                    <a:lnTo>
                      <a:pt x="77" y="69"/>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99" name="Freeform 42">
                <a:extLst>
                  <a:ext uri="{FF2B5EF4-FFF2-40B4-BE49-F238E27FC236}">
                    <a16:creationId xmlns:a16="http://schemas.microsoft.com/office/drawing/2014/main" id="{BAD0A7B1-1AF2-4BE8-8837-356434489678}"/>
                  </a:ext>
                </a:extLst>
              </p:cNvPr>
              <p:cNvSpPr>
                <a:spLocks/>
              </p:cNvSpPr>
              <p:nvPr/>
            </p:nvSpPr>
            <p:spPr bwMode="auto">
              <a:xfrm>
                <a:off x="7207251" y="3498850"/>
                <a:ext cx="123825" cy="109538"/>
              </a:xfrm>
              <a:custGeom>
                <a:avLst/>
                <a:gdLst>
                  <a:gd name="T0" fmla="*/ 78 w 78"/>
                  <a:gd name="T1" fmla="*/ 0 h 69"/>
                  <a:gd name="T2" fmla="*/ 78 w 78"/>
                  <a:gd name="T3" fmla="*/ 0 h 69"/>
                  <a:gd name="T4" fmla="*/ 78 w 78"/>
                  <a:gd name="T5" fmla="*/ 1 h 69"/>
                  <a:gd name="T6" fmla="*/ 77 w 78"/>
                  <a:gd name="T7" fmla="*/ 10 h 69"/>
                  <a:gd name="T8" fmla="*/ 73 w 78"/>
                  <a:gd name="T9" fmla="*/ 20 h 69"/>
                  <a:gd name="T10" fmla="*/ 66 w 78"/>
                  <a:gd name="T11" fmla="*/ 34 h 69"/>
                  <a:gd name="T12" fmla="*/ 56 w 78"/>
                  <a:gd name="T13" fmla="*/ 46 h 69"/>
                  <a:gd name="T14" fmla="*/ 51 w 78"/>
                  <a:gd name="T15" fmla="*/ 51 h 69"/>
                  <a:gd name="T16" fmla="*/ 42 w 78"/>
                  <a:gd name="T17" fmla="*/ 57 h 69"/>
                  <a:gd name="T18" fmla="*/ 35 w 78"/>
                  <a:gd name="T19" fmla="*/ 62 h 69"/>
                  <a:gd name="T20" fmla="*/ 25 w 78"/>
                  <a:gd name="T21" fmla="*/ 65 h 69"/>
                  <a:gd name="T22" fmla="*/ 14 w 78"/>
                  <a:gd name="T23" fmla="*/ 67 h 69"/>
                  <a:gd name="T24" fmla="*/ 2 w 78"/>
                  <a:gd name="T25" fmla="*/ 69 h 69"/>
                  <a:gd name="T26" fmla="*/ 2 w 78"/>
                  <a:gd name="T27" fmla="*/ 69 h 69"/>
                  <a:gd name="T28" fmla="*/ 0 w 78"/>
                  <a:gd name="T29" fmla="*/ 65 h 69"/>
                  <a:gd name="T30" fmla="*/ 2 w 78"/>
                  <a:gd name="T31" fmla="*/ 58 h 69"/>
                  <a:gd name="T32" fmla="*/ 7 w 78"/>
                  <a:gd name="T33" fmla="*/ 46 h 69"/>
                  <a:gd name="T34" fmla="*/ 12 w 78"/>
                  <a:gd name="T35" fmla="*/ 32 h 69"/>
                  <a:gd name="T36" fmla="*/ 23 w 78"/>
                  <a:gd name="T37" fmla="*/ 20 h 69"/>
                  <a:gd name="T38" fmla="*/ 30 w 78"/>
                  <a:gd name="T39" fmla="*/ 15 h 69"/>
                  <a:gd name="T40" fmla="*/ 37 w 78"/>
                  <a:gd name="T41" fmla="*/ 10 h 69"/>
                  <a:gd name="T42" fmla="*/ 45 w 78"/>
                  <a:gd name="T43" fmla="*/ 5 h 69"/>
                  <a:gd name="T44" fmla="*/ 54 w 78"/>
                  <a:gd name="T45" fmla="*/ 1 h 69"/>
                  <a:gd name="T46" fmla="*/ 66 w 78"/>
                  <a:gd name="T47" fmla="*/ 0 h 69"/>
                  <a:gd name="T48" fmla="*/ 78 w 78"/>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69">
                    <a:moveTo>
                      <a:pt x="78" y="0"/>
                    </a:moveTo>
                    <a:lnTo>
                      <a:pt x="78" y="0"/>
                    </a:lnTo>
                    <a:lnTo>
                      <a:pt x="78" y="1"/>
                    </a:lnTo>
                    <a:lnTo>
                      <a:pt x="77" y="10"/>
                    </a:lnTo>
                    <a:lnTo>
                      <a:pt x="73" y="20"/>
                    </a:lnTo>
                    <a:lnTo>
                      <a:pt x="66" y="34"/>
                    </a:lnTo>
                    <a:lnTo>
                      <a:pt x="56" y="46"/>
                    </a:lnTo>
                    <a:lnTo>
                      <a:pt x="51" y="51"/>
                    </a:lnTo>
                    <a:lnTo>
                      <a:pt x="42" y="57"/>
                    </a:lnTo>
                    <a:lnTo>
                      <a:pt x="35" y="62"/>
                    </a:lnTo>
                    <a:lnTo>
                      <a:pt x="25" y="65"/>
                    </a:lnTo>
                    <a:lnTo>
                      <a:pt x="14" y="67"/>
                    </a:lnTo>
                    <a:lnTo>
                      <a:pt x="2" y="69"/>
                    </a:lnTo>
                    <a:lnTo>
                      <a:pt x="2" y="69"/>
                    </a:lnTo>
                    <a:lnTo>
                      <a:pt x="0" y="65"/>
                    </a:lnTo>
                    <a:lnTo>
                      <a:pt x="2" y="58"/>
                    </a:lnTo>
                    <a:lnTo>
                      <a:pt x="7" y="46"/>
                    </a:lnTo>
                    <a:lnTo>
                      <a:pt x="12" y="32"/>
                    </a:lnTo>
                    <a:lnTo>
                      <a:pt x="23" y="20"/>
                    </a:lnTo>
                    <a:lnTo>
                      <a:pt x="30" y="15"/>
                    </a:lnTo>
                    <a:lnTo>
                      <a:pt x="37" y="10"/>
                    </a:lnTo>
                    <a:lnTo>
                      <a:pt x="45" y="5"/>
                    </a:lnTo>
                    <a:lnTo>
                      <a:pt x="54" y="1"/>
                    </a:lnTo>
                    <a:lnTo>
                      <a:pt x="66" y="0"/>
                    </a:lnTo>
                    <a:lnTo>
                      <a:pt x="78" y="0"/>
                    </a:lnTo>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100" name="Freeform 43">
                <a:extLst>
                  <a:ext uri="{FF2B5EF4-FFF2-40B4-BE49-F238E27FC236}">
                    <a16:creationId xmlns:a16="http://schemas.microsoft.com/office/drawing/2014/main" id="{148D7DA5-363F-4024-B2CB-E729AC06872B}"/>
                  </a:ext>
                </a:extLst>
              </p:cNvPr>
              <p:cNvSpPr>
                <a:spLocks/>
              </p:cNvSpPr>
              <p:nvPr/>
            </p:nvSpPr>
            <p:spPr bwMode="auto">
              <a:xfrm>
                <a:off x="7134226" y="3457575"/>
                <a:ext cx="76200" cy="150813"/>
              </a:xfrm>
              <a:custGeom>
                <a:avLst/>
                <a:gdLst>
                  <a:gd name="T0" fmla="*/ 43 w 48"/>
                  <a:gd name="T1" fmla="*/ 95 h 95"/>
                  <a:gd name="T2" fmla="*/ 43 w 48"/>
                  <a:gd name="T3" fmla="*/ 95 h 95"/>
                  <a:gd name="T4" fmla="*/ 45 w 48"/>
                  <a:gd name="T5" fmla="*/ 91 h 95"/>
                  <a:gd name="T6" fmla="*/ 46 w 48"/>
                  <a:gd name="T7" fmla="*/ 84 h 95"/>
                  <a:gd name="T8" fmla="*/ 48 w 48"/>
                  <a:gd name="T9" fmla="*/ 72 h 95"/>
                  <a:gd name="T10" fmla="*/ 48 w 48"/>
                  <a:gd name="T11" fmla="*/ 58 h 95"/>
                  <a:gd name="T12" fmla="*/ 45 w 48"/>
                  <a:gd name="T13" fmla="*/ 41 h 95"/>
                  <a:gd name="T14" fmla="*/ 41 w 48"/>
                  <a:gd name="T15" fmla="*/ 34 h 95"/>
                  <a:gd name="T16" fmla="*/ 38 w 48"/>
                  <a:gd name="T17" fmla="*/ 26 h 95"/>
                  <a:gd name="T18" fmla="*/ 33 w 48"/>
                  <a:gd name="T19" fmla="*/ 19 h 95"/>
                  <a:gd name="T20" fmla="*/ 24 w 48"/>
                  <a:gd name="T21" fmla="*/ 12 h 95"/>
                  <a:gd name="T22" fmla="*/ 15 w 48"/>
                  <a:gd name="T23" fmla="*/ 5 h 95"/>
                  <a:gd name="T24" fmla="*/ 5 w 48"/>
                  <a:gd name="T25" fmla="*/ 0 h 95"/>
                  <a:gd name="T26" fmla="*/ 5 w 48"/>
                  <a:gd name="T27" fmla="*/ 0 h 95"/>
                  <a:gd name="T28" fmla="*/ 3 w 48"/>
                  <a:gd name="T29" fmla="*/ 1 h 95"/>
                  <a:gd name="T30" fmla="*/ 1 w 48"/>
                  <a:gd name="T31" fmla="*/ 10 h 95"/>
                  <a:gd name="T32" fmla="*/ 0 w 48"/>
                  <a:gd name="T33" fmla="*/ 20 h 95"/>
                  <a:gd name="T34" fmla="*/ 0 w 48"/>
                  <a:gd name="T35" fmla="*/ 34 h 95"/>
                  <a:gd name="T36" fmla="*/ 3 w 48"/>
                  <a:gd name="T37" fmla="*/ 51 h 95"/>
                  <a:gd name="T38" fmla="*/ 7 w 48"/>
                  <a:gd name="T39" fmla="*/ 58 h 95"/>
                  <a:gd name="T40" fmla="*/ 12 w 48"/>
                  <a:gd name="T41" fmla="*/ 67 h 95"/>
                  <a:gd name="T42" fmla="*/ 17 w 48"/>
                  <a:gd name="T43" fmla="*/ 74 h 95"/>
                  <a:gd name="T44" fmla="*/ 24 w 48"/>
                  <a:gd name="T45" fmla="*/ 81 h 95"/>
                  <a:gd name="T46" fmla="*/ 33 w 48"/>
                  <a:gd name="T47" fmla="*/ 88 h 95"/>
                  <a:gd name="T48" fmla="*/ 43 w 48"/>
                  <a:gd name="T49" fmla="*/ 95 h 95"/>
                  <a:gd name="T50" fmla="*/ 43 w 48"/>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95">
                    <a:moveTo>
                      <a:pt x="43" y="95"/>
                    </a:moveTo>
                    <a:lnTo>
                      <a:pt x="43" y="95"/>
                    </a:lnTo>
                    <a:lnTo>
                      <a:pt x="45" y="91"/>
                    </a:lnTo>
                    <a:lnTo>
                      <a:pt x="46" y="84"/>
                    </a:lnTo>
                    <a:lnTo>
                      <a:pt x="48" y="72"/>
                    </a:lnTo>
                    <a:lnTo>
                      <a:pt x="48" y="58"/>
                    </a:lnTo>
                    <a:lnTo>
                      <a:pt x="45" y="41"/>
                    </a:lnTo>
                    <a:lnTo>
                      <a:pt x="41" y="34"/>
                    </a:lnTo>
                    <a:lnTo>
                      <a:pt x="38" y="26"/>
                    </a:lnTo>
                    <a:lnTo>
                      <a:pt x="33" y="19"/>
                    </a:lnTo>
                    <a:lnTo>
                      <a:pt x="24" y="12"/>
                    </a:lnTo>
                    <a:lnTo>
                      <a:pt x="15" y="5"/>
                    </a:lnTo>
                    <a:lnTo>
                      <a:pt x="5" y="0"/>
                    </a:lnTo>
                    <a:lnTo>
                      <a:pt x="5" y="0"/>
                    </a:lnTo>
                    <a:lnTo>
                      <a:pt x="3" y="1"/>
                    </a:lnTo>
                    <a:lnTo>
                      <a:pt x="1" y="10"/>
                    </a:lnTo>
                    <a:lnTo>
                      <a:pt x="0" y="20"/>
                    </a:lnTo>
                    <a:lnTo>
                      <a:pt x="0" y="34"/>
                    </a:lnTo>
                    <a:lnTo>
                      <a:pt x="3" y="51"/>
                    </a:lnTo>
                    <a:lnTo>
                      <a:pt x="7" y="58"/>
                    </a:lnTo>
                    <a:lnTo>
                      <a:pt x="12" y="67"/>
                    </a:lnTo>
                    <a:lnTo>
                      <a:pt x="17" y="74"/>
                    </a:lnTo>
                    <a:lnTo>
                      <a:pt x="24" y="81"/>
                    </a:lnTo>
                    <a:lnTo>
                      <a:pt x="33" y="88"/>
                    </a:lnTo>
                    <a:lnTo>
                      <a:pt x="43" y="95"/>
                    </a:lnTo>
                    <a:lnTo>
                      <a:pt x="43" y="95"/>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101" name="Freeform 44">
                <a:extLst>
                  <a:ext uri="{FF2B5EF4-FFF2-40B4-BE49-F238E27FC236}">
                    <a16:creationId xmlns:a16="http://schemas.microsoft.com/office/drawing/2014/main" id="{62AB268B-018D-46C4-8803-700B2FA5A1BC}"/>
                  </a:ext>
                </a:extLst>
              </p:cNvPr>
              <p:cNvSpPr>
                <a:spLocks/>
              </p:cNvSpPr>
              <p:nvPr/>
            </p:nvSpPr>
            <p:spPr bwMode="auto">
              <a:xfrm>
                <a:off x="7169151" y="3417888"/>
                <a:ext cx="77788" cy="190500"/>
              </a:xfrm>
              <a:custGeom>
                <a:avLst/>
                <a:gdLst>
                  <a:gd name="T0" fmla="*/ 24 w 49"/>
                  <a:gd name="T1" fmla="*/ 120 h 120"/>
                  <a:gd name="T2" fmla="*/ 24 w 49"/>
                  <a:gd name="T3" fmla="*/ 120 h 120"/>
                  <a:gd name="T4" fmla="*/ 28 w 49"/>
                  <a:gd name="T5" fmla="*/ 116 h 120"/>
                  <a:gd name="T6" fmla="*/ 33 w 49"/>
                  <a:gd name="T7" fmla="*/ 109 h 120"/>
                  <a:gd name="T8" fmla="*/ 40 w 49"/>
                  <a:gd name="T9" fmla="*/ 97 h 120"/>
                  <a:gd name="T10" fmla="*/ 45 w 49"/>
                  <a:gd name="T11" fmla="*/ 82 h 120"/>
                  <a:gd name="T12" fmla="*/ 47 w 49"/>
                  <a:gd name="T13" fmla="*/ 73 h 120"/>
                  <a:gd name="T14" fmla="*/ 49 w 49"/>
                  <a:gd name="T15" fmla="*/ 63 h 120"/>
                  <a:gd name="T16" fmla="*/ 49 w 49"/>
                  <a:gd name="T17" fmla="*/ 54 h 120"/>
                  <a:gd name="T18" fmla="*/ 47 w 49"/>
                  <a:gd name="T19" fmla="*/ 44 h 120"/>
                  <a:gd name="T20" fmla="*/ 43 w 49"/>
                  <a:gd name="T21" fmla="*/ 33 h 120"/>
                  <a:gd name="T22" fmla="*/ 38 w 49"/>
                  <a:gd name="T23" fmla="*/ 23 h 120"/>
                  <a:gd name="T24" fmla="*/ 31 w 49"/>
                  <a:gd name="T25" fmla="*/ 11 h 120"/>
                  <a:gd name="T26" fmla="*/ 23 w 49"/>
                  <a:gd name="T27" fmla="*/ 0 h 120"/>
                  <a:gd name="T28" fmla="*/ 23 w 49"/>
                  <a:gd name="T29" fmla="*/ 0 h 120"/>
                  <a:gd name="T30" fmla="*/ 19 w 49"/>
                  <a:gd name="T31" fmla="*/ 4 h 120"/>
                  <a:gd name="T32" fmla="*/ 14 w 49"/>
                  <a:gd name="T33" fmla="*/ 11 h 120"/>
                  <a:gd name="T34" fmla="*/ 9 w 49"/>
                  <a:gd name="T35" fmla="*/ 23 h 120"/>
                  <a:gd name="T36" fmla="*/ 2 w 49"/>
                  <a:gd name="T37" fmla="*/ 38 h 120"/>
                  <a:gd name="T38" fmla="*/ 0 w 49"/>
                  <a:gd name="T39" fmla="*/ 56 h 120"/>
                  <a:gd name="T40" fmla="*/ 0 w 49"/>
                  <a:gd name="T41" fmla="*/ 66 h 120"/>
                  <a:gd name="T42" fmla="*/ 2 w 49"/>
                  <a:gd name="T43" fmla="*/ 76 h 120"/>
                  <a:gd name="T44" fmla="*/ 4 w 49"/>
                  <a:gd name="T45" fmla="*/ 87 h 120"/>
                  <a:gd name="T46" fmla="*/ 9 w 49"/>
                  <a:gd name="T47" fmla="*/ 97 h 120"/>
                  <a:gd name="T48" fmla="*/ 16 w 49"/>
                  <a:gd name="T49" fmla="*/ 108 h 120"/>
                  <a:gd name="T50" fmla="*/ 24 w 49"/>
                  <a:gd name="T51" fmla="*/ 120 h 120"/>
                  <a:gd name="T52" fmla="*/ 24 w 49"/>
                  <a:gd name="T5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20">
                    <a:moveTo>
                      <a:pt x="24" y="120"/>
                    </a:moveTo>
                    <a:lnTo>
                      <a:pt x="24" y="120"/>
                    </a:lnTo>
                    <a:lnTo>
                      <a:pt x="28" y="116"/>
                    </a:lnTo>
                    <a:lnTo>
                      <a:pt x="33" y="109"/>
                    </a:lnTo>
                    <a:lnTo>
                      <a:pt x="40" y="97"/>
                    </a:lnTo>
                    <a:lnTo>
                      <a:pt x="45" y="82"/>
                    </a:lnTo>
                    <a:lnTo>
                      <a:pt x="47" y="73"/>
                    </a:lnTo>
                    <a:lnTo>
                      <a:pt x="49" y="63"/>
                    </a:lnTo>
                    <a:lnTo>
                      <a:pt x="49" y="54"/>
                    </a:lnTo>
                    <a:lnTo>
                      <a:pt x="47" y="44"/>
                    </a:lnTo>
                    <a:lnTo>
                      <a:pt x="43" y="33"/>
                    </a:lnTo>
                    <a:lnTo>
                      <a:pt x="38" y="23"/>
                    </a:lnTo>
                    <a:lnTo>
                      <a:pt x="31" y="11"/>
                    </a:lnTo>
                    <a:lnTo>
                      <a:pt x="23" y="0"/>
                    </a:lnTo>
                    <a:lnTo>
                      <a:pt x="23" y="0"/>
                    </a:lnTo>
                    <a:lnTo>
                      <a:pt x="19" y="4"/>
                    </a:lnTo>
                    <a:lnTo>
                      <a:pt x="14" y="11"/>
                    </a:lnTo>
                    <a:lnTo>
                      <a:pt x="9" y="23"/>
                    </a:lnTo>
                    <a:lnTo>
                      <a:pt x="2" y="38"/>
                    </a:lnTo>
                    <a:lnTo>
                      <a:pt x="0" y="56"/>
                    </a:lnTo>
                    <a:lnTo>
                      <a:pt x="0" y="66"/>
                    </a:lnTo>
                    <a:lnTo>
                      <a:pt x="2" y="76"/>
                    </a:lnTo>
                    <a:lnTo>
                      <a:pt x="4" y="87"/>
                    </a:lnTo>
                    <a:lnTo>
                      <a:pt x="9" y="97"/>
                    </a:lnTo>
                    <a:lnTo>
                      <a:pt x="16" y="108"/>
                    </a:lnTo>
                    <a:lnTo>
                      <a:pt x="24" y="120"/>
                    </a:lnTo>
                    <a:lnTo>
                      <a:pt x="24" y="120"/>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sp>
            <p:nvSpPr>
              <p:cNvPr id="102" name="Freeform 45">
                <a:extLst>
                  <a:ext uri="{FF2B5EF4-FFF2-40B4-BE49-F238E27FC236}">
                    <a16:creationId xmlns:a16="http://schemas.microsoft.com/office/drawing/2014/main" id="{06E65C54-F226-4D14-9E46-87CB60E362E0}"/>
                  </a:ext>
                </a:extLst>
              </p:cNvPr>
              <p:cNvSpPr>
                <a:spLocks/>
              </p:cNvSpPr>
              <p:nvPr/>
            </p:nvSpPr>
            <p:spPr bwMode="auto">
              <a:xfrm>
                <a:off x="7205663" y="3457575"/>
                <a:ext cx="76200" cy="150813"/>
              </a:xfrm>
              <a:custGeom>
                <a:avLst/>
                <a:gdLst>
                  <a:gd name="T0" fmla="*/ 5 w 48"/>
                  <a:gd name="T1" fmla="*/ 95 h 95"/>
                  <a:gd name="T2" fmla="*/ 5 w 48"/>
                  <a:gd name="T3" fmla="*/ 95 h 95"/>
                  <a:gd name="T4" fmla="*/ 3 w 48"/>
                  <a:gd name="T5" fmla="*/ 91 h 95"/>
                  <a:gd name="T6" fmla="*/ 1 w 48"/>
                  <a:gd name="T7" fmla="*/ 84 h 95"/>
                  <a:gd name="T8" fmla="*/ 0 w 48"/>
                  <a:gd name="T9" fmla="*/ 72 h 95"/>
                  <a:gd name="T10" fmla="*/ 0 w 48"/>
                  <a:gd name="T11" fmla="*/ 58 h 95"/>
                  <a:gd name="T12" fmla="*/ 3 w 48"/>
                  <a:gd name="T13" fmla="*/ 41 h 95"/>
                  <a:gd name="T14" fmla="*/ 7 w 48"/>
                  <a:gd name="T15" fmla="*/ 34 h 95"/>
                  <a:gd name="T16" fmla="*/ 12 w 48"/>
                  <a:gd name="T17" fmla="*/ 26 h 95"/>
                  <a:gd name="T18" fmla="*/ 17 w 48"/>
                  <a:gd name="T19" fmla="*/ 19 h 95"/>
                  <a:gd name="T20" fmla="*/ 24 w 48"/>
                  <a:gd name="T21" fmla="*/ 12 h 95"/>
                  <a:gd name="T22" fmla="*/ 33 w 48"/>
                  <a:gd name="T23" fmla="*/ 5 h 95"/>
                  <a:gd name="T24" fmla="*/ 45 w 48"/>
                  <a:gd name="T25" fmla="*/ 0 h 95"/>
                  <a:gd name="T26" fmla="*/ 45 w 48"/>
                  <a:gd name="T27" fmla="*/ 0 h 95"/>
                  <a:gd name="T28" fmla="*/ 45 w 48"/>
                  <a:gd name="T29" fmla="*/ 1 h 95"/>
                  <a:gd name="T30" fmla="*/ 46 w 48"/>
                  <a:gd name="T31" fmla="*/ 10 h 95"/>
                  <a:gd name="T32" fmla="*/ 48 w 48"/>
                  <a:gd name="T33" fmla="*/ 20 h 95"/>
                  <a:gd name="T34" fmla="*/ 48 w 48"/>
                  <a:gd name="T35" fmla="*/ 34 h 95"/>
                  <a:gd name="T36" fmla="*/ 45 w 48"/>
                  <a:gd name="T37" fmla="*/ 51 h 95"/>
                  <a:gd name="T38" fmla="*/ 41 w 48"/>
                  <a:gd name="T39" fmla="*/ 58 h 95"/>
                  <a:gd name="T40" fmla="*/ 38 w 48"/>
                  <a:gd name="T41" fmla="*/ 67 h 95"/>
                  <a:gd name="T42" fmla="*/ 31 w 48"/>
                  <a:gd name="T43" fmla="*/ 74 h 95"/>
                  <a:gd name="T44" fmla="*/ 24 w 48"/>
                  <a:gd name="T45" fmla="*/ 81 h 95"/>
                  <a:gd name="T46" fmla="*/ 15 w 48"/>
                  <a:gd name="T47" fmla="*/ 88 h 95"/>
                  <a:gd name="T48" fmla="*/ 5 w 48"/>
                  <a:gd name="T49" fmla="*/ 95 h 95"/>
                  <a:gd name="T50" fmla="*/ 5 w 48"/>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95">
                    <a:moveTo>
                      <a:pt x="5" y="95"/>
                    </a:moveTo>
                    <a:lnTo>
                      <a:pt x="5" y="95"/>
                    </a:lnTo>
                    <a:lnTo>
                      <a:pt x="3" y="91"/>
                    </a:lnTo>
                    <a:lnTo>
                      <a:pt x="1" y="84"/>
                    </a:lnTo>
                    <a:lnTo>
                      <a:pt x="0" y="72"/>
                    </a:lnTo>
                    <a:lnTo>
                      <a:pt x="0" y="58"/>
                    </a:lnTo>
                    <a:lnTo>
                      <a:pt x="3" y="41"/>
                    </a:lnTo>
                    <a:lnTo>
                      <a:pt x="7" y="34"/>
                    </a:lnTo>
                    <a:lnTo>
                      <a:pt x="12" y="26"/>
                    </a:lnTo>
                    <a:lnTo>
                      <a:pt x="17" y="19"/>
                    </a:lnTo>
                    <a:lnTo>
                      <a:pt x="24" y="12"/>
                    </a:lnTo>
                    <a:lnTo>
                      <a:pt x="33" y="5"/>
                    </a:lnTo>
                    <a:lnTo>
                      <a:pt x="45" y="0"/>
                    </a:lnTo>
                    <a:lnTo>
                      <a:pt x="45" y="0"/>
                    </a:lnTo>
                    <a:lnTo>
                      <a:pt x="45" y="1"/>
                    </a:lnTo>
                    <a:lnTo>
                      <a:pt x="46" y="10"/>
                    </a:lnTo>
                    <a:lnTo>
                      <a:pt x="48" y="20"/>
                    </a:lnTo>
                    <a:lnTo>
                      <a:pt x="48" y="34"/>
                    </a:lnTo>
                    <a:lnTo>
                      <a:pt x="45" y="51"/>
                    </a:lnTo>
                    <a:lnTo>
                      <a:pt x="41" y="58"/>
                    </a:lnTo>
                    <a:lnTo>
                      <a:pt x="38" y="67"/>
                    </a:lnTo>
                    <a:lnTo>
                      <a:pt x="31" y="74"/>
                    </a:lnTo>
                    <a:lnTo>
                      <a:pt x="24" y="81"/>
                    </a:lnTo>
                    <a:lnTo>
                      <a:pt x="15" y="88"/>
                    </a:lnTo>
                    <a:lnTo>
                      <a:pt x="5" y="95"/>
                    </a:lnTo>
                    <a:lnTo>
                      <a:pt x="5" y="95"/>
                    </a:lnTo>
                    <a:close/>
                  </a:path>
                </a:pathLst>
              </a:custGeom>
              <a:noFill/>
              <a:ln w="952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5449" tIns="27724" rIns="55449" bIns="27724" numCol="1" anchor="t" anchorCtr="0" compatLnSpc="1">
                <a:prstTxWarp prst="textNoShape">
                  <a:avLst/>
                </a:prstTxWarp>
              </a:bodyPr>
              <a:lstStyle/>
              <a:p>
                <a:endParaRPr lang="en-US" sz="1092"/>
              </a:p>
            </p:txBody>
          </p:sp>
        </p:grpSp>
      </p:grpSp>
      <p:sp>
        <p:nvSpPr>
          <p:cNvPr id="52" name="TextBox 51">
            <a:extLst>
              <a:ext uri="{FF2B5EF4-FFF2-40B4-BE49-F238E27FC236}">
                <a16:creationId xmlns:a16="http://schemas.microsoft.com/office/drawing/2014/main" id="{A8F479FF-DA57-1ABE-DBB6-BAD6656B0B42}"/>
              </a:ext>
            </a:extLst>
          </p:cNvPr>
          <p:cNvSpPr txBox="1"/>
          <p:nvPr/>
        </p:nvSpPr>
        <p:spPr>
          <a:xfrm>
            <a:off x="688791" y="6214249"/>
            <a:ext cx="10661824" cy="502573"/>
          </a:xfrm>
          <a:prstGeom prst="rect">
            <a:avLst/>
          </a:prstGeom>
          <a:noFill/>
        </p:spPr>
        <p:txBody>
          <a:bodyPr wrap="square">
            <a:spAutoFit/>
          </a:bodyPr>
          <a:lstStyle/>
          <a:p>
            <a:r>
              <a:rPr lang="en-US" sz="1333" dirty="0">
                <a:latin typeface="+mj-lt"/>
              </a:rPr>
              <a:t>Feingold, J., Murray, H. B., &amp; Keefer, L. (2019). Recent Advances in Cognitive Behavioral Therapy For Digestive Disorders and the Role of Applied Positive Psychology Across the Spectrum of GI Care. </a:t>
            </a:r>
            <a:r>
              <a:rPr lang="en-US" sz="1333" i="1" dirty="0">
                <a:latin typeface="+mj-lt"/>
              </a:rPr>
              <a:t>J Clin Gastroenterol</a:t>
            </a:r>
            <a:r>
              <a:rPr lang="en-US" sz="1333" dirty="0">
                <a:latin typeface="+mj-lt"/>
              </a:rPr>
              <a:t>,</a:t>
            </a:r>
            <a:r>
              <a:rPr lang="en-US" sz="1333" i="1" dirty="0">
                <a:latin typeface="+mj-lt"/>
              </a:rPr>
              <a:t> 53</a:t>
            </a:r>
            <a:r>
              <a:rPr lang="en-US" sz="1333" dirty="0">
                <a:latin typeface="+mj-lt"/>
              </a:rPr>
              <a:t>(7), 477-485. </a:t>
            </a:r>
          </a:p>
        </p:txBody>
      </p:sp>
    </p:spTree>
    <p:extLst>
      <p:ext uri="{BB962C8B-B14F-4D97-AF65-F5344CB8AC3E}">
        <p14:creationId xmlns:p14="http://schemas.microsoft.com/office/powerpoint/2010/main" val="173015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18E7-8892-CAD9-8D0A-A7AE71E6F315}"/>
              </a:ext>
            </a:extLst>
          </p:cNvPr>
          <p:cNvSpPr>
            <a:spLocks noGrp="1"/>
          </p:cNvSpPr>
          <p:nvPr>
            <p:ph type="title"/>
          </p:nvPr>
        </p:nvSpPr>
        <p:spPr>
          <a:xfrm>
            <a:off x="914400" y="-118126"/>
            <a:ext cx="10364451" cy="1596177"/>
          </a:xfrm>
        </p:spPr>
        <p:txBody>
          <a:bodyPr/>
          <a:lstStyle/>
          <a:p>
            <a:r>
              <a:rPr lang="en-US" dirty="0"/>
              <a:t>Cognitive behavioral therapy</a:t>
            </a:r>
          </a:p>
        </p:txBody>
      </p:sp>
      <p:sp>
        <p:nvSpPr>
          <p:cNvPr id="7" name="Text Placeholder 1"/>
          <p:cNvSpPr>
            <a:spLocks noGrp="1"/>
          </p:cNvSpPr>
          <p:nvPr>
            <p:ph sz="quarter" idx="13"/>
          </p:nvPr>
        </p:nvSpPr>
        <p:spPr>
          <a:xfrm>
            <a:off x="6072552" y="1087478"/>
            <a:ext cx="5205048" cy="3424107"/>
          </a:xfrm>
        </p:spPr>
        <p:txBody>
          <a:bodyPr anchor="t">
            <a:noAutofit/>
          </a:bodyPr>
          <a:lstStyle/>
          <a:p>
            <a:pPr>
              <a:lnSpc>
                <a:spcPct val="100000"/>
              </a:lnSpc>
            </a:pPr>
            <a:r>
              <a:rPr lang="en-US" sz="2400" cap="none" dirty="0"/>
              <a:t>A </a:t>
            </a:r>
            <a:r>
              <a:rPr lang="en-US" sz="2400" b="1" cap="none" dirty="0"/>
              <a:t>theoretical orientation, </a:t>
            </a:r>
            <a:r>
              <a:rPr lang="en-US" sz="2400" cap="none" dirty="0"/>
              <a:t>accompanied by a set of therapeutic processes, applied to </a:t>
            </a:r>
            <a:r>
              <a:rPr lang="en-US" sz="2400" b="1" cap="none" dirty="0"/>
              <a:t>alleviate symptoms </a:t>
            </a:r>
            <a:r>
              <a:rPr lang="en-US" sz="2400" cap="none" dirty="0"/>
              <a:t>or dysfunction, and to </a:t>
            </a:r>
            <a:r>
              <a:rPr lang="en-US" sz="2400" b="1" cap="none" dirty="0"/>
              <a:t>promote wellbeing</a:t>
            </a:r>
            <a:r>
              <a:rPr lang="en-US" sz="2400" cap="none" dirty="0"/>
              <a:t> and positive growth.</a:t>
            </a:r>
          </a:p>
          <a:p>
            <a:pPr>
              <a:lnSpc>
                <a:spcPct val="100000"/>
              </a:lnSpc>
            </a:pPr>
            <a:endParaRPr lang="en-US" sz="2400" cap="none" dirty="0"/>
          </a:p>
          <a:p>
            <a:pPr>
              <a:lnSpc>
                <a:spcPct val="100000"/>
              </a:lnSpc>
            </a:pPr>
            <a:r>
              <a:rPr lang="en-US" sz="2400" cap="none" dirty="0"/>
              <a:t>Wide range of issues can be addressed by health psychologists including disease interfering behaviors, </a:t>
            </a:r>
            <a:r>
              <a:rPr lang="en-US" sz="2400" cap="none" dirty="0" err="1"/>
              <a:t>gi</a:t>
            </a:r>
            <a:r>
              <a:rPr lang="en-US" sz="2400" cap="none" dirty="0"/>
              <a:t> symptoms and </a:t>
            </a:r>
            <a:r>
              <a:rPr lang="en-US" sz="2400" cap="none" dirty="0" err="1"/>
              <a:t>qol</a:t>
            </a:r>
            <a:endParaRPr lang="en-US" sz="2400" cap="none" dirty="0"/>
          </a:p>
        </p:txBody>
      </p:sp>
      <p:pic>
        <p:nvPicPr>
          <p:cNvPr id="10" name="Picture 9" descr="Traditional Umbrella | Traditionally-styled red umbrell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010070"/>
            <a:ext cx="4429717" cy="3969497"/>
          </a:xfrm>
          <a:prstGeom prst="rect">
            <a:avLst/>
          </a:prstGeom>
        </p:spPr>
      </p:pic>
      <p:sp>
        <p:nvSpPr>
          <p:cNvPr id="12" name="TextBox 11"/>
          <p:cNvSpPr txBox="1"/>
          <p:nvPr/>
        </p:nvSpPr>
        <p:spPr>
          <a:xfrm>
            <a:off x="3120320" y="3185047"/>
            <a:ext cx="2952232" cy="2175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2667" dirty="0">
                <a:solidFill>
                  <a:srgbClr val="000000"/>
                </a:solidFill>
                <a:sym typeface="Calibri"/>
              </a:rPr>
              <a:t>Mindfulness-Based </a:t>
            </a:r>
            <a:r>
              <a:rPr lang="en-US" sz="2667" dirty="0"/>
              <a:t>S</a:t>
            </a:r>
            <a:r>
              <a:rPr lang="en-US" sz="2667" dirty="0">
                <a:solidFill>
                  <a:srgbClr val="000000"/>
                </a:solidFill>
                <a:sym typeface="Calibri"/>
              </a:rPr>
              <a:t>tress </a:t>
            </a:r>
            <a:r>
              <a:rPr lang="en-US" sz="2667" dirty="0"/>
              <a:t>R</a:t>
            </a:r>
            <a:r>
              <a:rPr lang="en-US" sz="2667" dirty="0">
                <a:solidFill>
                  <a:srgbClr val="000000"/>
                </a:solidFill>
                <a:sym typeface="Calibri"/>
              </a:rPr>
              <a:t>eduction</a:t>
            </a:r>
          </a:p>
          <a:p>
            <a:pPr algn="ctr" defTabSz="609585" hangingPunct="0"/>
            <a:endParaRPr lang="en-US" sz="2667" dirty="0"/>
          </a:p>
          <a:p>
            <a:pPr algn="ctr" defTabSz="609585" hangingPunct="0"/>
            <a:r>
              <a:rPr lang="en-US" sz="2667" dirty="0"/>
              <a:t>Mindfulness-Based Cognitive Therapy</a:t>
            </a:r>
            <a:endParaRPr lang="en-US" sz="2667" dirty="0">
              <a:solidFill>
                <a:srgbClr val="000000"/>
              </a:solidFill>
              <a:sym typeface="Calibri"/>
            </a:endParaRPr>
          </a:p>
        </p:txBody>
      </p:sp>
      <p:sp>
        <p:nvSpPr>
          <p:cNvPr id="9" name="TextBox 8">
            <a:extLst>
              <a:ext uri="{FF2B5EF4-FFF2-40B4-BE49-F238E27FC236}">
                <a16:creationId xmlns:a16="http://schemas.microsoft.com/office/drawing/2014/main" id="{96D96777-1894-AAC5-E735-DF3CA8BE6742}"/>
              </a:ext>
            </a:extLst>
          </p:cNvPr>
          <p:cNvSpPr txBox="1"/>
          <p:nvPr/>
        </p:nvSpPr>
        <p:spPr>
          <a:xfrm>
            <a:off x="609601" y="3190184"/>
            <a:ext cx="2437759" cy="2965364"/>
          </a:xfrm>
          <a:prstGeom prst="rect">
            <a:avLst/>
          </a:prstGeom>
          <a:noFill/>
        </p:spPr>
        <p:txBody>
          <a:bodyPr wrap="square">
            <a:spAutoFit/>
          </a:bodyPr>
          <a:lstStyle/>
          <a:p>
            <a:pPr algn="ctr" defTabSz="609585" hangingPunct="0"/>
            <a:r>
              <a:rPr lang="en-US" sz="2667" dirty="0"/>
              <a:t>Acceptance &amp; Commitment Therapy</a:t>
            </a:r>
          </a:p>
          <a:p>
            <a:pPr algn="ctr" defTabSz="609585" hangingPunct="0"/>
            <a:endParaRPr lang="en-US" sz="2667" dirty="0"/>
          </a:p>
          <a:p>
            <a:pPr algn="ctr" defTabSz="609585" hangingPunct="0"/>
            <a:r>
              <a:rPr lang="en-US" sz="2667" dirty="0"/>
              <a:t>Resilience Building Therapy</a:t>
            </a:r>
          </a:p>
        </p:txBody>
      </p:sp>
    </p:spTree>
    <p:extLst>
      <p:ext uri="{BB962C8B-B14F-4D97-AF65-F5344CB8AC3E}">
        <p14:creationId xmlns:p14="http://schemas.microsoft.com/office/powerpoint/2010/main" val="383214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74AA-EB06-4AE7-AA28-4D9A291E6948}"/>
              </a:ext>
            </a:extLst>
          </p:cNvPr>
          <p:cNvSpPr>
            <a:spLocks noGrp="1"/>
          </p:cNvSpPr>
          <p:nvPr>
            <p:ph type="title"/>
          </p:nvPr>
        </p:nvSpPr>
        <p:spPr>
          <a:xfrm>
            <a:off x="913149" y="-74928"/>
            <a:ext cx="10364451" cy="1596177"/>
          </a:xfrm>
        </p:spPr>
        <p:txBody>
          <a:bodyPr>
            <a:normAutofit/>
          </a:bodyPr>
          <a:lstStyle/>
          <a:p>
            <a:r>
              <a:rPr lang="en-US" dirty="0">
                <a:latin typeface="+mj-lt"/>
              </a:rPr>
              <a:t>COBMINDEX Trial</a:t>
            </a:r>
          </a:p>
        </p:txBody>
      </p:sp>
      <p:sp>
        <p:nvSpPr>
          <p:cNvPr id="6" name="TextBox 5">
            <a:extLst>
              <a:ext uri="{FF2B5EF4-FFF2-40B4-BE49-F238E27FC236}">
                <a16:creationId xmlns:a16="http://schemas.microsoft.com/office/drawing/2014/main" id="{EAE29F0F-424A-4DF4-BF5C-F88C09477510}"/>
              </a:ext>
            </a:extLst>
          </p:cNvPr>
          <p:cNvSpPr txBox="1"/>
          <p:nvPr/>
        </p:nvSpPr>
        <p:spPr>
          <a:xfrm>
            <a:off x="838201" y="1233529"/>
            <a:ext cx="5453329" cy="504830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r>
              <a:rPr lang="en-US" sz="2667" dirty="0">
                <a:solidFill>
                  <a:srgbClr val="000000"/>
                </a:solidFill>
                <a:latin typeface="+mj-lt"/>
                <a:ea typeface="+mj-ea"/>
                <a:cs typeface="+mj-cs"/>
                <a:sym typeface="Calibri"/>
              </a:rPr>
              <a:t>RCT </a:t>
            </a:r>
          </a:p>
          <a:p>
            <a:r>
              <a:rPr lang="en-US" sz="2667" b="1" dirty="0">
                <a:solidFill>
                  <a:srgbClr val="000000"/>
                </a:solidFill>
                <a:latin typeface="+mj-lt"/>
                <a:ea typeface="+mj-ea"/>
                <a:cs typeface="+mj-cs"/>
                <a:sym typeface="Calibri"/>
              </a:rPr>
              <a:t>7 video sessions CBT </a:t>
            </a:r>
            <a:r>
              <a:rPr lang="en-US" sz="2667" b="1" dirty="0"/>
              <a:t>+</a:t>
            </a:r>
            <a:r>
              <a:rPr lang="en-US" sz="2667" b="1" dirty="0">
                <a:solidFill>
                  <a:srgbClr val="000000"/>
                </a:solidFill>
                <a:latin typeface="+mj-lt"/>
                <a:ea typeface="+mj-ea"/>
                <a:cs typeface="+mj-cs"/>
                <a:sym typeface="Calibri"/>
              </a:rPr>
              <a:t> MBSR + Exercise </a:t>
            </a:r>
            <a:r>
              <a:rPr lang="en-US" sz="2667" dirty="0">
                <a:solidFill>
                  <a:srgbClr val="000000"/>
                </a:solidFill>
                <a:latin typeface="+mj-lt"/>
                <a:ea typeface="+mj-ea"/>
                <a:cs typeface="+mj-cs"/>
                <a:sym typeface="Calibri"/>
              </a:rPr>
              <a:t>vs. Wait List Control</a:t>
            </a:r>
            <a:br>
              <a:rPr lang="en-US" sz="2667" b="1" dirty="0"/>
            </a:br>
            <a:endParaRPr lang="en-US" sz="2667" b="1" dirty="0"/>
          </a:p>
          <a:p>
            <a:r>
              <a:rPr lang="en-US" sz="2667" dirty="0">
                <a:solidFill>
                  <a:srgbClr val="000000"/>
                </a:solidFill>
                <a:latin typeface="+mj-lt"/>
                <a:ea typeface="+mj-ea"/>
                <a:cs typeface="+mj-cs"/>
                <a:sym typeface="Calibri"/>
              </a:rPr>
              <a:t>N=116 pts with mild to moderately active CD</a:t>
            </a:r>
          </a:p>
          <a:p>
            <a:endParaRPr lang="en-US" sz="2667" dirty="0"/>
          </a:p>
          <a:p>
            <a:r>
              <a:rPr lang="en-US" sz="2667" dirty="0">
                <a:latin typeface="+mj-lt"/>
              </a:rPr>
              <a:t>Intervention group improved on:</a:t>
            </a:r>
          </a:p>
          <a:p>
            <a:r>
              <a:rPr lang="en-US" sz="2667" dirty="0">
                <a:latin typeface="+mj-lt"/>
              </a:rPr>
              <a:t>QOL</a:t>
            </a:r>
          </a:p>
          <a:p>
            <a:r>
              <a:rPr lang="en-US" sz="2667" dirty="0">
                <a:latin typeface="+mj-lt"/>
              </a:rPr>
              <a:t>Psychological Distress</a:t>
            </a:r>
          </a:p>
          <a:p>
            <a:r>
              <a:rPr lang="en-US" sz="2667" dirty="0">
                <a:latin typeface="+mj-lt"/>
              </a:rPr>
              <a:t>Fatigue</a:t>
            </a:r>
          </a:p>
          <a:p>
            <a:r>
              <a:rPr lang="en-US" sz="2667" dirty="0">
                <a:latin typeface="+mj-lt"/>
              </a:rPr>
              <a:t>Disease Activity (HBI, CRP, FC)</a:t>
            </a:r>
          </a:p>
        </p:txBody>
      </p:sp>
      <p:pic>
        <p:nvPicPr>
          <p:cNvPr id="8" name="Picture 7">
            <a:extLst>
              <a:ext uri="{FF2B5EF4-FFF2-40B4-BE49-F238E27FC236}">
                <a16:creationId xmlns:a16="http://schemas.microsoft.com/office/drawing/2014/main" id="{7094F7C9-9CBE-4115-8814-E97F7935A609}"/>
              </a:ext>
            </a:extLst>
          </p:cNvPr>
          <p:cNvPicPr>
            <a:picLocks noChangeAspect="1"/>
          </p:cNvPicPr>
          <p:nvPr/>
        </p:nvPicPr>
        <p:blipFill>
          <a:blip r:embed="rId3"/>
          <a:stretch>
            <a:fillRect/>
          </a:stretch>
        </p:blipFill>
        <p:spPr>
          <a:xfrm>
            <a:off x="8916796" y="2348224"/>
            <a:ext cx="2132440" cy="2161552"/>
          </a:xfrm>
          <a:prstGeom prst="rect">
            <a:avLst/>
          </a:prstGeom>
        </p:spPr>
      </p:pic>
      <p:pic>
        <p:nvPicPr>
          <p:cNvPr id="9" name="Picture 8">
            <a:extLst>
              <a:ext uri="{FF2B5EF4-FFF2-40B4-BE49-F238E27FC236}">
                <a16:creationId xmlns:a16="http://schemas.microsoft.com/office/drawing/2014/main" id="{7ED9C86C-59BF-4650-90B4-F18CE6BB3689}"/>
              </a:ext>
            </a:extLst>
          </p:cNvPr>
          <p:cNvPicPr>
            <a:picLocks noChangeAspect="1"/>
          </p:cNvPicPr>
          <p:nvPr/>
        </p:nvPicPr>
        <p:blipFill>
          <a:blip r:embed="rId4"/>
          <a:stretch>
            <a:fillRect/>
          </a:stretch>
        </p:blipFill>
        <p:spPr>
          <a:xfrm>
            <a:off x="6603511" y="1819000"/>
            <a:ext cx="2169975" cy="1610000"/>
          </a:xfrm>
          <a:prstGeom prst="rect">
            <a:avLst/>
          </a:prstGeom>
        </p:spPr>
      </p:pic>
      <p:pic>
        <p:nvPicPr>
          <p:cNvPr id="10" name="Picture 9">
            <a:extLst>
              <a:ext uri="{FF2B5EF4-FFF2-40B4-BE49-F238E27FC236}">
                <a16:creationId xmlns:a16="http://schemas.microsoft.com/office/drawing/2014/main" id="{E4D8E6A1-6050-4CEE-94F1-84449938DB75}"/>
              </a:ext>
            </a:extLst>
          </p:cNvPr>
          <p:cNvPicPr>
            <a:picLocks noChangeAspect="1"/>
          </p:cNvPicPr>
          <p:nvPr/>
        </p:nvPicPr>
        <p:blipFill rotWithShape="1">
          <a:blip r:embed="rId5"/>
          <a:srcRect t="3288"/>
          <a:stretch/>
        </p:blipFill>
        <p:spPr>
          <a:xfrm flipH="1">
            <a:off x="6603511" y="3486774"/>
            <a:ext cx="2169975" cy="1694575"/>
          </a:xfrm>
          <a:prstGeom prst="rect">
            <a:avLst/>
          </a:prstGeom>
        </p:spPr>
      </p:pic>
      <p:sp>
        <p:nvSpPr>
          <p:cNvPr id="11" name="TextBox 10">
            <a:extLst>
              <a:ext uri="{FF2B5EF4-FFF2-40B4-BE49-F238E27FC236}">
                <a16:creationId xmlns:a16="http://schemas.microsoft.com/office/drawing/2014/main" id="{FB25A95D-A034-3D81-9864-C593D0480515}"/>
              </a:ext>
            </a:extLst>
          </p:cNvPr>
          <p:cNvSpPr txBox="1"/>
          <p:nvPr/>
        </p:nvSpPr>
        <p:spPr>
          <a:xfrm>
            <a:off x="6367103" y="5497907"/>
            <a:ext cx="5486400" cy="1077218"/>
          </a:xfrm>
          <a:prstGeom prst="rect">
            <a:avLst/>
          </a:prstGeom>
          <a:noFill/>
        </p:spPr>
        <p:txBody>
          <a:bodyPr wrap="square">
            <a:spAutoFit/>
          </a:bodyPr>
          <a:lstStyle/>
          <a:p>
            <a:r>
              <a:rPr lang="en-US" sz="1600" dirty="0">
                <a:latin typeface="Helvetica Neue" panose="02000503000000020004" pitchFamily="2" charset="0"/>
              </a:rPr>
              <a:t>Goren, G., …..</a:t>
            </a:r>
            <a:r>
              <a:rPr lang="en-US" sz="1600" dirty="0" err="1">
                <a:latin typeface="Helvetica Neue" panose="02000503000000020004" pitchFamily="2" charset="0"/>
              </a:rPr>
              <a:t>Sarid</a:t>
            </a:r>
            <a:r>
              <a:rPr lang="en-US" sz="1600" dirty="0">
                <a:latin typeface="Helvetica Neue" panose="02000503000000020004" pitchFamily="2" charset="0"/>
              </a:rPr>
              <a:t>, O. (2022). Randomized Controlled Trial of Cognitive-Behavioral and Mindfulness-Based Stress Reduction on the Quality of Life of Patients With Crohn Disease. </a:t>
            </a:r>
            <a:r>
              <a:rPr lang="en-US" sz="1600" i="1" dirty="0" err="1">
                <a:latin typeface="Helvetica Neue" panose="02000503000000020004" pitchFamily="2" charset="0"/>
              </a:rPr>
              <a:t>Inflamm</a:t>
            </a:r>
            <a:r>
              <a:rPr lang="en-US" sz="1600" i="1" dirty="0">
                <a:latin typeface="Helvetica Neue" panose="02000503000000020004" pitchFamily="2" charset="0"/>
              </a:rPr>
              <a:t> Bowel Dis</a:t>
            </a:r>
            <a:r>
              <a:rPr lang="en-US" sz="1600" dirty="0">
                <a:latin typeface="Helvetica Neue" panose="02000503000000020004" pitchFamily="2" charset="0"/>
              </a:rPr>
              <a:t>,</a:t>
            </a:r>
            <a:r>
              <a:rPr lang="en-US" sz="1600" i="1" dirty="0">
                <a:latin typeface="Helvetica Neue" panose="02000503000000020004" pitchFamily="2" charset="0"/>
              </a:rPr>
              <a:t> 28</a:t>
            </a:r>
            <a:r>
              <a:rPr lang="en-US" sz="1600" dirty="0">
                <a:latin typeface="Helvetica Neue" panose="02000503000000020004" pitchFamily="2" charset="0"/>
              </a:rPr>
              <a:t>(3), 393-408. </a:t>
            </a:r>
          </a:p>
        </p:txBody>
      </p:sp>
    </p:spTree>
    <p:extLst>
      <p:ext uri="{BB962C8B-B14F-4D97-AF65-F5344CB8AC3E}">
        <p14:creationId xmlns:p14="http://schemas.microsoft.com/office/powerpoint/2010/main" val="230895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6DF-F1B5-4C0F-B8DD-8CF0FCE78063}"/>
              </a:ext>
            </a:extLst>
          </p:cNvPr>
          <p:cNvSpPr>
            <a:spLocks noGrp="1"/>
          </p:cNvSpPr>
          <p:nvPr>
            <p:ph type="title"/>
          </p:nvPr>
        </p:nvSpPr>
        <p:spPr>
          <a:xfrm>
            <a:off x="902282" y="84153"/>
            <a:ext cx="10364451" cy="1596177"/>
          </a:xfrm>
        </p:spPr>
        <p:txBody>
          <a:bodyPr>
            <a:noAutofit/>
          </a:bodyPr>
          <a:lstStyle/>
          <a:p>
            <a:r>
              <a:rPr lang="en-US" sz="3200" dirty="0"/>
              <a:t>CBT for abdominal pain or other symptoms of gut-brain dysfunction (e.g., IBS)</a:t>
            </a:r>
          </a:p>
        </p:txBody>
      </p:sp>
      <p:sp>
        <p:nvSpPr>
          <p:cNvPr id="5" name="Rectangle 4">
            <a:extLst>
              <a:ext uri="{FF2B5EF4-FFF2-40B4-BE49-F238E27FC236}">
                <a16:creationId xmlns:a16="http://schemas.microsoft.com/office/drawing/2014/main" id="{F46A46DC-6F27-421E-885E-8E1A5043663C}"/>
              </a:ext>
            </a:extLst>
          </p:cNvPr>
          <p:cNvSpPr/>
          <p:nvPr/>
        </p:nvSpPr>
        <p:spPr>
          <a:xfrm>
            <a:off x="4840028" y="3230884"/>
            <a:ext cx="7243601" cy="1938992"/>
          </a:xfrm>
          <a:prstGeom prst="rect">
            <a:avLst/>
          </a:prstGeom>
          <a:solidFill>
            <a:schemeClr val="bg1"/>
          </a:solidFill>
        </p:spPr>
        <p:txBody>
          <a:bodyPr wrap="square" anchor="ctr">
            <a:spAutoFit/>
          </a:bodyPr>
          <a:lstStyle/>
          <a:p>
            <a:r>
              <a:rPr lang="en-US" sz="2000" dirty="0"/>
              <a:t>Pilot study of a 9-week CBT </a:t>
            </a:r>
            <a:r>
              <a:rPr lang="en-US" sz="2000" b="1" dirty="0"/>
              <a:t>group</a:t>
            </a:r>
            <a:r>
              <a:rPr lang="en-US" sz="2000" dirty="0"/>
              <a:t> intervention targeting neuropathic pain, anxiety and depression.</a:t>
            </a:r>
          </a:p>
          <a:p>
            <a:pPr marL="380990" lvl="1" indent="-380990">
              <a:buFont typeface="Arial" panose="020B0604020202020204" pitchFamily="34" charset="0"/>
              <a:buChar char="•"/>
            </a:pPr>
            <a:r>
              <a:rPr lang="en-US" sz="2000" b="1" dirty="0"/>
              <a:t>sig reductions in pain catastrophizing, IBS symptoms and IBS QoL</a:t>
            </a:r>
          </a:p>
          <a:p>
            <a:pPr marL="380990" indent="-380990">
              <a:buFont typeface="Arial" panose="020B0604020202020204" pitchFamily="34" charset="0"/>
              <a:buChar char="•"/>
            </a:pPr>
            <a:r>
              <a:rPr lang="en-US" sz="2000" dirty="0"/>
              <a:t>sig alteration in expression of genes induced by stress and inflammation</a:t>
            </a:r>
          </a:p>
        </p:txBody>
      </p:sp>
      <p:pic>
        <p:nvPicPr>
          <p:cNvPr id="7" name="Picture 6">
            <a:extLst>
              <a:ext uri="{FF2B5EF4-FFF2-40B4-BE49-F238E27FC236}">
                <a16:creationId xmlns:a16="http://schemas.microsoft.com/office/drawing/2014/main" id="{DAC61FF3-B104-4D13-A404-E0F57AE5F00B}"/>
              </a:ext>
            </a:extLst>
          </p:cNvPr>
          <p:cNvPicPr>
            <a:picLocks noChangeAspect="1"/>
          </p:cNvPicPr>
          <p:nvPr/>
        </p:nvPicPr>
        <p:blipFill>
          <a:blip r:embed="rId3"/>
          <a:stretch>
            <a:fillRect/>
          </a:stretch>
        </p:blipFill>
        <p:spPr>
          <a:xfrm>
            <a:off x="108371" y="3141251"/>
            <a:ext cx="4239467" cy="3311916"/>
          </a:xfrm>
          <a:prstGeom prst="rect">
            <a:avLst/>
          </a:prstGeom>
        </p:spPr>
      </p:pic>
      <p:sp>
        <p:nvSpPr>
          <p:cNvPr id="13" name="TextBox 12">
            <a:extLst>
              <a:ext uri="{FF2B5EF4-FFF2-40B4-BE49-F238E27FC236}">
                <a16:creationId xmlns:a16="http://schemas.microsoft.com/office/drawing/2014/main" id="{786BF260-D028-265F-EFE4-F98D50BD0DC8}"/>
              </a:ext>
            </a:extLst>
          </p:cNvPr>
          <p:cNvSpPr txBox="1"/>
          <p:nvPr/>
        </p:nvSpPr>
        <p:spPr>
          <a:xfrm>
            <a:off x="925267" y="1415315"/>
            <a:ext cx="10754115" cy="461665"/>
          </a:xfrm>
          <a:prstGeom prst="rect">
            <a:avLst/>
          </a:prstGeom>
          <a:noFill/>
        </p:spPr>
        <p:txBody>
          <a:bodyPr wrap="square">
            <a:spAutoFit/>
          </a:bodyPr>
          <a:lstStyle/>
          <a:p>
            <a:r>
              <a:rPr lang="en-US" sz="2400" b="1" dirty="0">
                <a:latin typeface="+mj-lt"/>
              </a:rPr>
              <a:t>4/6 CBT-based treatment targeting abdominal pain in IBD had positive results</a:t>
            </a:r>
          </a:p>
        </p:txBody>
      </p:sp>
      <p:sp>
        <p:nvSpPr>
          <p:cNvPr id="15" name="TextBox 14">
            <a:extLst>
              <a:ext uri="{FF2B5EF4-FFF2-40B4-BE49-F238E27FC236}">
                <a16:creationId xmlns:a16="http://schemas.microsoft.com/office/drawing/2014/main" id="{76BDA192-44BF-182E-D123-A365381677BF}"/>
              </a:ext>
            </a:extLst>
          </p:cNvPr>
          <p:cNvSpPr txBox="1"/>
          <p:nvPr/>
        </p:nvSpPr>
        <p:spPr>
          <a:xfrm>
            <a:off x="902282" y="1871997"/>
            <a:ext cx="9983188" cy="584775"/>
          </a:xfrm>
          <a:prstGeom prst="rect">
            <a:avLst/>
          </a:prstGeom>
          <a:noFill/>
        </p:spPr>
        <p:txBody>
          <a:bodyPr wrap="square">
            <a:spAutoFit/>
          </a:bodyPr>
          <a:lstStyle/>
          <a:p>
            <a:r>
              <a:rPr lang="en-US" sz="1600" dirty="0">
                <a:latin typeface="Helvetica Neue" panose="02000503000000020004" pitchFamily="2" charset="0"/>
              </a:rPr>
              <a:t>Norton, C et al. (2017). Systematic review: interventions for abdominal pain management in inflammatory bowel disease. </a:t>
            </a:r>
            <a:r>
              <a:rPr lang="en-US" sz="1600" i="1" dirty="0">
                <a:latin typeface="Helvetica Neue" panose="02000503000000020004" pitchFamily="2" charset="0"/>
              </a:rPr>
              <a:t>Aliment </a:t>
            </a:r>
            <a:r>
              <a:rPr lang="en-US" sz="1600" i="1" dirty="0" err="1">
                <a:latin typeface="Helvetica Neue" panose="02000503000000020004" pitchFamily="2" charset="0"/>
              </a:rPr>
              <a:t>Pharmacol</a:t>
            </a:r>
            <a:r>
              <a:rPr lang="en-US" sz="1600" i="1" dirty="0">
                <a:latin typeface="Helvetica Neue" panose="02000503000000020004" pitchFamily="2" charset="0"/>
              </a:rPr>
              <a:t> </a:t>
            </a:r>
            <a:r>
              <a:rPr lang="en-US" sz="1600" i="1" dirty="0" err="1">
                <a:latin typeface="Helvetica Neue" panose="02000503000000020004" pitchFamily="2" charset="0"/>
              </a:rPr>
              <a:t>Ther</a:t>
            </a:r>
            <a:r>
              <a:rPr lang="en-US" sz="1600" dirty="0">
                <a:latin typeface="Helvetica Neue" panose="02000503000000020004" pitchFamily="2" charset="0"/>
              </a:rPr>
              <a:t>,</a:t>
            </a:r>
            <a:r>
              <a:rPr lang="en-US" sz="1600" i="1" dirty="0">
                <a:latin typeface="Helvetica Neue" panose="02000503000000020004" pitchFamily="2" charset="0"/>
              </a:rPr>
              <a:t> 46</a:t>
            </a:r>
            <a:r>
              <a:rPr lang="en-US" sz="1600" dirty="0">
                <a:latin typeface="Helvetica Neue" panose="02000503000000020004" pitchFamily="2" charset="0"/>
              </a:rPr>
              <a:t>(2), 115-125. </a:t>
            </a:r>
          </a:p>
        </p:txBody>
      </p:sp>
      <p:sp>
        <p:nvSpPr>
          <p:cNvPr id="11" name="TextBox 10">
            <a:extLst>
              <a:ext uri="{FF2B5EF4-FFF2-40B4-BE49-F238E27FC236}">
                <a16:creationId xmlns:a16="http://schemas.microsoft.com/office/drawing/2014/main" id="{CA76FE91-8F8F-1368-6BB3-E82BB5BBF9F9}"/>
              </a:ext>
            </a:extLst>
          </p:cNvPr>
          <p:cNvSpPr txBox="1"/>
          <p:nvPr/>
        </p:nvSpPr>
        <p:spPr>
          <a:xfrm>
            <a:off x="4840028" y="5942850"/>
            <a:ext cx="7243601" cy="830997"/>
          </a:xfrm>
          <a:prstGeom prst="rect">
            <a:avLst/>
          </a:prstGeom>
          <a:noFill/>
        </p:spPr>
        <p:txBody>
          <a:bodyPr wrap="square">
            <a:spAutoFit/>
          </a:bodyPr>
          <a:lstStyle/>
          <a:p>
            <a:r>
              <a:rPr lang="en-US" sz="1600" dirty="0" err="1"/>
              <a:t>Kuo</a:t>
            </a:r>
            <a:r>
              <a:rPr lang="en-US" sz="1600" dirty="0"/>
              <a:t>, B....</a:t>
            </a:r>
            <a:r>
              <a:rPr lang="en-US" sz="1600" dirty="0" err="1"/>
              <a:t>Denninger</a:t>
            </a:r>
            <a:r>
              <a:rPr lang="en-US" sz="1600" dirty="0"/>
              <a:t>, J. W. (2015). Genomic and clinical effects associated with a relaxation response mind-body intervention in patients with irritable bowel syndrome and inflammatory bowel disease. </a:t>
            </a:r>
            <a:r>
              <a:rPr lang="en-US" sz="1600" i="1" dirty="0" err="1"/>
              <a:t>PLoS</a:t>
            </a:r>
            <a:r>
              <a:rPr lang="en-US" sz="1600" i="1" dirty="0"/>
              <a:t> One</a:t>
            </a:r>
            <a:r>
              <a:rPr lang="en-US" sz="1600" dirty="0"/>
              <a:t>,</a:t>
            </a:r>
            <a:r>
              <a:rPr lang="en-US" sz="1600" i="1" dirty="0"/>
              <a:t> 10</a:t>
            </a:r>
            <a:r>
              <a:rPr lang="en-US" sz="1600" dirty="0"/>
              <a:t>(4), e0123861. </a:t>
            </a:r>
          </a:p>
        </p:txBody>
      </p:sp>
    </p:spTree>
    <p:extLst>
      <p:ext uri="{BB962C8B-B14F-4D97-AF65-F5344CB8AC3E}">
        <p14:creationId xmlns:p14="http://schemas.microsoft.com/office/powerpoint/2010/main" val="351901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34E83640-F0ED-264F-993A-9142BE888FAB}"/>
              </a:ext>
            </a:extLst>
          </p:cNvPr>
          <p:cNvPicPr>
            <a:picLocks noGrp="1" noChangeAspect="1"/>
          </p:cNvPicPr>
          <p:nvPr>
            <p:ph idx="1"/>
          </p:nvPr>
        </p:nvPicPr>
        <p:blipFill>
          <a:blip r:embed="rId3"/>
          <a:stretch>
            <a:fillRect/>
          </a:stretch>
        </p:blipFill>
        <p:spPr>
          <a:xfrm>
            <a:off x="643467" y="729996"/>
            <a:ext cx="10905066" cy="5398007"/>
          </a:xfrm>
          <a:prstGeom prst="rect">
            <a:avLst/>
          </a:prstGeom>
        </p:spPr>
      </p:pic>
      <p:sp>
        <p:nvSpPr>
          <p:cNvPr id="4" name="Slide Number Placeholder 3">
            <a:extLst>
              <a:ext uri="{FF2B5EF4-FFF2-40B4-BE49-F238E27FC236}">
                <a16:creationId xmlns:a16="http://schemas.microsoft.com/office/drawing/2014/main" id="{40051325-2707-8E40-AC09-40CFB5731E49}"/>
              </a:ext>
            </a:extLst>
          </p:cNvPr>
          <p:cNvSpPr>
            <a:spLocks noGrp="1"/>
          </p:cNvSpPr>
          <p:nvPr>
            <p:ph type="sldNum" sz="quarter" idx="12"/>
          </p:nvPr>
        </p:nvSpPr>
        <p:spPr/>
        <p:txBody>
          <a:bodyPr vert="horz" lIns="91440" tIns="45720" rIns="91440" bIns="45720" rtlCol="0" anchor="ctr">
            <a:normAutofit/>
          </a:bodyPr>
          <a:lstStyle/>
          <a:p>
            <a:pPr>
              <a:spcAft>
                <a:spcPts val="600"/>
              </a:spcAft>
            </a:pPr>
            <a:fld id="{9F8FBD0B-D5BA-AC4A-B182-CCF391B5588A}" type="slidenum">
              <a:rPr lang="en-US" smtClean="0"/>
              <a:pPr>
                <a:spcAft>
                  <a:spcPts val="600"/>
                </a:spcAft>
              </a:pPr>
              <a:t>14</a:t>
            </a:fld>
            <a:endParaRPr lang="en-US"/>
          </a:p>
        </p:txBody>
      </p:sp>
      <p:sp>
        <p:nvSpPr>
          <p:cNvPr id="5" name="TextBox 4">
            <a:extLst>
              <a:ext uri="{FF2B5EF4-FFF2-40B4-BE49-F238E27FC236}">
                <a16:creationId xmlns:a16="http://schemas.microsoft.com/office/drawing/2014/main" id="{256E8F0A-7CDA-0945-9777-FBF91440E17A}"/>
              </a:ext>
            </a:extLst>
          </p:cNvPr>
          <p:cNvSpPr txBox="1"/>
          <p:nvPr/>
        </p:nvSpPr>
        <p:spPr>
          <a:xfrm>
            <a:off x="418998" y="6196200"/>
            <a:ext cx="3641061" cy="420564"/>
          </a:xfrm>
          <a:prstGeom prst="rect">
            <a:avLst/>
          </a:prstGeom>
          <a:noFill/>
        </p:spPr>
        <p:txBody>
          <a:bodyPr wrap="none" rtlCol="0">
            <a:spAutoFit/>
          </a:bodyPr>
          <a:lstStyle/>
          <a:p>
            <a:pPr>
              <a:spcAft>
                <a:spcPts val="600"/>
              </a:spcAft>
            </a:pPr>
            <a:r>
              <a:rPr lang="en-US" sz="2133"/>
              <a:t>Keefer L….Hart A. </a:t>
            </a:r>
            <a:r>
              <a:rPr lang="en-US" sz="2133" i="1"/>
              <a:t>Gastro,</a:t>
            </a:r>
            <a:r>
              <a:rPr lang="en-US" sz="2133"/>
              <a:t>2022</a:t>
            </a:r>
          </a:p>
        </p:txBody>
      </p:sp>
      <p:sp>
        <p:nvSpPr>
          <p:cNvPr id="19" name="TextBox 1">
            <a:extLst>
              <a:ext uri="{FF2B5EF4-FFF2-40B4-BE49-F238E27FC236}">
                <a16:creationId xmlns:a16="http://schemas.microsoft.com/office/drawing/2014/main" id="{0B0D9FAE-F385-2A2B-5098-DCEB619C1765}"/>
              </a:ext>
            </a:extLst>
          </p:cNvPr>
          <p:cNvSpPr txBox="1"/>
          <p:nvPr/>
        </p:nvSpPr>
        <p:spPr>
          <a:xfrm>
            <a:off x="821094" y="261257"/>
            <a:ext cx="4314451" cy="584775"/>
          </a:xfrm>
          <a:prstGeom prst="rect">
            <a:avLst/>
          </a:prstGeom>
          <a:noFill/>
        </p:spPr>
        <p:txBody>
          <a:bodyPr wrap="none" rtlCol="0">
            <a:spAutoFit/>
          </a:bodyPr>
          <a:lstStyle/>
          <a:p>
            <a:pPr>
              <a:spcAft>
                <a:spcPts val="600"/>
              </a:spcAft>
            </a:pPr>
            <a:r>
              <a:rPr lang="en-US" sz="3200"/>
              <a:t>How will YOU integrate? </a:t>
            </a:r>
          </a:p>
        </p:txBody>
      </p:sp>
    </p:spTree>
    <p:extLst>
      <p:ext uri="{BB962C8B-B14F-4D97-AF65-F5344CB8AC3E}">
        <p14:creationId xmlns:p14="http://schemas.microsoft.com/office/powerpoint/2010/main" val="100943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C044B-6C70-36D7-9778-7799388169E0}"/>
              </a:ext>
            </a:extLst>
          </p:cNvPr>
          <p:cNvSpPr>
            <a:spLocks noGrp="1"/>
          </p:cNvSpPr>
          <p:nvPr>
            <p:ph type="title"/>
          </p:nvPr>
        </p:nvSpPr>
        <p:spPr/>
        <p:txBody>
          <a:bodyPr/>
          <a:lstStyle/>
          <a:p>
            <a:r>
              <a:rPr lang="en-US" dirty="0"/>
              <a:t>Key Takeaways</a:t>
            </a:r>
          </a:p>
        </p:txBody>
      </p:sp>
      <p:sp>
        <p:nvSpPr>
          <p:cNvPr id="5" name="Content Placeholder 4">
            <a:extLst>
              <a:ext uri="{FF2B5EF4-FFF2-40B4-BE49-F238E27FC236}">
                <a16:creationId xmlns:a16="http://schemas.microsoft.com/office/drawing/2014/main" id="{FC1C7160-C8C0-E182-C7B5-EFF8B69FA4E6}"/>
              </a:ext>
            </a:extLst>
          </p:cNvPr>
          <p:cNvSpPr>
            <a:spLocks noGrp="1"/>
          </p:cNvSpPr>
          <p:nvPr>
            <p:ph idx="1"/>
          </p:nvPr>
        </p:nvSpPr>
        <p:spPr/>
        <p:txBody>
          <a:bodyPr>
            <a:normAutofit/>
          </a:bodyPr>
          <a:lstStyle/>
          <a:p>
            <a:r>
              <a:rPr lang="en-US" sz="2400" dirty="0"/>
              <a:t>Psychosocial concerns extend beyond mental health disorders in IBD and are a target of early effective intervention</a:t>
            </a:r>
          </a:p>
          <a:p>
            <a:r>
              <a:rPr lang="en-US" sz="2400" dirty="0"/>
              <a:t>The IBD provider can identify and promote positive well-being as part of routine practice</a:t>
            </a:r>
          </a:p>
          <a:p>
            <a:r>
              <a:rPr lang="en-US" sz="2400" dirty="0"/>
              <a:t>There are several pathways to mental health integration: Be part of the solution!</a:t>
            </a:r>
          </a:p>
        </p:txBody>
      </p:sp>
    </p:spTree>
    <p:extLst>
      <p:ext uri="{BB962C8B-B14F-4D97-AF65-F5344CB8AC3E}">
        <p14:creationId xmlns:p14="http://schemas.microsoft.com/office/powerpoint/2010/main" val="2316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2B9DF0-6D69-8143-BCF0-0C9FDA82135E}"/>
              </a:ext>
            </a:extLst>
          </p:cNvPr>
          <p:cNvSpPr>
            <a:spLocks noGrp="1"/>
          </p:cNvSpPr>
          <p:nvPr>
            <p:ph type="title"/>
          </p:nvPr>
        </p:nvSpPr>
        <p:spPr>
          <a:xfrm>
            <a:off x="636964" y="1021278"/>
            <a:ext cx="10972800" cy="625171"/>
          </a:xfrm>
        </p:spPr>
        <p:txBody>
          <a:bodyPr>
            <a:noAutofit/>
          </a:bodyPr>
          <a:lstStyle/>
          <a:p>
            <a:r>
              <a:rPr lang="en-US" sz="4267" dirty="0"/>
              <a:t>Psychological comorbidities are a common extraintestinal manifestation of IBD, and the cause is likely bi-directional </a:t>
            </a:r>
          </a:p>
        </p:txBody>
      </p:sp>
      <p:sp>
        <p:nvSpPr>
          <p:cNvPr id="2" name="Slide Number Placeholder 1">
            <a:extLst>
              <a:ext uri="{FF2B5EF4-FFF2-40B4-BE49-F238E27FC236}">
                <a16:creationId xmlns:a16="http://schemas.microsoft.com/office/drawing/2014/main" id="{9D3B5409-C3DD-B843-94C2-185A8E808D40}"/>
              </a:ext>
            </a:extLst>
          </p:cNvPr>
          <p:cNvSpPr>
            <a:spLocks noGrp="1"/>
          </p:cNvSpPr>
          <p:nvPr>
            <p:ph type="sldNum" sz="quarter" idx="12"/>
          </p:nvPr>
        </p:nvSpPr>
        <p:spPr/>
        <p:txBody>
          <a:bodyPr/>
          <a:lstStyle/>
          <a:p>
            <a:fld id="{CBD427F1-B09A-D343-BF1A-7F73E67CF090}" type="slidenum">
              <a:rPr lang="en-US" smtClean="0"/>
              <a:t>2</a:t>
            </a:fld>
            <a:endParaRPr lang="en-US" dirty="0"/>
          </a:p>
        </p:txBody>
      </p:sp>
      <p:sp>
        <p:nvSpPr>
          <p:cNvPr id="3" name="Rectangle 2">
            <a:extLst>
              <a:ext uri="{FF2B5EF4-FFF2-40B4-BE49-F238E27FC236}">
                <a16:creationId xmlns:a16="http://schemas.microsoft.com/office/drawing/2014/main" id="{4835CC0A-F92F-934F-BD27-2070FA8EE421}"/>
              </a:ext>
            </a:extLst>
          </p:cNvPr>
          <p:cNvSpPr/>
          <p:nvPr/>
        </p:nvSpPr>
        <p:spPr>
          <a:xfrm>
            <a:off x="488297" y="420693"/>
            <a:ext cx="11027492" cy="952184"/>
          </a:xfrm>
          <a:prstGeom prst="rect">
            <a:avLst/>
          </a:prstGeom>
        </p:spPr>
        <p:txBody>
          <a:bodyPr vert="horz" lIns="85725" tIns="42863" rIns="85725" bIns="42863" rtlCol="0" anchor="ctr">
            <a:noAutofit/>
          </a:bodyPr>
          <a:lstStyle/>
          <a:p>
            <a:endParaRPr lang="en-US" sz="2812" b="1" dirty="0">
              <a:solidFill>
                <a:schemeClr val="accent1"/>
              </a:solidFill>
              <a:ea typeface="+mj-ea"/>
              <a:cs typeface="+mj-cs"/>
            </a:endParaRPr>
          </a:p>
        </p:txBody>
      </p:sp>
      <p:grpSp>
        <p:nvGrpSpPr>
          <p:cNvPr id="15" name="Group 14">
            <a:extLst>
              <a:ext uri="{FF2B5EF4-FFF2-40B4-BE49-F238E27FC236}">
                <a16:creationId xmlns:a16="http://schemas.microsoft.com/office/drawing/2014/main" id="{3FC43D2A-6C73-B441-AB11-0D8E78F5335A}"/>
              </a:ext>
            </a:extLst>
          </p:cNvPr>
          <p:cNvGrpSpPr/>
          <p:nvPr/>
        </p:nvGrpSpPr>
        <p:grpSpPr>
          <a:xfrm>
            <a:off x="300727" y="2959726"/>
            <a:ext cx="7804944" cy="2530153"/>
            <a:chOff x="203230" y="2158762"/>
            <a:chExt cx="4048318" cy="967430"/>
          </a:xfrm>
        </p:grpSpPr>
        <p:sp>
          <p:nvSpPr>
            <p:cNvPr id="4" name="TextBox 3">
              <a:extLst>
                <a:ext uri="{FF2B5EF4-FFF2-40B4-BE49-F238E27FC236}">
                  <a16:creationId xmlns:a16="http://schemas.microsoft.com/office/drawing/2014/main" id="{B30E73C0-EEF7-2B46-996E-6ACC74F9DA78}"/>
                </a:ext>
              </a:extLst>
            </p:cNvPr>
            <p:cNvSpPr txBox="1"/>
            <p:nvPr/>
          </p:nvSpPr>
          <p:spPr>
            <a:xfrm>
              <a:off x="542731" y="2176183"/>
              <a:ext cx="1464460" cy="167647"/>
            </a:xfrm>
            <a:prstGeom prst="rect">
              <a:avLst/>
            </a:prstGeom>
            <a:noFill/>
          </p:spPr>
          <p:txBody>
            <a:bodyPr wrap="none" rtlCol="0">
              <a:spAutoFit/>
            </a:bodyPr>
            <a:lstStyle/>
            <a:p>
              <a:r>
                <a:rPr lang="en-US" sz="2249" dirty="0"/>
                <a:t>Depressive Symptoms </a:t>
              </a:r>
            </a:p>
          </p:txBody>
        </p:sp>
        <p:pic>
          <p:nvPicPr>
            <p:cNvPr id="7" name="Graphic 6" descr="Man">
              <a:extLst>
                <a:ext uri="{FF2B5EF4-FFF2-40B4-BE49-F238E27FC236}">
                  <a16:creationId xmlns:a16="http://schemas.microsoft.com/office/drawing/2014/main" id="{4E97759B-9CE9-114A-A186-9CE94BCEA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230" y="2456846"/>
              <a:ext cx="642938" cy="642938"/>
            </a:xfrm>
            <a:prstGeom prst="rect">
              <a:avLst/>
            </a:prstGeom>
          </p:spPr>
        </p:pic>
        <p:pic>
          <p:nvPicPr>
            <p:cNvPr id="9" name="Graphic 8" descr="Man">
              <a:extLst>
                <a:ext uri="{FF2B5EF4-FFF2-40B4-BE49-F238E27FC236}">
                  <a16:creationId xmlns:a16="http://schemas.microsoft.com/office/drawing/2014/main" id="{394E8161-7017-E440-8B66-E20F7F30EF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649" y="2456846"/>
              <a:ext cx="642938" cy="642938"/>
            </a:xfrm>
            <a:prstGeom prst="rect">
              <a:avLst/>
            </a:prstGeom>
          </p:spPr>
        </p:pic>
        <p:pic>
          <p:nvPicPr>
            <p:cNvPr id="10" name="Graphic 9" descr="Man">
              <a:extLst>
                <a:ext uri="{FF2B5EF4-FFF2-40B4-BE49-F238E27FC236}">
                  <a16:creationId xmlns:a16="http://schemas.microsoft.com/office/drawing/2014/main" id="{74E22FA8-C689-B54E-AAA8-7374611E7C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130" y="2456846"/>
              <a:ext cx="642938" cy="642938"/>
            </a:xfrm>
            <a:prstGeom prst="rect">
              <a:avLst/>
            </a:prstGeom>
          </p:spPr>
        </p:pic>
        <p:pic>
          <p:nvPicPr>
            <p:cNvPr id="11" name="Graphic 10" descr="Man">
              <a:extLst>
                <a:ext uri="{FF2B5EF4-FFF2-40B4-BE49-F238E27FC236}">
                  <a16:creationId xmlns:a16="http://schemas.microsoft.com/office/drawing/2014/main" id="{3D0C3F25-BBF3-C145-B2C9-14DA3D7047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1171" y="2456846"/>
              <a:ext cx="642938" cy="642938"/>
            </a:xfrm>
            <a:prstGeom prst="rect">
              <a:avLst/>
            </a:prstGeom>
          </p:spPr>
        </p:pic>
        <p:sp>
          <p:nvSpPr>
            <p:cNvPr id="5" name="TextBox 4">
              <a:extLst>
                <a:ext uri="{FF2B5EF4-FFF2-40B4-BE49-F238E27FC236}">
                  <a16:creationId xmlns:a16="http://schemas.microsoft.com/office/drawing/2014/main" id="{424B3FFF-2C22-1749-93C4-AF30F66BBC46}"/>
                </a:ext>
              </a:extLst>
            </p:cNvPr>
            <p:cNvSpPr txBox="1"/>
            <p:nvPr/>
          </p:nvSpPr>
          <p:spPr>
            <a:xfrm>
              <a:off x="3167595" y="2158762"/>
              <a:ext cx="550058" cy="167647"/>
            </a:xfrm>
            <a:prstGeom prst="rect">
              <a:avLst/>
            </a:prstGeom>
            <a:noFill/>
          </p:spPr>
          <p:txBody>
            <a:bodyPr wrap="none" rtlCol="0">
              <a:spAutoFit/>
            </a:bodyPr>
            <a:lstStyle/>
            <a:p>
              <a:r>
                <a:rPr lang="en-US" sz="2249" dirty="0"/>
                <a:t>Anxiety</a:t>
              </a:r>
            </a:p>
          </p:txBody>
        </p:sp>
        <p:pic>
          <p:nvPicPr>
            <p:cNvPr id="12" name="Graphic 11" descr="Man">
              <a:extLst>
                <a:ext uri="{FF2B5EF4-FFF2-40B4-BE49-F238E27FC236}">
                  <a16:creationId xmlns:a16="http://schemas.microsoft.com/office/drawing/2014/main" id="{2B547145-4881-3044-B141-1959431BC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0957" y="2481118"/>
              <a:ext cx="642938" cy="642938"/>
            </a:xfrm>
            <a:prstGeom prst="rect">
              <a:avLst/>
            </a:prstGeom>
          </p:spPr>
        </p:pic>
        <p:pic>
          <p:nvPicPr>
            <p:cNvPr id="13" name="Graphic 12" descr="Man">
              <a:extLst>
                <a:ext uri="{FF2B5EF4-FFF2-40B4-BE49-F238E27FC236}">
                  <a16:creationId xmlns:a16="http://schemas.microsoft.com/office/drawing/2014/main" id="{7BED0763-7A00-9745-B79B-FBF02AF71E7A}"/>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131287" y="2481118"/>
              <a:ext cx="642938" cy="642938"/>
            </a:xfrm>
            <a:prstGeom prst="rect">
              <a:avLst/>
            </a:prstGeom>
          </p:spPr>
        </p:pic>
        <p:pic>
          <p:nvPicPr>
            <p:cNvPr id="14" name="Graphic 13" descr="Man">
              <a:extLst>
                <a:ext uri="{FF2B5EF4-FFF2-40B4-BE49-F238E27FC236}">
                  <a16:creationId xmlns:a16="http://schemas.microsoft.com/office/drawing/2014/main" id="{BBC79097-E1BA-E14A-A1E9-B3A7D54964F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608610" y="2483254"/>
              <a:ext cx="642938" cy="642938"/>
            </a:xfrm>
            <a:prstGeom prst="rect">
              <a:avLst/>
            </a:prstGeom>
          </p:spPr>
        </p:pic>
      </p:grpSp>
      <p:sp>
        <p:nvSpPr>
          <p:cNvPr id="17" name="Rectangle 16">
            <a:extLst>
              <a:ext uri="{FF2B5EF4-FFF2-40B4-BE49-F238E27FC236}">
                <a16:creationId xmlns:a16="http://schemas.microsoft.com/office/drawing/2014/main" id="{14BCB65E-9C70-394C-8F91-D5203449ABEF}"/>
              </a:ext>
            </a:extLst>
          </p:cNvPr>
          <p:cNvSpPr/>
          <p:nvPr/>
        </p:nvSpPr>
        <p:spPr>
          <a:xfrm>
            <a:off x="488296" y="5685568"/>
            <a:ext cx="11270136" cy="1077218"/>
          </a:xfrm>
          <a:prstGeom prst="rect">
            <a:avLst/>
          </a:prstGeom>
        </p:spPr>
        <p:txBody>
          <a:bodyPr wrap="square">
            <a:spAutoFit/>
          </a:bodyPr>
          <a:lstStyle/>
          <a:p>
            <a:r>
              <a:rPr lang="en-US" sz="1600" dirty="0" err="1"/>
              <a:t>Barberio</a:t>
            </a:r>
            <a:r>
              <a:rPr lang="en-US" sz="1600" dirty="0"/>
              <a:t>, B., et al. (2021). "Prevalence of symptoms of anxiety and depression in patients with inflammatory bowel disease: a systematic review and meta-analysis." </a:t>
            </a:r>
            <a:r>
              <a:rPr lang="en-US" sz="1600" u="sng" dirty="0"/>
              <a:t>Lancet Gastroenterol Hepatol</a:t>
            </a:r>
            <a:r>
              <a:rPr lang="en-US" sz="1600" dirty="0"/>
              <a:t>.</a:t>
            </a:r>
          </a:p>
          <a:p>
            <a:r>
              <a:rPr lang="en-US" sz="1600" dirty="0"/>
              <a:t>Taft TH et al., (2019). ”Initial Assessment of Post-traumatic Stress in a US Cohort of Inflammatory Bowel Disease Patients. “ </a:t>
            </a:r>
            <a:r>
              <a:rPr lang="en-US" sz="1600" dirty="0" err="1"/>
              <a:t>Inflamm</a:t>
            </a:r>
            <a:r>
              <a:rPr lang="en-US" sz="1600" dirty="0"/>
              <a:t> Bowel Dis</a:t>
            </a:r>
          </a:p>
        </p:txBody>
      </p:sp>
      <p:grpSp>
        <p:nvGrpSpPr>
          <p:cNvPr id="22" name="Group 21">
            <a:extLst>
              <a:ext uri="{FF2B5EF4-FFF2-40B4-BE49-F238E27FC236}">
                <a16:creationId xmlns:a16="http://schemas.microsoft.com/office/drawing/2014/main" id="{B3A06A01-D864-7F4D-B492-DCDD6597CEAD}"/>
              </a:ext>
            </a:extLst>
          </p:cNvPr>
          <p:cNvGrpSpPr/>
          <p:nvPr/>
        </p:nvGrpSpPr>
        <p:grpSpPr>
          <a:xfrm>
            <a:off x="8607915" y="3739317"/>
            <a:ext cx="3311285" cy="1869103"/>
            <a:chOff x="7187401" y="2661998"/>
            <a:chExt cx="2669373" cy="1492796"/>
          </a:xfrm>
        </p:grpSpPr>
        <p:pic>
          <p:nvPicPr>
            <p:cNvPr id="19" name="Graphic 18" descr="Man">
              <a:extLst>
                <a:ext uri="{FF2B5EF4-FFF2-40B4-BE49-F238E27FC236}">
                  <a16:creationId xmlns:a16="http://schemas.microsoft.com/office/drawing/2014/main" id="{5A073793-34B8-7744-A31C-3861485643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7401" y="2661998"/>
              <a:ext cx="1078996" cy="1487853"/>
            </a:xfrm>
            <a:prstGeom prst="rect">
              <a:avLst/>
            </a:prstGeom>
          </p:spPr>
        </p:pic>
        <p:pic>
          <p:nvPicPr>
            <p:cNvPr id="20" name="Graphic 19" descr="Man">
              <a:extLst>
                <a:ext uri="{FF2B5EF4-FFF2-40B4-BE49-F238E27FC236}">
                  <a16:creationId xmlns:a16="http://schemas.microsoft.com/office/drawing/2014/main" id="{BC876B16-B4B6-8D47-B006-C89EAF5BE49B}"/>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976722" y="2661998"/>
              <a:ext cx="1078996" cy="1487853"/>
            </a:xfrm>
            <a:prstGeom prst="rect">
              <a:avLst/>
            </a:prstGeom>
          </p:spPr>
        </p:pic>
        <p:pic>
          <p:nvPicPr>
            <p:cNvPr id="21" name="Graphic 20" descr="Man">
              <a:extLst>
                <a:ext uri="{FF2B5EF4-FFF2-40B4-BE49-F238E27FC236}">
                  <a16:creationId xmlns:a16="http://schemas.microsoft.com/office/drawing/2014/main" id="{90A0AD3D-A7D1-BA4A-B16C-175D8319FA8E}"/>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8777778" y="2666941"/>
              <a:ext cx="1078996" cy="1487853"/>
            </a:xfrm>
            <a:prstGeom prst="rect">
              <a:avLst/>
            </a:prstGeom>
          </p:spPr>
        </p:pic>
      </p:grpSp>
      <p:sp>
        <p:nvSpPr>
          <p:cNvPr id="24" name="TextBox 23">
            <a:extLst>
              <a:ext uri="{FF2B5EF4-FFF2-40B4-BE49-F238E27FC236}">
                <a16:creationId xmlns:a16="http://schemas.microsoft.com/office/drawing/2014/main" id="{B11F60A8-6170-6844-85D2-DA2D5B778BA2}"/>
              </a:ext>
            </a:extLst>
          </p:cNvPr>
          <p:cNvSpPr txBox="1"/>
          <p:nvPr/>
        </p:nvSpPr>
        <p:spPr>
          <a:xfrm>
            <a:off x="9374176" y="3005289"/>
            <a:ext cx="2059666" cy="438453"/>
          </a:xfrm>
          <a:prstGeom prst="rect">
            <a:avLst/>
          </a:prstGeom>
          <a:noFill/>
        </p:spPr>
        <p:txBody>
          <a:bodyPr wrap="none" rtlCol="0">
            <a:spAutoFit/>
          </a:bodyPr>
          <a:lstStyle/>
          <a:p>
            <a:r>
              <a:rPr lang="en-US" sz="2249" dirty="0"/>
              <a:t>Medical Trauma</a:t>
            </a:r>
          </a:p>
        </p:txBody>
      </p:sp>
    </p:spTree>
    <p:extLst>
      <p:ext uri="{BB962C8B-B14F-4D97-AF65-F5344CB8AC3E}">
        <p14:creationId xmlns:p14="http://schemas.microsoft.com/office/powerpoint/2010/main" val="78597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whiteboard&#10;&#10;Description automatically generated">
            <a:extLst>
              <a:ext uri="{FF2B5EF4-FFF2-40B4-BE49-F238E27FC236}">
                <a16:creationId xmlns:a16="http://schemas.microsoft.com/office/drawing/2014/main" id="{3B3F1A7F-1FCE-42F0-1556-4E8B7EBD92AD}"/>
              </a:ext>
            </a:extLst>
          </p:cNvPr>
          <p:cNvPicPr>
            <a:picLocks noChangeAspect="1"/>
          </p:cNvPicPr>
          <p:nvPr/>
        </p:nvPicPr>
        <p:blipFill rotWithShape="1">
          <a:blip r:embed="rId5"/>
          <a:srcRect t="14080" r="-2" b="-2"/>
          <a:stretch/>
        </p:blipFill>
        <p:spPr>
          <a:xfrm>
            <a:off x="8860" y="10"/>
            <a:ext cx="6924201" cy="6857990"/>
          </a:xfrm>
          <a:prstGeom prst="rect">
            <a:avLst/>
          </a:prstGeom>
          <a:scene3d>
            <a:camera prst="orthographicFront"/>
            <a:lightRig rig="threePt" dir="t">
              <a:rot lat="0" lon="0" rev="2700000"/>
            </a:lightRig>
          </a:scene3d>
          <a:sp3d contourW="6350">
            <a:bevelT h="38100"/>
            <a:contourClr>
              <a:srgbClr val="C0C0C0"/>
            </a:contourClr>
          </a:sp3d>
        </p:spPr>
      </p:pic>
      <p:sp>
        <p:nvSpPr>
          <p:cNvPr id="17" name="Rectangle 16">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785355-8177-5136-38DF-1D78BC814669}"/>
              </a:ext>
            </a:extLst>
          </p:cNvPr>
          <p:cNvSpPr>
            <a:spLocks noGrp="1"/>
          </p:cNvSpPr>
          <p:nvPr>
            <p:ph type="title"/>
          </p:nvPr>
        </p:nvSpPr>
        <p:spPr>
          <a:xfrm>
            <a:off x="7570382" y="1358901"/>
            <a:ext cx="3707844" cy="2730498"/>
          </a:xfrm>
        </p:spPr>
        <p:txBody>
          <a:bodyPr vert="horz" lIns="91440" tIns="45720" rIns="91440" bIns="45720" rtlCol="0" anchor="b">
            <a:normAutofit/>
          </a:bodyPr>
          <a:lstStyle/>
          <a:p>
            <a:r>
              <a:rPr lang="en-US" sz="3000"/>
              <a:t>But…..</a:t>
            </a:r>
            <a:br>
              <a:rPr lang="en-US" sz="3000"/>
            </a:br>
            <a:r>
              <a:rPr lang="en-US" sz="3000"/>
              <a:t>Psychological </a:t>
            </a:r>
            <a:r>
              <a:rPr lang="en-US" sz="3000" b="1"/>
              <a:t>disorders</a:t>
            </a:r>
            <a:r>
              <a:rPr lang="en-US" sz="3000"/>
              <a:t> are only part of the emotional burden</a:t>
            </a:r>
          </a:p>
        </p:txBody>
      </p:sp>
      <p:sp>
        <p:nvSpPr>
          <p:cNvPr id="5" name="Slide Number Placeholder 4">
            <a:extLst>
              <a:ext uri="{FF2B5EF4-FFF2-40B4-BE49-F238E27FC236}">
                <a16:creationId xmlns:a16="http://schemas.microsoft.com/office/drawing/2014/main" id="{5A9CFBD4-1CD8-7E45-B0EA-ACE1386A687B}"/>
              </a:ext>
            </a:extLst>
          </p:cNvPr>
          <p:cNvSpPr>
            <a:spLocks noGrp="1"/>
          </p:cNvSpPr>
          <p:nvPr>
            <p:ph type="sldNum" sz="quarter" idx="12"/>
          </p:nvPr>
        </p:nvSpPr>
        <p:spPr>
          <a:xfrm>
            <a:off x="10514011" y="5883275"/>
            <a:ext cx="764215" cy="365125"/>
          </a:xfrm>
        </p:spPr>
        <p:txBody>
          <a:bodyPr vert="horz" lIns="91440" tIns="45720" rIns="91440" bIns="45720" rtlCol="0" anchor="ctr">
            <a:normAutofit/>
          </a:bodyPr>
          <a:lstStyle/>
          <a:p>
            <a:pPr>
              <a:spcAft>
                <a:spcPts val="800"/>
              </a:spcAft>
              <a:defRPr/>
            </a:pPr>
            <a:fld id="{34C75593-CBE5-444E-BE8A-825460E5274E}" type="slidenum">
              <a:rPr lang="en-US" altLang="en-US"/>
              <a:pPr>
                <a:spcAft>
                  <a:spcPts val="800"/>
                </a:spcAft>
                <a:defRPr/>
              </a:pPr>
              <a:t>3</a:t>
            </a:fld>
            <a:endParaRPr lang="en-US" altLang="en-US"/>
          </a:p>
        </p:txBody>
      </p:sp>
      <p:sp>
        <p:nvSpPr>
          <p:cNvPr id="4" name="Content Placeholder 3">
            <a:extLst>
              <a:ext uri="{FF2B5EF4-FFF2-40B4-BE49-F238E27FC236}">
                <a16:creationId xmlns:a16="http://schemas.microsoft.com/office/drawing/2014/main" id="{5A95CF87-0E8B-88D4-B7BC-8A161D901E46}"/>
              </a:ext>
            </a:extLst>
          </p:cNvPr>
          <p:cNvSpPr>
            <a:spLocks noGrp="1"/>
          </p:cNvSpPr>
          <p:nvPr>
            <p:ph idx="4294967295"/>
          </p:nvPr>
        </p:nvSpPr>
        <p:spPr>
          <a:xfrm>
            <a:off x="7332663" y="4354513"/>
            <a:ext cx="4859337" cy="3422650"/>
          </a:xfrm>
        </p:spPr>
        <p:txBody>
          <a:bodyPr>
            <a:normAutofit/>
          </a:bodyPr>
          <a:lstStyle/>
          <a:p>
            <a:pPr marL="0" indent="0">
              <a:buNone/>
            </a:pPr>
            <a:r>
              <a:rPr lang="en-US" sz="1800" cap="none" dirty="0">
                <a:latin typeface="+mj-lt"/>
              </a:rPr>
              <a:t>Adapted from: Keefer et al., How should pain, fatigue and emotional wellness be incorporated into treatment goals for optimal management of IBD? Gastroenterology. 2022.</a:t>
            </a:r>
          </a:p>
          <a:p>
            <a:endParaRPr lang="en-US" sz="1800" cap="none" dirty="0">
              <a:latin typeface="+mj-lt"/>
            </a:endParaRPr>
          </a:p>
        </p:txBody>
      </p:sp>
    </p:spTree>
    <p:extLst>
      <p:ext uri="{BB962C8B-B14F-4D97-AF65-F5344CB8AC3E}">
        <p14:creationId xmlns:p14="http://schemas.microsoft.com/office/powerpoint/2010/main" val="249904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F498-E91B-4062-8CD7-A45FDB461068}"/>
              </a:ext>
            </a:extLst>
          </p:cNvPr>
          <p:cNvSpPr>
            <a:spLocks noGrp="1"/>
          </p:cNvSpPr>
          <p:nvPr>
            <p:ph type="title"/>
          </p:nvPr>
        </p:nvSpPr>
        <p:spPr>
          <a:xfrm>
            <a:off x="609600" y="136524"/>
            <a:ext cx="10972800" cy="625171"/>
          </a:xfrm>
        </p:spPr>
        <p:txBody>
          <a:bodyPr vert="horz" lIns="121920" tIns="60960" rIns="121920" bIns="60960" rtlCol="0" anchor="t">
            <a:noAutofit/>
          </a:bodyPr>
          <a:lstStyle/>
          <a:p>
            <a:r>
              <a:rPr lang="en-US" sz="3200" dirty="0"/>
              <a:t>Patients </a:t>
            </a:r>
            <a:r>
              <a:rPr lang="en-US" sz="3200" b="1" dirty="0"/>
              <a:t>want</a:t>
            </a:r>
            <a:r>
              <a:rPr lang="en-US" sz="3200" dirty="0"/>
              <a:t> emotional aspects of their health addressed as part of </a:t>
            </a:r>
            <a:r>
              <a:rPr lang="en-US" sz="3200" b="1" dirty="0"/>
              <a:t>routine</a:t>
            </a:r>
            <a:r>
              <a:rPr lang="en-US" sz="3200" dirty="0"/>
              <a:t> IBD care</a:t>
            </a:r>
          </a:p>
        </p:txBody>
      </p:sp>
      <p:sp>
        <p:nvSpPr>
          <p:cNvPr id="13" name="Content Placeholder 12">
            <a:extLst>
              <a:ext uri="{FF2B5EF4-FFF2-40B4-BE49-F238E27FC236}">
                <a16:creationId xmlns:a16="http://schemas.microsoft.com/office/drawing/2014/main" id="{2E3D0384-0986-94B2-DB2A-06CC35156753}"/>
              </a:ext>
            </a:extLst>
          </p:cNvPr>
          <p:cNvSpPr>
            <a:spLocks noGrp="1"/>
          </p:cNvSpPr>
          <p:nvPr>
            <p:ph idx="1"/>
          </p:nvPr>
        </p:nvSpPr>
        <p:spPr>
          <a:xfrm>
            <a:off x="1676400" y="2697635"/>
            <a:ext cx="9768348" cy="1233281"/>
          </a:xfrm>
        </p:spPr>
        <p:txBody>
          <a:bodyPr>
            <a:normAutofit fontScale="92500"/>
          </a:bodyPr>
          <a:lstStyle/>
          <a:p>
            <a:pPr marL="0" indent="0">
              <a:buNone/>
            </a:pPr>
            <a:r>
              <a:rPr lang="en-US" sz="2400" cap="none" dirty="0"/>
              <a:t>Between 38-50% of IBD patients report seeking out or desire for psychotherapy to address IBD specific issues, and believe stress influences the course of their disease.</a:t>
            </a:r>
            <a:r>
              <a:rPr lang="en-US" sz="2400" cap="none" baseline="30000" dirty="0"/>
              <a:t>1,2</a:t>
            </a:r>
            <a:endParaRPr lang="en-US" sz="2400" cap="none" dirty="0"/>
          </a:p>
        </p:txBody>
      </p:sp>
      <p:sp>
        <p:nvSpPr>
          <p:cNvPr id="12" name="Slide Number Placeholder 4">
            <a:extLst>
              <a:ext uri="{FF2B5EF4-FFF2-40B4-BE49-F238E27FC236}">
                <a16:creationId xmlns:a16="http://schemas.microsoft.com/office/drawing/2014/main" id="{26782C8F-58EC-4015-1511-1FF99DFCC8DE}"/>
              </a:ext>
            </a:extLst>
          </p:cNvPr>
          <p:cNvSpPr>
            <a:spLocks noGrp="1"/>
          </p:cNvSpPr>
          <p:nvPr>
            <p:ph type="sldNum" sz="quarter" idx="12"/>
          </p:nvPr>
        </p:nvSpPr>
        <p:spPr>
          <a:xfrm>
            <a:off x="8737600" y="6356351"/>
            <a:ext cx="2844800" cy="365125"/>
          </a:xfrm>
        </p:spPr>
        <p:txBody>
          <a:bodyPr/>
          <a:lstStyle/>
          <a:p>
            <a:pPr>
              <a:spcAft>
                <a:spcPts val="800"/>
              </a:spcAft>
            </a:pPr>
            <a:fld id="{EE762A11-A3F0-4D1B-B1B2-208FCF4B7D37}" type="slidenum">
              <a:rPr lang="en-CA" smtClean="0"/>
              <a:pPr>
                <a:spcAft>
                  <a:spcPts val="800"/>
                </a:spcAft>
              </a:pPr>
              <a:t>4</a:t>
            </a:fld>
            <a:endParaRPr lang="en-CA"/>
          </a:p>
        </p:txBody>
      </p:sp>
      <p:sp>
        <p:nvSpPr>
          <p:cNvPr id="8" name="TextBox 7">
            <a:extLst>
              <a:ext uri="{FF2B5EF4-FFF2-40B4-BE49-F238E27FC236}">
                <a16:creationId xmlns:a16="http://schemas.microsoft.com/office/drawing/2014/main" id="{B847DC07-DC76-0257-2F42-A5A4F1183EED}"/>
              </a:ext>
            </a:extLst>
          </p:cNvPr>
          <p:cNvSpPr txBox="1"/>
          <p:nvPr/>
        </p:nvSpPr>
        <p:spPr>
          <a:xfrm>
            <a:off x="609600" y="5260748"/>
            <a:ext cx="11344893" cy="1815882"/>
          </a:xfrm>
          <a:prstGeom prst="rect">
            <a:avLst/>
          </a:prstGeom>
          <a:noFill/>
        </p:spPr>
        <p:txBody>
          <a:bodyPr wrap="square">
            <a:spAutoFit/>
          </a:bodyPr>
          <a:lstStyle/>
          <a:p>
            <a:pPr defTabSz="609585">
              <a:defRPr/>
            </a:pPr>
            <a:r>
              <a:rPr lang="en-US" sz="1600" baseline="30000" dirty="0"/>
              <a:t>1</a:t>
            </a:r>
            <a:r>
              <a:rPr lang="en-US" sz="1600" dirty="0"/>
              <a:t>Craven, M. R., et al. (2019). Inflammatory Bowel Disease Patient Experiences with Psychotherapy in the Community. </a:t>
            </a:r>
            <a:r>
              <a:rPr lang="en-US" sz="1600" i="1" dirty="0"/>
              <a:t>J Clin Psychol Med Settings</a:t>
            </a:r>
            <a:r>
              <a:rPr lang="en-US" sz="1600" dirty="0"/>
              <a:t>,</a:t>
            </a:r>
            <a:r>
              <a:rPr lang="en-US" sz="1600" i="1" dirty="0"/>
              <a:t> 26</a:t>
            </a:r>
            <a:r>
              <a:rPr lang="en-US" sz="1600" dirty="0"/>
              <a:t>(2), 183-193. </a:t>
            </a:r>
          </a:p>
          <a:p>
            <a:pPr defTabSz="609585">
              <a:defRPr/>
            </a:pPr>
            <a:r>
              <a:rPr lang="en-US" sz="1600" baseline="30000" dirty="0"/>
              <a:t>2</a:t>
            </a:r>
            <a:r>
              <a:rPr lang="en-US" sz="1600" dirty="0"/>
              <a:t>Klag, T., et al. (2017). High Demand for Psychotherapy in Patients with Inflammatory Bowel Disease. </a:t>
            </a:r>
            <a:r>
              <a:rPr lang="en-US" sz="1600" i="1" dirty="0" err="1"/>
              <a:t>Inflamm</a:t>
            </a:r>
            <a:r>
              <a:rPr lang="en-US" sz="1600" i="1" dirty="0"/>
              <a:t> Bowel Dis</a:t>
            </a:r>
            <a:r>
              <a:rPr lang="en-US" sz="1600" dirty="0"/>
              <a:t>,</a:t>
            </a:r>
            <a:r>
              <a:rPr lang="en-US" sz="1600" i="1" dirty="0"/>
              <a:t> 23</a:t>
            </a:r>
            <a:r>
              <a:rPr lang="en-US" sz="1600" dirty="0"/>
              <a:t>(10), 1796-1802. </a:t>
            </a:r>
          </a:p>
          <a:p>
            <a:pPr defTabSz="609585">
              <a:defRPr/>
            </a:pPr>
            <a:r>
              <a:rPr lang="en-US" sz="1600" baseline="30000" dirty="0"/>
              <a:t>3</a:t>
            </a:r>
            <a:r>
              <a:rPr lang="en-US" sz="1600" dirty="0"/>
              <a:t>Regueiro, M., ….. </a:t>
            </a:r>
            <a:r>
              <a:rPr lang="en-US" sz="1600" dirty="0" err="1"/>
              <a:t>Szigethy</a:t>
            </a:r>
            <a:r>
              <a:rPr lang="en-US" sz="1600" dirty="0"/>
              <a:t>, E. (2018). Reduced Unplanned Care and Disease Activity and Increased Quality of Life After Patient Enrollment in an Inflammatory Bowel Disease Medical Home. </a:t>
            </a:r>
            <a:r>
              <a:rPr lang="en-US" sz="1600" i="1" dirty="0"/>
              <a:t>Clin Gastroenterol Hepatol</a:t>
            </a:r>
            <a:r>
              <a:rPr lang="en-US" sz="1600" dirty="0"/>
              <a:t>,</a:t>
            </a:r>
            <a:r>
              <a:rPr lang="en-US" sz="1600" i="1" dirty="0"/>
              <a:t> 16</a:t>
            </a:r>
            <a:r>
              <a:rPr lang="en-US" sz="1600" dirty="0"/>
              <a:t>(11), 1777-1785. </a:t>
            </a:r>
          </a:p>
          <a:p>
            <a:pPr defTabSz="609585">
              <a:defRPr/>
            </a:pPr>
            <a:endParaRPr lang="en-US" sz="1600" dirty="0"/>
          </a:p>
        </p:txBody>
      </p:sp>
      <p:pic>
        <p:nvPicPr>
          <p:cNvPr id="4" name="Graphic 3" descr="Doctor female outline">
            <a:extLst>
              <a:ext uri="{FF2B5EF4-FFF2-40B4-BE49-F238E27FC236}">
                <a16:creationId xmlns:a16="http://schemas.microsoft.com/office/drawing/2014/main" id="{28A6F74E-78F7-3524-30E0-9A2E2BC16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406984"/>
            <a:ext cx="914400" cy="914400"/>
          </a:xfrm>
          <a:prstGeom prst="rect">
            <a:avLst/>
          </a:prstGeom>
        </p:spPr>
      </p:pic>
      <p:pic>
        <p:nvPicPr>
          <p:cNvPr id="7" name="Graphic 6" descr="Badge Heart outline">
            <a:extLst>
              <a:ext uri="{FF2B5EF4-FFF2-40B4-BE49-F238E27FC236}">
                <a16:creationId xmlns:a16="http://schemas.microsoft.com/office/drawing/2014/main" id="{BC91FB9D-CC3D-25D8-EE94-D0774C0545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 y="2852536"/>
            <a:ext cx="914400" cy="914400"/>
          </a:xfrm>
          <a:prstGeom prst="rect">
            <a:avLst/>
          </a:prstGeom>
        </p:spPr>
      </p:pic>
      <p:sp>
        <p:nvSpPr>
          <p:cNvPr id="10" name="TextBox 9">
            <a:extLst>
              <a:ext uri="{FF2B5EF4-FFF2-40B4-BE49-F238E27FC236}">
                <a16:creationId xmlns:a16="http://schemas.microsoft.com/office/drawing/2014/main" id="{AD064683-0419-EC22-6209-7B1083AFC24A}"/>
              </a:ext>
            </a:extLst>
          </p:cNvPr>
          <p:cNvSpPr txBox="1"/>
          <p:nvPr/>
        </p:nvSpPr>
        <p:spPr>
          <a:xfrm>
            <a:off x="1676400" y="1597252"/>
            <a:ext cx="9608574" cy="830997"/>
          </a:xfrm>
          <a:prstGeom prst="rect">
            <a:avLst/>
          </a:prstGeom>
          <a:noFill/>
        </p:spPr>
        <p:txBody>
          <a:bodyPr wrap="square">
            <a:spAutoFit/>
          </a:bodyPr>
          <a:lstStyle/>
          <a:p>
            <a:pPr lvl="0"/>
            <a:r>
              <a:rPr lang="en-US" sz="2400" dirty="0"/>
              <a:t>95% of IBD patients agree that stress, quality of life, and mental health should be addressed by their medical providers.</a:t>
            </a:r>
            <a:r>
              <a:rPr lang="en-US" sz="2400" baseline="30000" dirty="0"/>
              <a:t>1</a:t>
            </a:r>
          </a:p>
        </p:txBody>
      </p:sp>
      <p:sp>
        <p:nvSpPr>
          <p:cNvPr id="14" name="TextBox 13">
            <a:extLst>
              <a:ext uri="{FF2B5EF4-FFF2-40B4-BE49-F238E27FC236}">
                <a16:creationId xmlns:a16="http://schemas.microsoft.com/office/drawing/2014/main" id="{164AC304-857E-08F0-D67C-8B8C100ADDD1}"/>
              </a:ext>
            </a:extLst>
          </p:cNvPr>
          <p:cNvSpPr txBox="1"/>
          <p:nvPr/>
        </p:nvSpPr>
        <p:spPr>
          <a:xfrm>
            <a:off x="1676400" y="4122318"/>
            <a:ext cx="9608574" cy="830997"/>
          </a:xfrm>
          <a:prstGeom prst="rect">
            <a:avLst/>
          </a:prstGeom>
          <a:noFill/>
        </p:spPr>
        <p:txBody>
          <a:bodyPr wrap="square">
            <a:spAutoFit/>
          </a:bodyPr>
          <a:lstStyle/>
          <a:p>
            <a:pPr lvl="0"/>
            <a:r>
              <a:rPr lang="en-US" sz="2400" dirty="0"/>
              <a:t>When psychological needs are addressed </a:t>
            </a:r>
            <a:r>
              <a:rPr lang="en-US" sz="2400" b="1" dirty="0"/>
              <a:t>in the IBD setting</a:t>
            </a:r>
            <a:r>
              <a:rPr lang="en-US" sz="2400" dirty="0"/>
              <a:t>, outcomes improve</a:t>
            </a:r>
            <a:endParaRPr lang="en-US" sz="2400" baseline="30000" dirty="0"/>
          </a:p>
        </p:txBody>
      </p:sp>
      <p:pic>
        <p:nvPicPr>
          <p:cNvPr id="16" name="Graphic 15" descr="Mental Health outline">
            <a:extLst>
              <a:ext uri="{FF2B5EF4-FFF2-40B4-BE49-F238E27FC236}">
                <a16:creationId xmlns:a16="http://schemas.microsoft.com/office/drawing/2014/main" id="{61E10E46-62F2-135C-10B1-8AC7207479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4516" y="4138632"/>
            <a:ext cx="914400" cy="914400"/>
          </a:xfrm>
          <a:prstGeom prst="rect">
            <a:avLst/>
          </a:prstGeom>
        </p:spPr>
      </p:pic>
    </p:spTree>
    <p:extLst>
      <p:ext uri="{BB962C8B-B14F-4D97-AF65-F5344CB8AC3E}">
        <p14:creationId xmlns:p14="http://schemas.microsoft.com/office/powerpoint/2010/main" val="42467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3117" y="236993"/>
            <a:ext cx="11484525" cy="584775"/>
          </a:xfrm>
          <a:prstGeom prst="rect">
            <a:avLst/>
          </a:prstGeom>
          <a:noFill/>
        </p:spPr>
        <p:txBody>
          <a:bodyPr wrap="square" rtlCol="0">
            <a:spAutoFit/>
          </a:bodyPr>
          <a:lstStyle/>
          <a:p>
            <a:r>
              <a:rPr lang="en-US" sz="3200" dirty="0">
                <a:solidFill>
                  <a:schemeClr val="tx2"/>
                </a:solidFill>
              </a:rPr>
              <a:t>The Emotional Burden of IBD Self-Management</a:t>
            </a:r>
          </a:p>
        </p:txBody>
      </p:sp>
      <p:sp>
        <p:nvSpPr>
          <p:cNvPr id="13" name="TextBox 12"/>
          <p:cNvSpPr txBox="1"/>
          <p:nvPr/>
        </p:nvSpPr>
        <p:spPr>
          <a:xfrm>
            <a:off x="5672521" y="6376345"/>
            <a:ext cx="5929957" cy="369332"/>
          </a:xfrm>
          <a:prstGeom prst="rect">
            <a:avLst/>
          </a:prstGeom>
          <a:noFill/>
        </p:spPr>
        <p:txBody>
          <a:bodyPr wrap="none" rtlCol="0">
            <a:spAutoFit/>
          </a:bodyPr>
          <a:lstStyle/>
          <a:p>
            <a:r>
              <a:rPr lang="en-US" dirty="0"/>
              <a:t>Adapted from Keefer and Kane, Self Management of IBD 2015</a:t>
            </a:r>
          </a:p>
        </p:txBody>
      </p:sp>
      <p:pic>
        <p:nvPicPr>
          <p:cNvPr id="6" name="Picture 5">
            <a:extLst>
              <a:ext uri="{FF2B5EF4-FFF2-40B4-BE49-F238E27FC236}">
                <a16:creationId xmlns:a16="http://schemas.microsoft.com/office/drawing/2014/main" id="{BB0B6369-CCD1-3DC6-478B-415E96748B23}"/>
              </a:ext>
            </a:extLst>
          </p:cNvPr>
          <p:cNvPicPr>
            <a:picLocks noChangeAspect="1"/>
          </p:cNvPicPr>
          <p:nvPr/>
        </p:nvPicPr>
        <p:blipFill>
          <a:blip r:embed="rId3"/>
          <a:stretch>
            <a:fillRect/>
          </a:stretch>
        </p:blipFill>
        <p:spPr>
          <a:xfrm>
            <a:off x="1744778" y="1187450"/>
            <a:ext cx="2628900" cy="4483100"/>
          </a:xfrm>
          <a:prstGeom prst="rect">
            <a:avLst/>
          </a:prstGeom>
        </p:spPr>
      </p:pic>
      <p:grpSp>
        <p:nvGrpSpPr>
          <p:cNvPr id="22" name="Group 21">
            <a:extLst>
              <a:ext uri="{FF2B5EF4-FFF2-40B4-BE49-F238E27FC236}">
                <a16:creationId xmlns:a16="http://schemas.microsoft.com/office/drawing/2014/main" id="{34430E71-FB3B-C7A6-7ADB-4BAA25332CF6}"/>
              </a:ext>
            </a:extLst>
          </p:cNvPr>
          <p:cNvGrpSpPr/>
          <p:nvPr/>
        </p:nvGrpSpPr>
        <p:grpSpPr>
          <a:xfrm>
            <a:off x="6215684" y="1538878"/>
            <a:ext cx="5483823" cy="3403247"/>
            <a:chOff x="6215684" y="1538878"/>
            <a:chExt cx="5483823" cy="3403247"/>
          </a:xfrm>
        </p:grpSpPr>
        <p:sp>
          <p:nvSpPr>
            <p:cNvPr id="7" name="TextBox 6">
              <a:extLst>
                <a:ext uri="{FF2B5EF4-FFF2-40B4-BE49-F238E27FC236}">
                  <a16:creationId xmlns:a16="http://schemas.microsoft.com/office/drawing/2014/main" id="{147A684D-0E06-D40D-CF2F-FA7E6858F17E}"/>
                </a:ext>
              </a:extLst>
            </p:cNvPr>
            <p:cNvSpPr txBox="1"/>
            <p:nvPr/>
          </p:nvSpPr>
          <p:spPr>
            <a:xfrm>
              <a:off x="6215684" y="1538878"/>
              <a:ext cx="2803844" cy="461665"/>
            </a:xfrm>
            <a:prstGeom prst="rect">
              <a:avLst/>
            </a:prstGeom>
            <a:noFill/>
          </p:spPr>
          <p:txBody>
            <a:bodyPr wrap="none" rtlCol="0">
              <a:spAutoFit/>
            </a:bodyPr>
            <a:lstStyle/>
            <a:p>
              <a:r>
                <a:rPr lang="en-US" sz="2400" dirty="0"/>
                <a:t>Managing Symptoms</a:t>
              </a:r>
            </a:p>
          </p:txBody>
        </p:sp>
        <p:sp>
          <p:nvSpPr>
            <p:cNvPr id="8" name="TextBox 7">
              <a:extLst>
                <a:ext uri="{FF2B5EF4-FFF2-40B4-BE49-F238E27FC236}">
                  <a16:creationId xmlns:a16="http://schemas.microsoft.com/office/drawing/2014/main" id="{C30BD167-A65C-758A-B9C1-D61F792ED4E1}"/>
                </a:ext>
              </a:extLst>
            </p:cNvPr>
            <p:cNvSpPr txBox="1"/>
            <p:nvPr/>
          </p:nvSpPr>
          <p:spPr>
            <a:xfrm>
              <a:off x="6518786" y="2143561"/>
              <a:ext cx="4856907" cy="461665"/>
            </a:xfrm>
            <a:prstGeom prst="rect">
              <a:avLst/>
            </a:prstGeom>
            <a:noFill/>
          </p:spPr>
          <p:txBody>
            <a:bodyPr wrap="none" rtlCol="0">
              <a:spAutoFit/>
            </a:bodyPr>
            <a:lstStyle/>
            <a:p>
              <a:r>
                <a:rPr lang="en-US" sz="2400" dirty="0"/>
                <a:t>Managing Medications and Insurance</a:t>
              </a:r>
            </a:p>
          </p:txBody>
        </p:sp>
        <p:sp>
          <p:nvSpPr>
            <p:cNvPr id="9" name="TextBox 8">
              <a:extLst>
                <a:ext uri="{FF2B5EF4-FFF2-40B4-BE49-F238E27FC236}">
                  <a16:creationId xmlns:a16="http://schemas.microsoft.com/office/drawing/2014/main" id="{6284B9C8-324C-7EC7-34C0-C42FCE01402E}"/>
                </a:ext>
              </a:extLst>
            </p:cNvPr>
            <p:cNvSpPr txBox="1"/>
            <p:nvPr/>
          </p:nvSpPr>
          <p:spPr>
            <a:xfrm>
              <a:off x="6651522" y="2748244"/>
              <a:ext cx="5047985" cy="461665"/>
            </a:xfrm>
            <a:prstGeom prst="rect">
              <a:avLst/>
            </a:prstGeom>
            <a:noFill/>
          </p:spPr>
          <p:txBody>
            <a:bodyPr wrap="none" rtlCol="0">
              <a:spAutoFit/>
            </a:bodyPr>
            <a:lstStyle/>
            <a:p>
              <a:r>
                <a:rPr lang="en-US" sz="2400" dirty="0"/>
                <a:t>Managing Surgeries and/or Procedures</a:t>
              </a:r>
            </a:p>
          </p:txBody>
        </p:sp>
        <p:sp>
          <p:nvSpPr>
            <p:cNvPr id="10" name="TextBox 9">
              <a:extLst>
                <a:ext uri="{FF2B5EF4-FFF2-40B4-BE49-F238E27FC236}">
                  <a16:creationId xmlns:a16="http://schemas.microsoft.com/office/drawing/2014/main" id="{56CD7659-B587-5FF8-5207-532C97C69B1A}"/>
                </a:ext>
              </a:extLst>
            </p:cNvPr>
            <p:cNvSpPr txBox="1"/>
            <p:nvPr/>
          </p:nvSpPr>
          <p:spPr>
            <a:xfrm>
              <a:off x="6886665" y="3323240"/>
              <a:ext cx="4265976" cy="461665"/>
            </a:xfrm>
            <a:prstGeom prst="rect">
              <a:avLst/>
            </a:prstGeom>
            <a:noFill/>
          </p:spPr>
          <p:txBody>
            <a:bodyPr wrap="none" rtlCol="0">
              <a:spAutoFit/>
            </a:bodyPr>
            <a:lstStyle/>
            <a:p>
              <a:r>
                <a:rPr lang="en-US" sz="2400" dirty="0"/>
                <a:t>Managing Nutrition and Lifestyle</a:t>
              </a:r>
            </a:p>
          </p:txBody>
        </p:sp>
        <p:sp>
          <p:nvSpPr>
            <p:cNvPr id="14" name="TextBox 13">
              <a:extLst>
                <a:ext uri="{FF2B5EF4-FFF2-40B4-BE49-F238E27FC236}">
                  <a16:creationId xmlns:a16="http://schemas.microsoft.com/office/drawing/2014/main" id="{0BC74C86-3D96-7F67-7CA1-7D18395D0A0A}"/>
                </a:ext>
              </a:extLst>
            </p:cNvPr>
            <p:cNvSpPr txBox="1"/>
            <p:nvPr/>
          </p:nvSpPr>
          <p:spPr>
            <a:xfrm>
              <a:off x="7149407" y="3905464"/>
              <a:ext cx="4019818" cy="461665"/>
            </a:xfrm>
            <a:prstGeom prst="rect">
              <a:avLst/>
            </a:prstGeom>
            <a:noFill/>
          </p:spPr>
          <p:txBody>
            <a:bodyPr wrap="none" rtlCol="0">
              <a:spAutoFit/>
            </a:bodyPr>
            <a:lstStyle/>
            <a:p>
              <a:r>
                <a:rPr lang="en-US" sz="2400" dirty="0"/>
                <a:t>Managing Emotions and Stress</a:t>
              </a:r>
            </a:p>
          </p:txBody>
        </p:sp>
        <p:sp>
          <p:nvSpPr>
            <p:cNvPr id="15" name="TextBox 14">
              <a:extLst>
                <a:ext uri="{FF2B5EF4-FFF2-40B4-BE49-F238E27FC236}">
                  <a16:creationId xmlns:a16="http://schemas.microsoft.com/office/drawing/2014/main" id="{E88B5FFD-9081-D666-3784-5EA8C3C0FCA4}"/>
                </a:ext>
              </a:extLst>
            </p:cNvPr>
            <p:cNvSpPr txBox="1"/>
            <p:nvPr/>
          </p:nvSpPr>
          <p:spPr>
            <a:xfrm>
              <a:off x="7474560" y="4480460"/>
              <a:ext cx="3154903" cy="461665"/>
            </a:xfrm>
            <a:prstGeom prst="rect">
              <a:avLst/>
            </a:prstGeom>
            <a:noFill/>
          </p:spPr>
          <p:txBody>
            <a:bodyPr wrap="none" rtlCol="0">
              <a:spAutoFit/>
            </a:bodyPr>
            <a:lstStyle/>
            <a:p>
              <a:r>
                <a:rPr lang="en-US" sz="2400" dirty="0"/>
                <a:t>Managing Relationships</a:t>
              </a:r>
            </a:p>
          </p:txBody>
        </p:sp>
      </p:grpSp>
      <p:sp>
        <p:nvSpPr>
          <p:cNvPr id="17" name="TextBox 16">
            <a:extLst>
              <a:ext uri="{FF2B5EF4-FFF2-40B4-BE49-F238E27FC236}">
                <a16:creationId xmlns:a16="http://schemas.microsoft.com/office/drawing/2014/main" id="{6C8C8CBE-DAA2-9748-A29F-030EDB054096}"/>
              </a:ext>
            </a:extLst>
          </p:cNvPr>
          <p:cNvSpPr txBox="1"/>
          <p:nvPr/>
        </p:nvSpPr>
        <p:spPr>
          <a:xfrm>
            <a:off x="303117" y="5823306"/>
            <a:ext cx="6348405" cy="584775"/>
          </a:xfrm>
          <a:prstGeom prst="rect">
            <a:avLst/>
          </a:prstGeom>
          <a:noFill/>
        </p:spPr>
        <p:txBody>
          <a:bodyPr wrap="none" rtlCol="0">
            <a:spAutoFit/>
          </a:bodyPr>
          <a:lstStyle/>
          <a:p>
            <a:r>
              <a:rPr lang="en-US" sz="3200" b="1" dirty="0">
                <a:solidFill>
                  <a:schemeClr val="accent2">
                    <a:lumMod val="75000"/>
                  </a:schemeClr>
                </a:solidFill>
              </a:rPr>
              <a:t>What about living a meaningful life?</a:t>
            </a:r>
          </a:p>
        </p:txBody>
      </p:sp>
      <p:cxnSp>
        <p:nvCxnSpPr>
          <p:cNvPr id="20" name="Straight Connector 19">
            <a:extLst>
              <a:ext uri="{FF2B5EF4-FFF2-40B4-BE49-F238E27FC236}">
                <a16:creationId xmlns:a16="http://schemas.microsoft.com/office/drawing/2014/main" id="{E046442F-9930-AE46-0AF6-7475FB71D5D1}"/>
              </a:ext>
            </a:extLst>
          </p:cNvPr>
          <p:cNvCxnSpPr>
            <a:cxnSpLocks/>
          </p:cNvCxnSpPr>
          <p:nvPr/>
        </p:nvCxnSpPr>
        <p:spPr>
          <a:xfrm>
            <a:off x="5016577" y="1268361"/>
            <a:ext cx="1611074" cy="4468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A1F04-3836-1E40-B298-6AF0A6A00E55}"/>
              </a:ext>
            </a:extLst>
          </p:cNvPr>
          <p:cNvSpPr>
            <a:spLocks noGrp="1"/>
          </p:cNvSpPr>
          <p:nvPr>
            <p:ph type="title"/>
          </p:nvPr>
        </p:nvSpPr>
        <p:spPr>
          <a:xfrm>
            <a:off x="913774" y="240992"/>
            <a:ext cx="10364451" cy="1596177"/>
          </a:xfrm>
        </p:spPr>
        <p:txBody>
          <a:bodyPr anchor="t">
            <a:noAutofit/>
          </a:bodyPr>
          <a:lstStyle/>
          <a:p>
            <a:r>
              <a:rPr lang="en-US" sz="4267" dirty="0"/>
              <a:t>A Shift in Treat-To-Target Care is Necessary!</a:t>
            </a:r>
          </a:p>
        </p:txBody>
      </p:sp>
      <p:sp>
        <p:nvSpPr>
          <p:cNvPr id="11" name="Slide Number Placeholder 4">
            <a:extLst>
              <a:ext uri="{FF2B5EF4-FFF2-40B4-BE49-F238E27FC236}">
                <a16:creationId xmlns:a16="http://schemas.microsoft.com/office/drawing/2014/main" id="{F1F75E3B-A631-4ECA-BD8B-957AA1E3E696}"/>
              </a:ext>
            </a:extLst>
          </p:cNvPr>
          <p:cNvSpPr>
            <a:spLocks noGrp="1"/>
          </p:cNvSpPr>
          <p:nvPr>
            <p:ph type="sldNum" sz="quarter" idx="12"/>
          </p:nvPr>
        </p:nvSpPr>
        <p:spPr/>
        <p:txBody>
          <a:bodyPr/>
          <a:lstStyle/>
          <a:p>
            <a:pPr>
              <a:spcAft>
                <a:spcPts val="800"/>
              </a:spcAft>
            </a:pPr>
            <a:fld id="{9F8FBD0B-D5BA-AC4A-B182-CCF391B5588A}" type="slidenum">
              <a:rPr lang="en-US" smtClean="0"/>
              <a:pPr>
                <a:spcAft>
                  <a:spcPts val="800"/>
                </a:spcAft>
              </a:pPr>
              <a:t>6</a:t>
            </a:fld>
            <a:endParaRPr lang="en-US"/>
          </a:p>
        </p:txBody>
      </p:sp>
      <p:pic>
        <p:nvPicPr>
          <p:cNvPr id="3" name="Content Placeholder 2" descr="Diagram&#10;&#10;Description automatically generated">
            <a:extLst>
              <a:ext uri="{FF2B5EF4-FFF2-40B4-BE49-F238E27FC236}">
                <a16:creationId xmlns:a16="http://schemas.microsoft.com/office/drawing/2014/main" id="{68550D01-DDE2-2F41-9A55-2659EB3A6F3A}"/>
              </a:ext>
            </a:extLst>
          </p:cNvPr>
          <p:cNvPicPr>
            <a:picLocks noGrp="1" noChangeAspect="1"/>
          </p:cNvPicPr>
          <p:nvPr>
            <p:ph idx="4294967295"/>
          </p:nvPr>
        </p:nvPicPr>
        <p:blipFill>
          <a:blip r:embed="rId3"/>
          <a:stretch>
            <a:fillRect/>
          </a:stretch>
        </p:blipFill>
        <p:spPr>
          <a:xfrm>
            <a:off x="418998" y="1595329"/>
            <a:ext cx="4600871" cy="4600871"/>
          </a:xfrm>
          <a:noFill/>
        </p:spPr>
      </p:pic>
      <p:sp>
        <p:nvSpPr>
          <p:cNvPr id="13" name="Text Placeholder 5">
            <a:extLst>
              <a:ext uri="{FF2B5EF4-FFF2-40B4-BE49-F238E27FC236}">
                <a16:creationId xmlns:a16="http://schemas.microsoft.com/office/drawing/2014/main" id="{F6EC3416-740A-42A7-A931-AFC1D765C3C0}"/>
              </a:ext>
            </a:extLst>
          </p:cNvPr>
          <p:cNvSpPr>
            <a:spLocks noGrp="1"/>
          </p:cNvSpPr>
          <p:nvPr>
            <p:ph type="body" idx="4294967295"/>
          </p:nvPr>
        </p:nvSpPr>
        <p:spPr>
          <a:xfrm>
            <a:off x="6542091" y="1837169"/>
            <a:ext cx="4354027" cy="1368425"/>
          </a:xfrm>
        </p:spPr>
        <p:txBody>
          <a:bodyPr>
            <a:noAutofit/>
          </a:bodyPr>
          <a:lstStyle/>
          <a:p>
            <a:pPr>
              <a:lnSpc>
                <a:spcPct val="100000"/>
              </a:lnSpc>
            </a:pPr>
            <a:r>
              <a:rPr lang="en-US" sz="2400" cap="none" dirty="0"/>
              <a:t>Absence of psychiatric symptoms does not mean a patient </a:t>
            </a:r>
            <a:r>
              <a:rPr lang="en-US" sz="2400" b="1" cap="none" dirty="0"/>
              <a:t>is emotionally well!</a:t>
            </a:r>
            <a:r>
              <a:rPr lang="en-US" sz="2400" cap="none" dirty="0"/>
              <a:t>  </a:t>
            </a:r>
          </a:p>
          <a:p>
            <a:pPr>
              <a:lnSpc>
                <a:spcPct val="100000"/>
              </a:lnSpc>
            </a:pPr>
            <a:endParaRPr lang="en-US" sz="2400" cap="none" dirty="0"/>
          </a:p>
          <a:p>
            <a:pPr>
              <a:lnSpc>
                <a:spcPct val="100000"/>
              </a:lnSpc>
            </a:pPr>
            <a:r>
              <a:rPr lang="en-US" sz="2400" cap="none" dirty="0"/>
              <a:t>IBD providers can address emotional health needs as part of a treat-to-target approach to care.  </a:t>
            </a:r>
          </a:p>
        </p:txBody>
      </p:sp>
      <p:sp>
        <p:nvSpPr>
          <p:cNvPr id="6" name="TextBox 5">
            <a:extLst>
              <a:ext uri="{FF2B5EF4-FFF2-40B4-BE49-F238E27FC236}">
                <a16:creationId xmlns:a16="http://schemas.microsoft.com/office/drawing/2014/main" id="{3FD96F3F-B4AB-1145-9E71-3E3B4A0ED5A8}"/>
              </a:ext>
            </a:extLst>
          </p:cNvPr>
          <p:cNvSpPr txBox="1"/>
          <p:nvPr/>
        </p:nvSpPr>
        <p:spPr>
          <a:xfrm>
            <a:off x="418998" y="6196200"/>
            <a:ext cx="3795783" cy="420564"/>
          </a:xfrm>
          <a:prstGeom prst="rect">
            <a:avLst/>
          </a:prstGeom>
          <a:noFill/>
        </p:spPr>
        <p:txBody>
          <a:bodyPr wrap="none" rtlCol="0">
            <a:spAutoFit/>
          </a:bodyPr>
          <a:lstStyle/>
          <a:p>
            <a:r>
              <a:rPr lang="en-US" sz="2133" dirty="0"/>
              <a:t>Keefer L….Hart A. </a:t>
            </a:r>
            <a:r>
              <a:rPr lang="en-US" sz="2133" i="1" dirty="0"/>
              <a:t>Gastro,</a:t>
            </a:r>
            <a:r>
              <a:rPr lang="en-US" sz="2133" dirty="0"/>
              <a:t>2022, </a:t>
            </a:r>
          </a:p>
        </p:txBody>
      </p:sp>
    </p:spTree>
    <p:extLst>
      <p:ext uri="{BB962C8B-B14F-4D97-AF65-F5344CB8AC3E}">
        <p14:creationId xmlns:p14="http://schemas.microsoft.com/office/powerpoint/2010/main" val="20072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Rectangle 19">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1">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Content Placeholder 2" descr="A hand writing on a blackboard&#10;&#10;Description automatically generated with medium confidence">
            <a:extLst>
              <a:ext uri="{FF2B5EF4-FFF2-40B4-BE49-F238E27FC236}">
                <a16:creationId xmlns:a16="http://schemas.microsoft.com/office/drawing/2014/main" id="{DBBFDCB2-A5C4-2621-ADA5-1EEEEBD02AFD}"/>
              </a:ext>
            </a:extLst>
          </p:cNvPr>
          <p:cNvPicPr>
            <a:picLocks noGrp="1" noChangeAspect="1"/>
          </p:cNvPicPr>
          <p:nvPr>
            <p:ph sz="quarter" idx="13"/>
          </p:nvPr>
        </p:nvPicPr>
        <p:blipFill rotWithShape="1">
          <a:blip r:embed="rId5"/>
          <a:srcRect t="21701" b="4314"/>
          <a:stretch/>
        </p:blipFill>
        <p:spPr>
          <a:xfrm>
            <a:off x="960120" y="2189782"/>
            <a:ext cx="6002432" cy="2475802"/>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F90C9419-6780-8F36-9FB0-CE9364A02E52}"/>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3400"/>
              <a:t>The science is there now, but were we asking the right questions?</a:t>
            </a:r>
          </a:p>
        </p:txBody>
      </p:sp>
      <p:sp>
        <p:nvSpPr>
          <p:cNvPr id="11" name="Slide Number Placeholder 4">
            <a:extLst>
              <a:ext uri="{FF2B5EF4-FFF2-40B4-BE49-F238E27FC236}">
                <a16:creationId xmlns:a16="http://schemas.microsoft.com/office/drawing/2014/main" id="{6F1135C0-CCB3-ECCC-D4DD-BB83F134B77F}"/>
              </a:ext>
            </a:extLst>
          </p:cNvPr>
          <p:cNvSpPr>
            <a:spLocks noGrp="1"/>
          </p:cNvSpPr>
          <p:nvPr>
            <p:ph type="sldNum" sz="quarter" idx="12"/>
          </p:nvPr>
        </p:nvSpPr>
        <p:spPr>
          <a:xfrm>
            <a:off x="10514011" y="6126478"/>
            <a:ext cx="764215" cy="365125"/>
          </a:xfrm>
        </p:spPr>
        <p:txBody>
          <a:bodyPr vert="horz" lIns="91440" tIns="45720" rIns="91440" bIns="45720" rtlCol="0" anchor="ctr">
            <a:normAutofit/>
          </a:bodyPr>
          <a:lstStyle/>
          <a:p>
            <a:pPr defTabSz="914400">
              <a:spcAft>
                <a:spcPts val="800"/>
              </a:spcAft>
            </a:pPr>
            <a:fld id="{EE762A11-A3F0-4D1B-B1B2-208FCF4B7D37}" type="slidenum">
              <a:rPr lang="en-US" smtClean="0"/>
              <a:pPr defTabSz="914400">
                <a:spcAft>
                  <a:spcPts val="800"/>
                </a:spcAft>
              </a:pPr>
              <a:t>7</a:t>
            </a:fld>
            <a:endParaRPr lang="en-US"/>
          </a:p>
        </p:txBody>
      </p:sp>
      <p:sp>
        <p:nvSpPr>
          <p:cNvPr id="4" name="TextBox 3">
            <a:extLst>
              <a:ext uri="{FF2B5EF4-FFF2-40B4-BE49-F238E27FC236}">
                <a16:creationId xmlns:a16="http://schemas.microsoft.com/office/drawing/2014/main" id="{795D8609-79C7-6C2F-F509-278DB9FAD1DC}"/>
              </a:ext>
            </a:extLst>
          </p:cNvPr>
          <p:cNvSpPr txBox="1"/>
          <p:nvPr/>
        </p:nvSpPr>
        <p:spPr>
          <a:xfrm>
            <a:off x="837769" y="5588334"/>
            <a:ext cx="8680548" cy="284780"/>
          </a:xfrm>
          <a:prstGeom prst="rect">
            <a:avLst/>
          </a:prstGeom>
        </p:spPr>
        <p:txBody>
          <a:bodyPr vert="horz" wrap="square" lIns="121920" tIns="60960" rIns="121920" bIns="60960" rtlCol="0" anchor="b">
            <a:noAutofit/>
          </a:bodyPr>
          <a:lstStyle/>
          <a:p>
            <a:pPr defTabSz="457189">
              <a:spcBef>
                <a:spcPts val="600"/>
              </a:spcBef>
              <a:buSzPct val="70000"/>
            </a:pPr>
            <a:r>
              <a:rPr lang="en-US" sz="2400" dirty="0">
                <a:solidFill>
                  <a:srgbClr val="FF0000"/>
                </a:solidFill>
                <a:cs typeface="Arial"/>
              </a:rPr>
              <a:t>What if we could </a:t>
            </a:r>
            <a:r>
              <a:rPr lang="en-US" sz="2400" i="1" dirty="0">
                <a:solidFill>
                  <a:srgbClr val="FF0000"/>
                </a:solidFill>
                <a:cs typeface="Arial"/>
              </a:rPr>
              <a:t>prevent</a:t>
            </a:r>
            <a:r>
              <a:rPr lang="en-US" sz="2400" dirty="0">
                <a:solidFill>
                  <a:srgbClr val="FF0000"/>
                </a:solidFill>
                <a:cs typeface="Arial"/>
              </a:rPr>
              <a:t> the onset of psychological distress and </a:t>
            </a:r>
            <a:r>
              <a:rPr lang="en-US" sz="2400" i="1" dirty="0">
                <a:solidFill>
                  <a:srgbClr val="FF0000"/>
                </a:solidFill>
                <a:cs typeface="Arial"/>
              </a:rPr>
              <a:t>optimize well-being </a:t>
            </a:r>
            <a:r>
              <a:rPr lang="en-US" sz="2400" dirty="0">
                <a:solidFill>
                  <a:srgbClr val="FF0000"/>
                </a:solidFill>
                <a:cs typeface="Arial"/>
              </a:rPr>
              <a:t>in our chronic digestive conditions?  </a:t>
            </a:r>
          </a:p>
        </p:txBody>
      </p:sp>
    </p:spTree>
    <p:extLst>
      <p:ext uri="{BB962C8B-B14F-4D97-AF65-F5344CB8AC3E}">
        <p14:creationId xmlns:p14="http://schemas.microsoft.com/office/powerpoint/2010/main" val="9785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96301C-E167-0BA9-EBA9-AE87FDCC0C01}"/>
              </a:ext>
            </a:extLst>
          </p:cNvPr>
          <p:cNvGraphicFramePr>
            <a:graphicFrameLocks noGrp="1"/>
          </p:cNvGraphicFramePr>
          <p:nvPr>
            <p:ph sz="quarter" idx="4294967295"/>
            <p:extLst>
              <p:ext uri="{D42A27DB-BD31-4B8C-83A1-F6EECF244321}">
                <p14:modId xmlns:p14="http://schemas.microsoft.com/office/powerpoint/2010/main" val="340520238"/>
              </p:ext>
            </p:extLst>
          </p:nvPr>
        </p:nvGraphicFramePr>
        <p:xfrm>
          <a:off x="523605" y="-310878"/>
          <a:ext cx="10674221" cy="5374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43C16AD-BBED-BC06-8FA3-49B1853EE82E}"/>
              </a:ext>
            </a:extLst>
          </p:cNvPr>
          <p:cNvSpPr txBox="1"/>
          <p:nvPr/>
        </p:nvSpPr>
        <p:spPr>
          <a:xfrm>
            <a:off x="8160084" y="102061"/>
            <a:ext cx="3828717" cy="1692386"/>
          </a:xfrm>
          <a:prstGeom prst="rect">
            <a:avLst/>
          </a:prstGeom>
          <a:noFill/>
          <a:ln>
            <a:solidFill>
              <a:schemeClr val="tx1"/>
            </a:solidFill>
          </a:ln>
        </p:spPr>
        <p:txBody>
          <a:bodyPr wrap="square">
            <a:spAutoFit/>
          </a:bodyPr>
          <a:lstStyle/>
          <a:p>
            <a:pPr lvl="0"/>
            <a:r>
              <a:rPr lang="en-US" sz="1733" u="sng" dirty="0"/>
              <a:t>Interfering Behaviors:</a:t>
            </a:r>
            <a:r>
              <a:rPr lang="en-US" sz="1733" dirty="0"/>
              <a:t> </a:t>
            </a:r>
          </a:p>
          <a:p>
            <a:pPr lvl="0"/>
            <a:r>
              <a:rPr lang="en-US" sz="1733" dirty="0"/>
              <a:t>Emotional representation of illness/health, psychological inflexibility or rigidity</a:t>
            </a:r>
          </a:p>
          <a:p>
            <a:pPr lvl="0"/>
            <a:r>
              <a:rPr lang="en-US" sz="1733" u="sng" dirty="0">
                <a:solidFill>
                  <a:schemeClr val="accent3"/>
                </a:solidFill>
              </a:rPr>
              <a:t>Outcome</a:t>
            </a:r>
            <a:r>
              <a:rPr lang="en-US" sz="1733" dirty="0">
                <a:solidFill>
                  <a:schemeClr val="accent3"/>
                </a:solidFill>
              </a:rPr>
              <a:t>: </a:t>
            </a:r>
          </a:p>
          <a:p>
            <a:pPr lvl="0"/>
            <a:r>
              <a:rPr lang="en-US" sz="1733" dirty="0">
                <a:solidFill>
                  <a:schemeClr val="accent3"/>
                </a:solidFill>
              </a:rPr>
              <a:t>Non-adherence, low disease knowledge</a:t>
            </a:r>
          </a:p>
        </p:txBody>
      </p:sp>
      <p:sp>
        <p:nvSpPr>
          <p:cNvPr id="8" name="TextBox 7">
            <a:extLst>
              <a:ext uri="{FF2B5EF4-FFF2-40B4-BE49-F238E27FC236}">
                <a16:creationId xmlns:a16="http://schemas.microsoft.com/office/drawing/2014/main" id="{9F0385C7-540A-E034-0A52-3C6F2B90FDA1}"/>
              </a:ext>
            </a:extLst>
          </p:cNvPr>
          <p:cNvSpPr txBox="1"/>
          <p:nvPr/>
        </p:nvSpPr>
        <p:spPr>
          <a:xfrm>
            <a:off x="4243137" y="4883003"/>
            <a:ext cx="3705727" cy="1692386"/>
          </a:xfrm>
          <a:prstGeom prst="rect">
            <a:avLst/>
          </a:prstGeom>
          <a:noFill/>
          <a:ln>
            <a:solidFill>
              <a:schemeClr val="tx1"/>
            </a:solidFill>
          </a:ln>
        </p:spPr>
        <p:txBody>
          <a:bodyPr wrap="square">
            <a:spAutoFit/>
          </a:bodyPr>
          <a:lstStyle/>
          <a:p>
            <a:pPr lvl="0"/>
            <a:r>
              <a:rPr lang="en-US" sz="1733" u="sng" dirty="0"/>
              <a:t>Interfering Behaviors</a:t>
            </a:r>
            <a:r>
              <a:rPr lang="en-US" sz="1733" dirty="0"/>
              <a:t>: </a:t>
            </a:r>
          </a:p>
          <a:p>
            <a:pPr lvl="0"/>
            <a:r>
              <a:rPr lang="en-US" sz="1733" dirty="0"/>
              <a:t>Catastrophizing, Fear of discomfort, hypervigilance towards body, limited distress tolerance</a:t>
            </a:r>
          </a:p>
          <a:p>
            <a:pPr lvl="0"/>
            <a:r>
              <a:rPr lang="en-US" sz="1733" u="sng" dirty="0">
                <a:solidFill>
                  <a:schemeClr val="accent3"/>
                </a:solidFill>
              </a:rPr>
              <a:t>Outcome:</a:t>
            </a:r>
            <a:r>
              <a:rPr lang="en-US" sz="1733" dirty="0">
                <a:solidFill>
                  <a:schemeClr val="accent3"/>
                </a:solidFill>
              </a:rPr>
              <a:t> </a:t>
            </a:r>
          </a:p>
          <a:p>
            <a:pPr lvl="0"/>
            <a:r>
              <a:rPr lang="en-US" sz="1733" dirty="0">
                <a:solidFill>
                  <a:schemeClr val="accent3"/>
                </a:solidFill>
              </a:rPr>
              <a:t>High symptom reporting</a:t>
            </a:r>
          </a:p>
        </p:txBody>
      </p:sp>
      <p:sp>
        <p:nvSpPr>
          <p:cNvPr id="10" name="TextBox 9">
            <a:extLst>
              <a:ext uri="{FF2B5EF4-FFF2-40B4-BE49-F238E27FC236}">
                <a16:creationId xmlns:a16="http://schemas.microsoft.com/office/drawing/2014/main" id="{FF4A53A3-BE00-20D1-5526-4FCB0F929F35}"/>
              </a:ext>
            </a:extLst>
          </p:cNvPr>
          <p:cNvSpPr txBox="1"/>
          <p:nvPr/>
        </p:nvSpPr>
        <p:spPr>
          <a:xfrm>
            <a:off x="8160083" y="2692424"/>
            <a:ext cx="3828719" cy="1425711"/>
          </a:xfrm>
          <a:prstGeom prst="rect">
            <a:avLst/>
          </a:prstGeom>
          <a:noFill/>
          <a:ln>
            <a:solidFill>
              <a:schemeClr val="tx1"/>
            </a:solidFill>
          </a:ln>
        </p:spPr>
        <p:txBody>
          <a:bodyPr wrap="square">
            <a:spAutoFit/>
          </a:bodyPr>
          <a:lstStyle/>
          <a:p>
            <a:pPr lvl="0"/>
            <a:r>
              <a:rPr lang="en-US" sz="1733" u="sng" dirty="0"/>
              <a:t>Interfering Behaviors:  </a:t>
            </a:r>
          </a:p>
          <a:p>
            <a:pPr lvl="0"/>
            <a:r>
              <a:rPr lang="en-US" sz="1733" dirty="0"/>
              <a:t>Negative affect/neuroticism/ pessimism</a:t>
            </a:r>
          </a:p>
          <a:p>
            <a:pPr lvl="0"/>
            <a:r>
              <a:rPr lang="en-US" sz="1733" u="sng" dirty="0">
                <a:solidFill>
                  <a:schemeClr val="accent3"/>
                </a:solidFill>
              </a:rPr>
              <a:t>Outcome:</a:t>
            </a:r>
          </a:p>
          <a:p>
            <a:pPr lvl="0"/>
            <a:r>
              <a:rPr lang="en-US" sz="1733" dirty="0">
                <a:solidFill>
                  <a:schemeClr val="accent3"/>
                </a:solidFill>
              </a:rPr>
              <a:t>Low motivation/ability to change or persist at new treatment </a:t>
            </a:r>
          </a:p>
        </p:txBody>
      </p:sp>
      <p:sp>
        <p:nvSpPr>
          <p:cNvPr id="12" name="TextBox 11">
            <a:extLst>
              <a:ext uri="{FF2B5EF4-FFF2-40B4-BE49-F238E27FC236}">
                <a16:creationId xmlns:a16="http://schemas.microsoft.com/office/drawing/2014/main" id="{F922D6D9-582C-4E86-E8D3-A42B97642CE1}"/>
              </a:ext>
            </a:extLst>
          </p:cNvPr>
          <p:cNvSpPr txBox="1"/>
          <p:nvPr/>
        </p:nvSpPr>
        <p:spPr>
          <a:xfrm>
            <a:off x="203199" y="2605675"/>
            <a:ext cx="3358148" cy="1692386"/>
          </a:xfrm>
          <a:prstGeom prst="rect">
            <a:avLst/>
          </a:prstGeom>
          <a:noFill/>
          <a:ln>
            <a:solidFill>
              <a:schemeClr val="tx1"/>
            </a:solidFill>
          </a:ln>
        </p:spPr>
        <p:txBody>
          <a:bodyPr wrap="square">
            <a:spAutoFit/>
          </a:bodyPr>
          <a:lstStyle/>
          <a:p>
            <a:pPr lvl="0"/>
            <a:r>
              <a:rPr lang="en-US" sz="1733" u="sng" dirty="0"/>
              <a:t>Interfering Behaviors: </a:t>
            </a:r>
          </a:p>
          <a:p>
            <a:pPr lvl="0"/>
            <a:r>
              <a:rPr lang="en-US" sz="1733" dirty="0"/>
              <a:t>Low sense of confidence in skills or ability to learn new things</a:t>
            </a:r>
          </a:p>
          <a:p>
            <a:pPr lvl="0"/>
            <a:r>
              <a:rPr lang="en-US" sz="1733" u="sng" dirty="0">
                <a:solidFill>
                  <a:schemeClr val="accent3"/>
                </a:solidFill>
              </a:rPr>
              <a:t>Outcome</a:t>
            </a:r>
            <a:r>
              <a:rPr lang="en-US" sz="1733" dirty="0">
                <a:solidFill>
                  <a:schemeClr val="accent3"/>
                </a:solidFill>
              </a:rPr>
              <a:t>:</a:t>
            </a:r>
          </a:p>
          <a:p>
            <a:pPr lvl="0"/>
            <a:r>
              <a:rPr lang="en-US" sz="1733" dirty="0">
                <a:solidFill>
                  <a:schemeClr val="accent3"/>
                </a:solidFill>
              </a:rPr>
              <a:t>Low sense of agency, external locus of control, Limited skills, avoidance</a:t>
            </a:r>
          </a:p>
        </p:txBody>
      </p:sp>
      <p:sp>
        <p:nvSpPr>
          <p:cNvPr id="14" name="TextBox 13">
            <a:extLst>
              <a:ext uri="{FF2B5EF4-FFF2-40B4-BE49-F238E27FC236}">
                <a16:creationId xmlns:a16="http://schemas.microsoft.com/office/drawing/2014/main" id="{0FD76CFB-DC31-1961-6633-7263C5CF8413}"/>
              </a:ext>
            </a:extLst>
          </p:cNvPr>
          <p:cNvSpPr txBox="1"/>
          <p:nvPr/>
        </p:nvSpPr>
        <p:spPr>
          <a:xfrm>
            <a:off x="203199" y="353559"/>
            <a:ext cx="3358148" cy="1692386"/>
          </a:xfrm>
          <a:prstGeom prst="rect">
            <a:avLst/>
          </a:prstGeom>
          <a:noFill/>
          <a:ln>
            <a:solidFill>
              <a:schemeClr val="tx1"/>
            </a:solidFill>
          </a:ln>
        </p:spPr>
        <p:txBody>
          <a:bodyPr wrap="square">
            <a:spAutoFit/>
          </a:bodyPr>
          <a:lstStyle/>
          <a:p>
            <a:pPr lvl="0"/>
            <a:r>
              <a:rPr lang="en-US" sz="1733" u="sng" dirty="0"/>
              <a:t>Interfering behaviors: </a:t>
            </a:r>
          </a:p>
          <a:p>
            <a:pPr lvl="0"/>
            <a:r>
              <a:rPr lang="en-US" sz="1733" dirty="0"/>
              <a:t>Low or negative social support, difficulties with care team</a:t>
            </a:r>
          </a:p>
          <a:p>
            <a:pPr lvl="0"/>
            <a:r>
              <a:rPr lang="en-US" sz="1733" u="sng" dirty="0">
                <a:solidFill>
                  <a:schemeClr val="accent3"/>
                </a:solidFill>
              </a:rPr>
              <a:t>Outcome:</a:t>
            </a:r>
          </a:p>
          <a:p>
            <a:pPr lvl="0"/>
            <a:r>
              <a:rPr lang="en-US" sz="1733" dirty="0">
                <a:solidFill>
                  <a:schemeClr val="accent3"/>
                </a:solidFill>
              </a:rPr>
              <a:t>Inability to manage impact of stress, non-adherence</a:t>
            </a:r>
          </a:p>
        </p:txBody>
      </p:sp>
      <p:sp>
        <p:nvSpPr>
          <p:cNvPr id="2" name="TextBox 1">
            <a:extLst>
              <a:ext uri="{FF2B5EF4-FFF2-40B4-BE49-F238E27FC236}">
                <a16:creationId xmlns:a16="http://schemas.microsoft.com/office/drawing/2014/main" id="{ACE67F1A-F9D0-6EE7-7B91-C104D8EB92A0}"/>
              </a:ext>
            </a:extLst>
          </p:cNvPr>
          <p:cNvSpPr txBox="1"/>
          <p:nvPr/>
        </p:nvSpPr>
        <p:spPr>
          <a:xfrm>
            <a:off x="8550441" y="4883003"/>
            <a:ext cx="3048001" cy="1569660"/>
          </a:xfrm>
          <a:prstGeom prst="rect">
            <a:avLst/>
          </a:prstGeom>
          <a:noFill/>
        </p:spPr>
        <p:txBody>
          <a:bodyPr wrap="square" rtlCol="0">
            <a:spAutoFit/>
          </a:bodyPr>
          <a:lstStyle/>
          <a:p>
            <a:r>
              <a:rPr lang="en-US" sz="2400" dirty="0">
                <a:solidFill>
                  <a:schemeClr val="accent2"/>
                </a:solidFill>
              </a:rPr>
              <a:t>The most common disease interfering self-management behaviors in IBD</a:t>
            </a:r>
          </a:p>
        </p:txBody>
      </p:sp>
    </p:spTree>
    <p:extLst>
      <p:ext uri="{BB962C8B-B14F-4D97-AF65-F5344CB8AC3E}">
        <p14:creationId xmlns:p14="http://schemas.microsoft.com/office/powerpoint/2010/main" val="24317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AEFE69-D804-FB44-8DDB-0F8E1312B239}"/>
              </a:ext>
            </a:extLst>
          </p:cNvPr>
          <p:cNvSpPr>
            <a:spLocks noGrp="1"/>
          </p:cNvSpPr>
          <p:nvPr>
            <p:ph type="sldNum" sz="quarter" idx="12"/>
          </p:nvPr>
        </p:nvSpPr>
        <p:spPr/>
        <p:txBody>
          <a:bodyPr/>
          <a:lstStyle/>
          <a:p>
            <a:fld id="{9F8FBD0B-D5BA-AC4A-B182-CCF391B5588A}" type="slidenum">
              <a:rPr lang="en-US" smtClean="0"/>
              <a:pPr/>
              <a:t>9</a:t>
            </a:fld>
            <a:endParaRPr lang="en-US"/>
          </a:p>
        </p:txBody>
      </p:sp>
      <p:pic>
        <p:nvPicPr>
          <p:cNvPr id="7" name="Picture 6" descr="Diagram&#10;&#10;Description automatically generated">
            <a:extLst>
              <a:ext uri="{FF2B5EF4-FFF2-40B4-BE49-F238E27FC236}">
                <a16:creationId xmlns:a16="http://schemas.microsoft.com/office/drawing/2014/main" id="{7993B132-ABBF-744F-A68F-A186EE2840A7}"/>
              </a:ext>
            </a:extLst>
          </p:cNvPr>
          <p:cNvPicPr>
            <a:picLocks noChangeAspect="1"/>
          </p:cNvPicPr>
          <p:nvPr/>
        </p:nvPicPr>
        <p:blipFill>
          <a:blip r:embed="rId3"/>
          <a:stretch>
            <a:fillRect/>
          </a:stretch>
        </p:blipFill>
        <p:spPr>
          <a:xfrm>
            <a:off x="3910399" y="340916"/>
            <a:ext cx="7296012" cy="6181344"/>
          </a:xfrm>
          <a:prstGeom prst="rect">
            <a:avLst/>
          </a:prstGeom>
        </p:spPr>
      </p:pic>
      <p:sp>
        <p:nvSpPr>
          <p:cNvPr id="2" name="TextBox 1">
            <a:extLst>
              <a:ext uri="{FF2B5EF4-FFF2-40B4-BE49-F238E27FC236}">
                <a16:creationId xmlns:a16="http://schemas.microsoft.com/office/drawing/2014/main" id="{E026E321-D2F8-2D4F-988F-61C59B60C4EA}"/>
              </a:ext>
            </a:extLst>
          </p:cNvPr>
          <p:cNvSpPr txBox="1"/>
          <p:nvPr/>
        </p:nvSpPr>
        <p:spPr>
          <a:xfrm>
            <a:off x="526474" y="831273"/>
            <a:ext cx="3001820" cy="2390141"/>
          </a:xfrm>
          <a:prstGeom prst="rect">
            <a:avLst/>
          </a:prstGeom>
          <a:noFill/>
        </p:spPr>
        <p:txBody>
          <a:bodyPr wrap="square" rtlCol="0">
            <a:spAutoFit/>
          </a:bodyPr>
          <a:lstStyle/>
          <a:p>
            <a:r>
              <a:rPr lang="en-US" sz="3733" dirty="0"/>
              <a:t>An Algorithm to Resilience-Based IBD Care </a:t>
            </a:r>
          </a:p>
        </p:txBody>
      </p:sp>
      <p:sp>
        <p:nvSpPr>
          <p:cNvPr id="6" name="TextBox 5">
            <a:extLst>
              <a:ext uri="{FF2B5EF4-FFF2-40B4-BE49-F238E27FC236}">
                <a16:creationId xmlns:a16="http://schemas.microsoft.com/office/drawing/2014/main" id="{A781777C-2675-6948-B75E-ADD7477CB157}"/>
              </a:ext>
            </a:extLst>
          </p:cNvPr>
          <p:cNvSpPr txBox="1"/>
          <p:nvPr/>
        </p:nvSpPr>
        <p:spPr>
          <a:xfrm>
            <a:off x="526473" y="5248355"/>
            <a:ext cx="3001820" cy="748795"/>
          </a:xfrm>
          <a:prstGeom prst="rect">
            <a:avLst/>
          </a:prstGeom>
          <a:noFill/>
        </p:spPr>
        <p:txBody>
          <a:bodyPr wrap="square" rtlCol="0">
            <a:spAutoFit/>
          </a:bodyPr>
          <a:lstStyle/>
          <a:p>
            <a:r>
              <a:rPr lang="en-US" sz="2133" dirty="0"/>
              <a:t>Keefer L….Hart A. </a:t>
            </a:r>
            <a:r>
              <a:rPr lang="en-US" sz="2133" i="1" dirty="0"/>
              <a:t>Gastro, </a:t>
            </a:r>
            <a:r>
              <a:rPr lang="en-US" sz="2133" dirty="0"/>
              <a:t>2022</a:t>
            </a:r>
          </a:p>
        </p:txBody>
      </p:sp>
      <p:sp>
        <p:nvSpPr>
          <p:cNvPr id="5" name="Rectangle 4">
            <a:extLst>
              <a:ext uri="{FF2B5EF4-FFF2-40B4-BE49-F238E27FC236}">
                <a16:creationId xmlns:a16="http://schemas.microsoft.com/office/drawing/2014/main" id="{987CED45-3A63-4449-8C5D-5D2B816B618B}"/>
              </a:ext>
            </a:extLst>
          </p:cNvPr>
          <p:cNvSpPr/>
          <p:nvPr/>
        </p:nvSpPr>
        <p:spPr>
          <a:xfrm>
            <a:off x="3910399" y="3428999"/>
            <a:ext cx="2376101" cy="3088084"/>
          </a:xfrm>
          <a:prstGeom prst="rect">
            <a:avLst/>
          </a:prstGeom>
          <a:noFill/>
          <a:ln w="57150">
            <a:solidFill>
              <a:srgbClr val="C0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838835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{04053E10-7AA9-2F4B-BEDD-0B98A4C73150}tf10001073</Template>
  <TotalTime>249</TotalTime>
  <Words>4035</Words>
  <Application>Microsoft Macintosh PowerPoint</Application>
  <PresentationFormat>Widescreen</PresentationFormat>
  <Paragraphs>231</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Atten New</vt:lpstr>
      <vt:lpstr>Calibri</vt:lpstr>
      <vt:lpstr>Calibri Light</vt:lpstr>
      <vt:lpstr>Helvetica Neue</vt:lpstr>
      <vt:lpstr>Times New Roman</vt:lpstr>
      <vt:lpstr>Trasandina  Book</vt:lpstr>
      <vt:lpstr>Tw Cen MT</vt:lpstr>
      <vt:lpstr>Droplet</vt:lpstr>
      <vt:lpstr>Beyond Mental Health:  Can we achieve emotional healing in IBD?</vt:lpstr>
      <vt:lpstr>Psychological comorbidities are a common extraintestinal manifestation of IBD, and the cause is likely bi-directional </vt:lpstr>
      <vt:lpstr>But….. Psychological disorders are only part of the emotional burden</vt:lpstr>
      <vt:lpstr>Patients want emotional aspects of their health addressed as part of routine IBD care</vt:lpstr>
      <vt:lpstr>PowerPoint Presentation</vt:lpstr>
      <vt:lpstr>A Shift in Treat-To-Target Care is Necessary!</vt:lpstr>
      <vt:lpstr>The science is there now, but were we asking the right questions?</vt:lpstr>
      <vt:lpstr>PowerPoint Presentation</vt:lpstr>
      <vt:lpstr>PowerPoint Presentation</vt:lpstr>
      <vt:lpstr>Applied Positive Psychology Interventions Promote Resilience in Chronic Conditions</vt:lpstr>
      <vt:lpstr>Cognitive behavioral therapy</vt:lpstr>
      <vt:lpstr>COBMINDEX Trial</vt:lpstr>
      <vt:lpstr>CBT for abdominal pain or other symptoms of gut-brain dysfunction (e.g., IBS)</vt:lpstr>
      <vt:lpstr>PowerPoint Presentation</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Mental Health:  Can we achieve emotional healing in IBD?</dc:title>
  <dc:creator>Keefer, Laurie</dc:creator>
  <cp:lastModifiedBy>Keefer, Laurie</cp:lastModifiedBy>
  <cp:revision>9</cp:revision>
  <dcterms:created xsi:type="dcterms:W3CDTF">2023-01-25T13:49:53Z</dcterms:created>
  <dcterms:modified xsi:type="dcterms:W3CDTF">2023-01-25T18:35:30Z</dcterms:modified>
</cp:coreProperties>
</file>