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411" r:id="rId3"/>
    <p:sldId id="802" r:id="rId4"/>
    <p:sldId id="3402" r:id="rId5"/>
    <p:sldId id="297" r:id="rId6"/>
    <p:sldId id="773" r:id="rId7"/>
    <p:sldId id="859" r:id="rId8"/>
    <p:sldId id="1223" r:id="rId9"/>
    <p:sldId id="826" r:id="rId10"/>
    <p:sldId id="772" r:id="rId11"/>
    <p:sldId id="853" r:id="rId12"/>
    <p:sldId id="3410" r:id="rId13"/>
    <p:sldId id="1230" r:id="rId14"/>
    <p:sldId id="852" r:id="rId15"/>
    <p:sldId id="856" r:id="rId16"/>
    <p:sldId id="857" r:id="rId17"/>
    <p:sldId id="34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st, Sara Nicole" initials="HSN" lastIdx="1" clrIdx="0">
    <p:extLst>
      <p:ext uri="{19B8F6BF-5375-455C-9EA6-DF929625EA0E}">
        <p15:presenceInfo xmlns:p15="http://schemas.microsoft.com/office/powerpoint/2012/main" userId="S::horstsn@vanderbilt.edu::f8c0d978-eff5-40c6-b03c-2951f6bcc7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97" autoAdjust="0"/>
    <p:restoredTop sz="81660" autoAdjust="0"/>
  </p:normalViewPr>
  <p:slideViewPr>
    <p:cSldViewPr>
      <p:cViewPr varScale="1">
        <p:scale>
          <a:sx n="53" d="100"/>
          <a:sy n="53" d="100"/>
        </p:scale>
        <p:origin x="482"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41DCF-B306-4826-BCC3-33986262AEAA}" type="datetimeFigureOut">
              <a:rPr lang="en-US" smtClean="0"/>
              <a:t>1/27/2023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23E64-14D0-4525-BFFB-55040FA1904F}" type="slidenum">
              <a:rPr lang="en-US" smtClean="0"/>
              <a:t>‹#›</a:t>
            </a:fld>
            <a:endParaRPr lang="en-US"/>
          </a:p>
        </p:txBody>
      </p:sp>
    </p:spTree>
    <p:extLst>
      <p:ext uri="{BB962C8B-B14F-4D97-AF65-F5344CB8AC3E}">
        <p14:creationId xmlns:p14="http://schemas.microsoft.com/office/powerpoint/2010/main" val="297329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ubmed/2682040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23E64-14D0-4525-BFFB-55040FA1904F}" type="slidenum">
              <a:rPr lang="en-US" smtClean="0"/>
              <a:t>1</a:t>
            </a:fld>
            <a:endParaRPr lang="en-US"/>
          </a:p>
        </p:txBody>
      </p:sp>
    </p:spTree>
    <p:extLst>
      <p:ext uri="{BB962C8B-B14F-4D97-AF65-F5344CB8AC3E}">
        <p14:creationId xmlns:p14="http://schemas.microsoft.com/office/powerpoint/2010/main" val="216563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this prior data was looking at those with a medical diagnosis or billing code for anxiety or depression.</a:t>
            </a:r>
          </a:p>
          <a:p>
            <a:r>
              <a:rPr lang="en-US" dirty="0"/>
              <a:t>The same research group out of Canada took a subset of patients who agreed to participate in a prospective cohort study evaluating psychological comorbidities in IBD. These patients with IBD underwent a structured clinical interview to find out those who met a lifetime criteria risk for depression or anxiety based on DSM IV Axis I disorders.</a:t>
            </a:r>
          </a:p>
          <a:p>
            <a:r>
              <a:rPr lang="en-US" dirty="0"/>
              <a:t>Of 242 participants, a full 40% met criteria for depression. Only 64% of these patients had reported a physician diagnosis of depression. 30% of these patients met criteria for anxiety and strikingly, only 38% of these patients reported a physician diagnosis of an anxiety disorder.</a:t>
            </a:r>
          </a:p>
          <a:p>
            <a:endParaRPr lang="en-US" dirty="0"/>
          </a:p>
          <a:p>
            <a:r>
              <a:rPr lang="en-US" dirty="0"/>
              <a:t>This suggests that we are likely significantly underestimating the burden that depression and anxiety are playing in our patients lives who have IBD.</a:t>
            </a:r>
          </a:p>
        </p:txBody>
      </p:sp>
      <p:sp>
        <p:nvSpPr>
          <p:cNvPr id="4" name="Slide Number Placeholder 3"/>
          <p:cNvSpPr>
            <a:spLocks noGrp="1"/>
          </p:cNvSpPr>
          <p:nvPr>
            <p:ph type="sldNum" sz="quarter" idx="5"/>
          </p:nvPr>
        </p:nvSpPr>
        <p:spPr/>
        <p:txBody>
          <a:bodyPr/>
          <a:lstStyle/>
          <a:p>
            <a:fld id="{CBC23E64-14D0-4525-BFFB-55040FA1904F}" type="slidenum">
              <a:rPr lang="en-US" smtClean="0"/>
              <a:t>3</a:t>
            </a:fld>
            <a:endParaRPr lang="en-US"/>
          </a:p>
        </p:txBody>
      </p:sp>
    </p:spTree>
    <p:extLst>
      <p:ext uri="{BB962C8B-B14F-4D97-AF65-F5344CB8AC3E}">
        <p14:creationId xmlns:p14="http://schemas.microsoft.com/office/powerpoint/2010/main" val="129350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these disorders are common in patients with IBD. What is striking to me in the past 10 years, is how much data is emerging about how this affects clinical outcomes. </a:t>
            </a:r>
          </a:p>
          <a:p>
            <a:r>
              <a:rPr lang="en-US" dirty="0"/>
              <a:t>I will highlight some of this in the next few slides. there is data suggesting lower adherence rates to biologic therapy for moderate to severe IBD, increased risk of hospitalization, increased risk of surgery suggesting uncontrolled or more severe disease, and overall significantly higher cost of care in patients with IBD who have coexisting mental health disorders. </a:t>
            </a:r>
          </a:p>
        </p:txBody>
      </p:sp>
      <p:sp>
        <p:nvSpPr>
          <p:cNvPr id="4" name="Slide Number Placeholder 3"/>
          <p:cNvSpPr>
            <a:spLocks noGrp="1"/>
          </p:cNvSpPr>
          <p:nvPr>
            <p:ph type="sldNum" sz="quarter" idx="5"/>
          </p:nvPr>
        </p:nvSpPr>
        <p:spPr/>
        <p:txBody>
          <a:bodyPr/>
          <a:lstStyle/>
          <a:p>
            <a:fld id="{CBC23E64-14D0-4525-BFFB-55040FA1904F}" type="slidenum">
              <a:rPr lang="en-US" smtClean="0"/>
              <a:t>4</a:t>
            </a:fld>
            <a:endParaRPr lang="en-US"/>
          </a:p>
        </p:txBody>
      </p:sp>
    </p:spTree>
    <p:extLst>
      <p:ext uri="{BB962C8B-B14F-4D97-AF65-F5344CB8AC3E}">
        <p14:creationId xmlns:p14="http://schemas.microsoft.com/office/powerpoint/2010/main" val="146176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dirty="0">
                <a:latin typeface="Segoe UI" panose="020B0502040204020203" pitchFamily="34" charset="0"/>
              </a:rPr>
              <a:t>Symptoms of Depression and Anxiety Are Independently Associated With Clinical Recurrence of Inflammatory Bowel Disease</a:t>
            </a:r>
            <a:endParaRPr lang="en-US" sz="1200" b="0" dirty="0">
              <a:latin typeface="Segoe UI" panose="020B0502040204020203" pitchFamily="34" charset="0"/>
            </a:endParaRPr>
          </a:p>
          <a:p>
            <a:endParaRPr lang="en-US" sz="1200" b="0" dirty="0">
              <a:latin typeface="Segoe UI" panose="020B0502040204020203" pitchFamily="34" charset="0"/>
            </a:endParaRPr>
          </a:p>
          <a:p>
            <a:r>
              <a:rPr lang="en-US" sz="1200" b="0" dirty="0">
                <a:latin typeface="Segoe UI" panose="020B0502040204020203" pitchFamily="34" charset="0"/>
              </a:rPr>
              <a:t>A. </a:t>
            </a:r>
            <a:r>
              <a:rPr lang="en-US" sz="1200" b="0" dirty="0" err="1">
                <a:latin typeface="Segoe UI" panose="020B0502040204020203" pitchFamily="34" charset="0"/>
              </a:rPr>
              <a:t>Mikocka-Walus</a:t>
            </a:r>
            <a:r>
              <a:rPr lang="en-US" sz="1200" b="0" dirty="0">
                <a:latin typeface="Segoe UI" panose="020B0502040204020203" pitchFamily="34" charset="0"/>
              </a:rPr>
              <a:t>, V. </a:t>
            </a:r>
            <a:r>
              <a:rPr lang="en-US" sz="1200" b="0" dirty="0" err="1">
                <a:latin typeface="Segoe UI" panose="020B0502040204020203" pitchFamily="34" charset="0"/>
              </a:rPr>
              <a:t>Pittet</a:t>
            </a:r>
            <a:r>
              <a:rPr lang="en-US" sz="1200" b="0" dirty="0">
                <a:latin typeface="Segoe UI" panose="020B0502040204020203" pitchFamily="34" charset="0"/>
              </a:rPr>
              <a:t>, J. B. </a:t>
            </a:r>
            <a:r>
              <a:rPr lang="en-US" sz="1200" b="0" dirty="0" err="1">
                <a:latin typeface="Segoe UI" panose="020B0502040204020203" pitchFamily="34" charset="0"/>
              </a:rPr>
              <a:t>Rossel</a:t>
            </a:r>
            <a:r>
              <a:rPr lang="en-US" sz="1200" b="0" dirty="0">
                <a:latin typeface="Segoe UI" panose="020B0502040204020203" pitchFamily="34" charset="0"/>
              </a:rPr>
              <a:t>, R. von Kanel and I. B. D. C. S. G. Swiss</a:t>
            </a:r>
          </a:p>
          <a:p>
            <a:endParaRPr lang="en-US" sz="1200" b="0" dirty="0">
              <a:latin typeface="Segoe UI" panose="020B0502040204020203" pitchFamily="34" charset="0"/>
            </a:endParaRPr>
          </a:p>
          <a:p>
            <a:r>
              <a:rPr lang="en-US" sz="1200" b="0" dirty="0">
                <a:latin typeface="Segoe UI" panose="020B0502040204020203" pitchFamily="34" charset="0"/>
              </a:rPr>
              <a:t>Clin Gastroenterol Hepatol 2016 Vol. 14 Issue 6 Pages 829-835 e1</a:t>
            </a:r>
          </a:p>
          <a:p>
            <a:endParaRPr lang="en-US" sz="1200" b="0" dirty="0">
              <a:latin typeface="Segoe UI" panose="020B0502040204020203" pitchFamily="34" charset="0"/>
            </a:endParaRPr>
          </a:p>
          <a:p>
            <a:r>
              <a:rPr lang="en-US" sz="1200" b="0" dirty="0">
                <a:latin typeface="Segoe UI" panose="020B0502040204020203" pitchFamily="34" charset="0"/>
              </a:rPr>
              <a:t>Accession Number: 26820402 DOI: 10.1016/j.cgh.2015.12.045</a:t>
            </a:r>
          </a:p>
          <a:p>
            <a:endParaRPr lang="en-US" sz="1200" b="0" dirty="0">
              <a:latin typeface="Segoe UI" panose="020B0502040204020203" pitchFamily="34" charset="0"/>
            </a:endParaRPr>
          </a:p>
          <a:p>
            <a:r>
              <a:rPr lang="en-US" sz="1200" b="0" dirty="0">
                <a:latin typeface="Segoe UI" panose="020B0502040204020203" pitchFamily="34" charset="0"/>
                <a:hlinkClick r:id="rId3"/>
              </a:rPr>
              <a:t>https://www.ncbi.nlm.nih.gov/pubmed/26820402</a:t>
            </a:r>
          </a:p>
          <a:p>
            <a:endParaRPr lang="en-US" sz="1200" b="0" dirty="0">
              <a:latin typeface="Segoe UI" panose="020B0502040204020203" pitchFamily="34" charset="0"/>
            </a:endParaRPr>
          </a:p>
          <a:p>
            <a:r>
              <a:rPr lang="en-US" sz="1200" b="0" dirty="0">
                <a:latin typeface="Segoe UI" panose="020B0502040204020203" pitchFamily="34" charset="0"/>
              </a:rPr>
              <a:t>BACKGROUND &amp; AIMS: We examined the relationship between symptoms of depression and anxiety and clinical recurrence of inflammatory bowel disease (IBD) in a large patient cohort. We considered the progression of depression and anxiety over time. METHODS: We collected clinical and treatment data on 2007 adult participants of the Swiss IBD study (56% with Crohn's disease [CD], 48% male) performed in Switzerland from 2006 through 2015. Depression and anxiety symptoms were quantified by using the Hospital Anxiety and Depression Scale. The relationship between depression and anxiety scores and clinical recurrence was analyzed by using survival-time techniques. RESULTS: We found a significant association between symptoms of depression and clinical recurrence over time (for all patients with IBD, P = .000001; for subjects with CD, P = .0007; for subjects with ulcerative colitis, P = .005). There was also a significant relationship between symptoms of anxiety and clinical recurrence over time in all subjects with IBD (P = .0014) and in subjects with CD (P = .031) but not ulcerative colitis (P = .066). CONCLUSIONS: In an analysis of a large cohort of subjects with IBD, we found a significant association between symptoms of depression or anxiety and clinical recurrence. Patients with IBD should therefore be screened for clinically relevant levels of depression and anxiety and referred to psychologists or psychiatrists for further evaluation and treatment.</a:t>
            </a:r>
          </a:p>
          <a:p>
            <a:endParaRPr lang="en-US" dirty="0"/>
          </a:p>
        </p:txBody>
      </p:sp>
      <p:sp>
        <p:nvSpPr>
          <p:cNvPr id="4" name="Slide Number Placeholder 3"/>
          <p:cNvSpPr>
            <a:spLocks noGrp="1"/>
          </p:cNvSpPr>
          <p:nvPr>
            <p:ph type="sldNum" sz="quarter" idx="5"/>
          </p:nvPr>
        </p:nvSpPr>
        <p:spPr/>
        <p:txBody>
          <a:bodyPr/>
          <a:lstStyle/>
          <a:p>
            <a:fld id="{951EB320-143A-4CC5-8CAC-62915E6E2912}" type="slidenum">
              <a:rPr lang="en-US" smtClean="0"/>
              <a:pPr/>
              <a:t>5</a:t>
            </a:fld>
            <a:endParaRPr lang="en-US"/>
          </a:p>
        </p:txBody>
      </p:sp>
    </p:spTree>
    <p:extLst>
      <p:ext uri="{BB962C8B-B14F-4D97-AF65-F5344CB8AC3E}">
        <p14:creationId xmlns:p14="http://schemas.microsoft.com/office/powerpoint/2010/main" val="366306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 putting this all together, psychological comorbidities are a driver of cost of care in IBD. This was confirmed in a large insurance database with over 52000 patients with IBD so much larger than prior cohorts. It also included a larger range of mental health disorders, mostly depression and anxiety but also included things like trauma related disorders, schizophrenia, eating disorders, and substance abuse disorder. Patients with these were more likely to be older and female. There was increased health care utilization across all markers if the patient had IBD and a mental health diagnosis based on ICD 9 or 10 coding including more outpatient visits, ED visits and hospitalizations.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Overall, increasing studies are showing that mental health disorders are associated with worse clinical and IBD related outcomes, and increased health care utilization. This is something we need to pay attention to but our health care system simply does not often make it easy or even feasible for doctors to have time to address this. </a:t>
            </a:r>
            <a:endParaRPr lang="en-US" dirty="0"/>
          </a:p>
        </p:txBody>
      </p:sp>
      <p:sp>
        <p:nvSpPr>
          <p:cNvPr id="4" name="Slide Number Placeholder 3"/>
          <p:cNvSpPr>
            <a:spLocks noGrp="1"/>
          </p:cNvSpPr>
          <p:nvPr>
            <p:ph type="sldNum" sz="quarter" idx="5"/>
          </p:nvPr>
        </p:nvSpPr>
        <p:spPr/>
        <p:txBody>
          <a:bodyPr/>
          <a:lstStyle/>
          <a:p>
            <a:fld id="{CBC23E64-14D0-4525-BFFB-55040FA1904F}" type="slidenum">
              <a:rPr lang="en-US" smtClean="0"/>
              <a:t>6</a:t>
            </a:fld>
            <a:endParaRPr lang="en-US"/>
          </a:p>
        </p:txBody>
      </p:sp>
    </p:spTree>
    <p:extLst>
      <p:ext uri="{BB962C8B-B14F-4D97-AF65-F5344CB8AC3E}">
        <p14:creationId xmlns:p14="http://schemas.microsoft.com/office/powerpoint/2010/main" val="98747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questionnaire view if they were using My Health at Vanderbilt on their own device prior to the visit. </a:t>
            </a:r>
          </a:p>
        </p:txBody>
      </p:sp>
      <p:sp>
        <p:nvSpPr>
          <p:cNvPr id="4" name="Slide Number Placeholder 3"/>
          <p:cNvSpPr>
            <a:spLocks noGrp="1"/>
          </p:cNvSpPr>
          <p:nvPr>
            <p:ph type="sldNum" sz="quarter" idx="5"/>
          </p:nvPr>
        </p:nvSpPr>
        <p:spPr/>
        <p:txBody>
          <a:bodyPr/>
          <a:lstStyle/>
          <a:p>
            <a:fld id="{CBC23E64-14D0-4525-BFFB-55040FA1904F}" type="slidenum">
              <a:rPr lang="en-US" smtClean="0"/>
              <a:t>8</a:t>
            </a:fld>
            <a:endParaRPr lang="en-US"/>
          </a:p>
        </p:txBody>
      </p:sp>
    </p:spTree>
    <p:extLst>
      <p:ext uri="{BB962C8B-B14F-4D97-AF65-F5344CB8AC3E}">
        <p14:creationId xmlns:p14="http://schemas.microsoft.com/office/powerpoint/2010/main" val="415925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societies have started to try to help practitioners understand how this could be feasible in small or larger implementation strategies. For instance the American gastroenterological association recently published a white paper outlining several ways to do this within our current health care models in the US.</a:t>
            </a:r>
          </a:p>
          <a:p>
            <a:r>
              <a:rPr lang="en-US" dirty="0"/>
              <a:t>One relatively simple strategy is to first screen patients for mental health disorders. They suggested several options for evaluation including the patient health questionnaire or PHQ which is used within the VUMC system currently commonly and within our IBD clinic. Once a patient is found to be at risk, referral to behavioral health could be started. This however, can be complicated and require more resources and knowledge than many clinics have currently.</a:t>
            </a:r>
          </a:p>
          <a:p>
            <a:r>
              <a:rPr lang="en-US" dirty="0"/>
              <a:t>Another options is more resource intensive is an integrated care model where physical and behavioral health is integrated into the initial evaluation. Treatment plans are based on the team assessment. Obviously financial feasibility remains the largest obstacle as this has significant upfront cost. </a:t>
            </a:r>
          </a:p>
        </p:txBody>
      </p:sp>
      <p:sp>
        <p:nvSpPr>
          <p:cNvPr id="4" name="Slide Number Placeholder 3"/>
          <p:cNvSpPr>
            <a:spLocks noGrp="1"/>
          </p:cNvSpPr>
          <p:nvPr>
            <p:ph type="sldNum" sz="quarter" idx="5"/>
          </p:nvPr>
        </p:nvSpPr>
        <p:spPr/>
        <p:txBody>
          <a:bodyPr/>
          <a:lstStyle/>
          <a:p>
            <a:fld id="{CBC23E64-14D0-4525-BFFB-55040FA1904F}" type="slidenum">
              <a:rPr lang="en-US" smtClean="0"/>
              <a:t>9</a:t>
            </a:fld>
            <a:endParaRPr lang="en-US"/>
          </a:p>
        </p:txBody>
      </p:sp>
    </p:spTree>
    <p:extLst>
      <p:ext uri="{BB962C8B-B14F-4D97-AF65-F5344CB8AC3E}">
        <p14:creationId xmlns:p14="http://schemas.microsoft.com/office/powerpoint/2010/main" val="493242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implemented this medical home initially as a pilot project and found that in 322 patients within their health system, they had a 47% reduction in ED visits and 35% reduction in hospitalizations even within a one year period. Also these patients had significant improvement in disease activity scores, quality of life scores and depression scores. </a:t>
            </a:r>
          </a:p>
        </p:txBody>
      </p:sp>
      <p:sp>
        <p:nvSpPr>
          <p:cNvPr id="4" name="Slide Number Placeholder 3"/>
          <p:cNvSpPr>
            <a:spLocks noGrp="1"/>
          </p:cNvSpPr>
          <p:nvPr>
            <p:ph type="sldNum" sz="quarter" idx="5"/>
          </p:nvPr>
        </p:nvSpPr>
        <p:spPr/>
        <p:txBody>
          <a:bodyPr/>
          <a:lstStyle/>
          <a:p>
            <a:fld id="{CBC23E64-14D0-4525-BFFB-55040FA1904F}" type="slidenum">
              <a:rPr lang="en-US" smtClean="0"/>
              <a:t>10</a:t>
            </a:fld>
            <a:endParaRPr lang="en-US"/>
          </a:p>
        </p:txBody>
      </p:sp>
    </p:spTree>
    <p:extLst>
      <p:ext uri="{BB962C8B-B14F-4D97-AF65-F5344CB8AC3E}">
        <p14:creationId xmlns:p14="http://schemas.microsoft.com/office/powerpoint/2010/main" val="5102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center in Australia evaluated their integrated care model. Of 490 patients, all were screened for a mental health disorder and then were offered coordinated treatment within the center.55% met criteria and about ½ of those patients accepted treatment which included CBT or acceptance/commitment therapy. Those who participated had significant improvements in depression/anxiety and quality of life scores and also significantly less ED visits in the 12 months after the intervention. Integrating the cost of the behavioral health services, there was still cost savings in an analysis model.</a:t>
            </a:r>
          </a:p>
        </p:txBody>
      </p:sp>
      <p:sp>
        <p:nvSpPr>
          <p:cNvPr id="4" name="Slide Number Placeholder 3"/>
          <p:cNvSpPr>
            <a:spLocks noGrp="1"/>
          </p:cNvSpPr>
          <p:nvPr>
            <p:ph type="sldNum" sz="quarter" idx="5"/>
          </p:nvPr>
        </p:nvSpPr>
        <p:spPr/>
        <p:txBody>
          <a:bodyPr/>
          <a:lstStyle/>
          <a:p>
            <a:fld id="{CBC23E64-14D0-4525-BFFB-55040FA1904F}" type="slidenum">
              <a:rPr lang="en-US" smtClean="0"/>
              <a:t>13</a:t>
            </a:fld>
            <a:endParaRPr lang="en-US"/>
          </a:p>
        </p:txBody>
      </p:sp>
    </p:spTree>
    <p:extLst>
      <p:ext uri="{BB962C8B-B14F-4D97-AF65-F5344CB8AC3E}">
        <p14:creationId xmlns:p14="http://schemas.microsoft.com/office/powerpoint/2010/main" val="404323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5C1819-615D-405F-B17D-A59399671EC2}"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54160-3A56-4B4D-9CD7-78AEADE740E0}" type="slidenum">
              <a:rPr lang="en-US" smtClean="0"/>
              <a:t>‹#›</a:t>
            </a:fld>
            <a:endParaRPr lang="en-US"/>
          </a:p>
        </p:txBody>
      </p:sp>
    </p:spTree>
    <p:extLst>
      <p:ext uri="{BB962C8B-B14F-4D97-AF65-F5344CB8AC3E}">
        <p14:creationId xmlns:p14="http://schemas.microsoft.com/office/powerpoint/2010/main" val="228390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1819-615D-405F-B17D-A59399671EC2}"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54160-3A56-4B4D-9CD7-78AEADE740E0}" type="slidenum">
              <a:rPr lang="en-US" smtClean="0"/>
              <a:t>‹#›</a:t>
            </a:fld>
            <a:endParaRPr lang="en-US"/>
          </a:p>
        </p:txBody>
      </p:sp>
    </p:spTree>
    <p:extLst>
      <p:ext uri="{BB962C8B-B14F-4D97-AF65-F5344CB8AC3E}">
        <p14:creationId xmlns:p14="http://schemas.microsoft.com/office/powerpoint/2010/main" val="135801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1819-615D-405F-B17D-A59399671EC2}"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54160-3A56-4B4D-9CD7-78AEADE740E0}" type="slidenum">
              <a:rPr lang="en-US" smtClean="0"/>
              <a:t>‹#›</a:t>
            </a:fld>
            <a:endParaRPr lang="en-US"/>
          </a:p>
        </p:txBody>
      </p:sp>
    </p:spTree>
    <p:extLst>
      <p:ext uri="{BB962C8B-B14F-4D97-AF65-F5344CB8AC3E}">
        <p14:creationId xmlns:p14="http://schemas.microsoft.com/office/powerpoint/2010/main" val="29047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347959"/>
            <a:ext cx="12192000" cy="1069680"/>
          </a:xfrm>
          <a:prstGeom prst="rect">
            <a:avLst/>
          </a:prstGeom>
        </p:spPr>
        <p:txBody>
          <a:bodyPr anchor="ctr"/>
          <a:lstStyle>
            <a:lvl1pPr algn="ctr">
              <a:defRPr sz="4000">
                <a:solidFill>
                  <a:schemeClr val="tx1"/>
                </a:solidFill>
              </a:defRPr>
            </a:lvl1pPr>
          </a:lstStyle>
          <a:p>
            <a:r>
              <a:rPr lang="en-US" dirty="0"/>
              <a:t>Click to add title</a:t>
            </a:r>
          </a:p>
        </p:txBody>
      </p:sp>
      <p:sp>
        <p:nvSpPr>
          <p:cNvPr id="7" name="Text Placeholder 7"/>
          <p:cNvSpPr>
            <a:spLocks noGrp="1"/>
          </p:cNvSpPr>
          <p:nvPr>
            <p:ph type="body" sz="quarter" idx="13" hasCustomPrompt="1"/>
          </p:nvPr>
        </p:nvSpPr>
        <p:spPr>
          <a:xfrm>
            <a:off x="0" y="6324602"/>
            <a:ext cx="12192000" cy="533399"/>
          </a:xfrm>
          <a:prstGeom prst="rect">
            <a:avLst/>
          </a:prstGeom>
        </p:spPr>
        <p:txBody>
          <a:bodyPr lIns="274320" tIns="137160" rIns="274320" bIns="137160" anchor="b"/>
          <a:lstStyle>
            <a:lvl1pPr marL="0" indent="0">
              <a:buNone/>
              <a:defRPr sz="1400" b="1" baseline="0">
                <a:solidFill>
                  <a:schemeClr val="tx1"/>
                </a:solidFill>
                <a:latin typeface="+mn-lt"/>
                <a:cs typeface="Helvetica"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
        <p:nvSpPr>
          <p:cNvPr id="8" name="Content Placeholder 3"/>
          <p:cNvSpPr>
            <a:spLocks noGrp="1"/>
          </p:cNvSpPr>
          <p:nvPr>
            <p:ph sz="quarter" idx="14"/>
          </p:nvPr>
        </p:nvSpPr>
        <p:spPr>
          <a:xfrm>
            <a:off x="609600" y="1566751"/>
            <a:ext cx="109728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7102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2133601"/>
            <a:ext cx="11582400" cy="3992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
        <p:nvSpPr>
          <p:cNvPr id="8" name="Text Placeholder 7"/>
          <p:cNvSpPr>
            <a:spLocks noGrp="1"/>
          </p:cNvSpPr>
          <p:nvPr>
            <p:ph type="body" sz="quarter" idx="13"/>
          </p:nvPr>
        </p:nvSpPr>
        <p:spPr>
          <a:xfrm>
            <a:off x="304800" y="1524000"/>
            <a:ext cx="11582400" cy="685800"/>
          </a:xfrm>
        </p:spPr>
        <p:txBody>
          <a:bodyPr anchor="ctr">
            <a:normAutofit/>
          </a:bodyPr>
          <a:lstStyle>
            <a:lvl1pPr>
              <a:defRPr sz="2000" b="1" i="0" cap="all">
                <a:solidFill>
                  <a:srgbClr val="00B3F0"/>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117126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1819-615D-405F-B17D-A59399671EC2}"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54160-3A56-4B4D-9CD7-78AEADE740E0}" type="slidenum">
              <a:rPr lang="en-US" smtClean="0"/>
              <a:t>‹#›</a:t>
            </a:fld>
            <a:endParaRPr lang="en-US"/>
          </a:p>
        </p:txBody>
      </p:sp>
    </p:spTree>
    <p:extLst>
      <p:ext uri="{BB962C8B-B14F-4D97-AF65-F5344CB8AC3E}">
        <p14:creationId xmlns:p14="http://schemas.microsoft.com/office/powerpoint/2010/main" val="127662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5C1819-615D-405F-B17D-A59399671EC2}"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54160-3A56-4B4D-9CD7-78AEADE740E0}" type="slidenum">
              <a:rPr lang="en-US" smtClean="0"/>
              <a:t>‹#›</a:t>
            </a:fld>
            <a:endParaRPr lang="en-US"/>
          </a:p>
        </p:txBody>
      </p:sp>
    </p:spTree>
    <p:extLst>
      <p:ext uri="{BB962C8B-B14F-4D97-AF65-F5344CB8AC3E}">
        <p14:creationId xmlns:p14="http://schemas.microsoft.com/office/powerpoint/2010/main" val="108660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5C1819-615D-405F-B17D-A59399671EC2}"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54160-3A56-4B4D-9CD7-78AEADE740E0}" type="slidenum">
              <a:rPr lang="en-US" smtClean="0"/>
              <a:t>‹#›</a:t>
            </a:fld>
            <a:endParaRPr lang="en-US"/>
          </a:p>
        </p:txBody>
      </p:sp>
    </p:spTree>
    <p:extLst>
      <p:ext uri="{BB962C8B-B14F-4D97-AF65-F5344CB8AC3E}">
        <p14:creationId xmlns:p14="http://schemas.microsoft.com/office/powerpoint/2010/main" val="100721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5C1819-615D-405F-B17D-A59399671EC2}"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154160-3A56-4B4D-9CD7-78AEADE740E0}" type="slidenum">
              <a:rPr lang="en-US" smtClean="0"/>
              <a:t>‹#›</a:t>
            </a:fld>
            <a:endParaRPr lang="en-US"/>
          </a:p>
        </p:txBody>
      </p:sp>
    </p:spTree>
    <p:extLst>
      <p:ext uri="{BB962C8B-B14F-4D97-AF65-F5344CB8AC3E}">
        <p14:creationId xmlns:p14="http://schemas.microsoft.com/office/powerpoint/2010/main" val="21448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5C1819-615D-405F-B17D-A59399671EC2}"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154160-3A56-4B4D-9CD7-78AEADE740E0}" type="slidenum">
              <a:rPr lang="en-US" smtClean="0"/>
              <a:t>‹#›</a:t>
            </a:fld>
            <a:endParaRPr lang="en-US"/>
          </a:p>
        </p:txBody>
      </p:sp>
    </p:spTree>
    <p:extLst>
      <p:ext uri="{BB962C8B-B14F-4D97-AF65-F5344CB8AC3E}">
        <p14:creationId xmlns:p14="http://schemas.microsoft.com/office/powerpoint/2010/main" val="330377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C1819-615D-405F-B17D-A59399671EC2}"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154160-3A56-4B4D-9CD7-78AEADE740E0}" type="slidenum">
              <a:rPr lang="en-US" smtClean="0"/>
              <a:t>‹#›</a:t>
            </a:fld>
            <a:endParaRPr lang="en-US"/>
          </a:p>
        </p:txBody>
      </p:sp>
    </p:spTree>
    <p:extLst>
      <p:ext uri="{BB962C8B-B14F-4D97-AF65-F5344CB8AC3E}">
        <p14:creationId xmlns:p14="http://schemas.microsoft.com/office/powerpoint/2010/main" val="376298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5C1819-615D-405F-B17D-A59399671EC2}"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54160-3A56-4B4D-9CD7-78AEADE740E0}" type="slidenum">
              <a:rPr lang="en-US" smtClean="0"/>
              <a:t>‹#›</a:t>
            </a:fld>
            <a:endParaRPr lang="en-US"/>
          </a:p>
        </p:txBody>
      </p:sp>
    </p:spTree>
    <p:extLst>
      <p:ext uri="{BB962C8B-B14F-4D97-AF65-F5344CB8AC3E}">
        <p14:creationId xmlns:p14="http://schemas.microsoft.com/office/powerpoint/2010/main" val="381292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5C1819-615D-405F-B17D-A59399671EC2}"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54160-3A56-4B4D-9CD7-78AEADE740E0}" type="slidenum">
              <a:rPr lang="en-US" smtClean="0"/>
              <a:t>‹#›</a:t>
            </a:fld>
            <a:endParaRPr lang="en-US"/>
          </a:p>
        </p:txBody>
      </p:sp>
    </p:spTree>
    <p:extLst>
      <p:ext uri="{BB962C8B-B14F-4D97-AF65-F5344CB8AC3E}">
        <p14:creationId xmlns:p14="http://schemas.microsoft.com/office/powerpoint/2010/main" val="277648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C1819-615D-405F-B17D-A59399671EC2}" type="datetimeFigureOut">
              <a:rPr lang="en-US" smtClean="0"/>
              <a:t>1/27/2023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54160-3A56-4B4D-9CD7-78AEADE740E0}" type="slidenum">
              <a:rPr lang="en-US" smtClean="0"/>
              <a:t>‹#›</a:t>
            </a:fld>
            <a:endParaRPr lang="en-US"/>
          </a:p>
        </p:txBody>
      </p:sp>
    </p:spTree>
    <p:extLst>
      <p:ext uri="{BB962C8B-B14F-4D97-AF65-F5344CB8AC3E}">
        <p14:creationId xmlns:p14="http://schemas.microsoft.com/office/powerpoint/2010/main" val="715689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romegipsych.org/" TargetMode="External"/><Relationship Id="rId2" Type="http://schemas.openxmlformats.org/officeDocument/2006/relationships/hyperlink" Target="https://locator.apa.org/" TargetMode="External"/><Relationship Id="rId1" Type="http://schemas.openxmlformats.org/officeDocument/2006/relationships/slideLayout" Target="../slideLayouts/slideLayout13.xml"/><Relationship Id="rId4" Type="http://schemas.openxmlformats.org/officeDocument/2006/relationships/hyperlink" Target="https://giondemand.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4EC53C-35C4-4E84-AFE2-A7D081852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CE3CB02-5998-0623-6169-15675F054717}"/>
              </a:ext>
            </a:extLst>
          </p:cNvPr>
          <p:cNvPicPr>
            <a:picLocks noChangeAspect="1"/>
          </p:cNvPicPr>
          <p:nvPr/>
        </p:nvPicPr>
        <p:blipFill rotWithShape="1">
          <a:blip r:embed="rId3">
            <a:duotone>
              <a:schemeClr val="accent1">
                <a:shade val="45000"/>
                <a:satMod val="135000"/>
              </a:schemeClr>
              <a:prstClr val="white"/>
            </a:duotone>
            <a:alphaModFix amt="35000"/>
          </a:blip>
          <a:srcRect t="2691" b="7309"/>
          <a:stretch/>
        </p:blipFill>
        <p:spPr>
          <a:xfrm>
            <a:off x="20" y="10"/>
            <a:ext cx="12191981" cy="6857989"/>
          </a:xfrm>
          <a:prstGeom prst="rect">
            <a:avLst/>
          </a:prstGeom>
        </p:spPr>
      </p:pic>
      <p:sp>
        <p:nvSpPr>
          <p:cNvPr id="2" name="Title 1"/>
          <p:cNvSpPr>
            <a:spLocks noGrp="1"/>
          </p:cNvSpPr>
          <p:nvPr>
            <p:ph type="ctrTitle"/>
          </p:nvPr>
        </p:nvSpPr>
        <p:spPr>
          <a:xfrm>
            <a:off x="1256275" y="2271449"/>
            <a:ext cx="9679449" cy="2847058"/>
          </a:xfrm>
        </p:spPr>
        <p:txBody>
          <a:bodyPr anchor="b">
            <a:noAutofit/>
          </a:bodyPr>
          <a:lstStyle/>
          <a:p>
            <a:pPr algn="l"/>
            <a:r>
              <a:rPr lang="en-US" sz="4800" dirty="0">
                <a:solidFill>
                  <a:srgbClr val="FFFFFF"/>
                </a:solidFill>
              </a:rPr>
              <a:t>The importance of Mental Health evaluation in Inflammatory Bowel Disease</a:t>
            </a:r>
          </a:p>
        </p:txBody>
      </p:sp>
      <p:sp>
        <p:nvSpPr>
          <p:cNvPr id="3" name="Subtitle 2"/>
          <p:cNvSpPr>
            <a:spLocks noGrp="1"/>
          </p:cNvSpPr>
          <p:nvPr>
            <p:ph type="subTitle" idx="1"/>
          </p:nvPr>
        </p:nvSpPr>
        <p:spPr>
          <a:xfrm>
            <a:off x="1256275" y="5098254"/>
            <a:ext cx="9679449" cy="750259"/>
          </a:xfrm>
        </p:spPr>
        <p:txBody>
          <a:bodyPr anchor="ctr">
            <a:normAutofit/>
          </a:bodyPr>
          <a:lstStyle/>
          <a:p>
            <a:pPr algn="l">
              <a:lnSpc>
                <a:spcPct val="90000"/>
              </a:lnSpc>
            </a:pPr>
            <a:r>
              <a:rPr lang="en-US" sz="1000">
                <a:solidFill>
                  <a:srgbClr val="FFFFFF"/>
                </a:solidFill>
              </a:rPr>
              <a:t>Sara Horst, MD MPH FACG</a:t>
            </a:r>
          </a:p>
          <a:p>
            <a:pPr algn="l">
              <a:lnSpc>
                <a:spcPct val="90000"/>
              </a:lnSpc>
            </a:pPr>
            <a:r>
              <a:rPr lang="en-US" sz="1000">
                <a:solidFill>
                  <a:srgbClr val="FFFFFF"/>
                </a:solidFill>
              </a:rPr>
              <a:t>Associate Professor</a:t>
            </a:r>
          </a:p>
          <a:p>
            <a:pPr algn="l">
              <a:lnSpc>
                <a:spcPct val="90000"/>
              </a:lnSpc>
            </a:pPr>
            <a:r>
              <a:rPr lang="en-US" sz="1000">
                <a:solidFill>
                  <a:srgbClr val="FFFFFF"/>
                </a:solidFill>
              </a:rPr>
              <a:t>Vanderbilt University </a:t>
            </a:r>
          </a:p>
          <a:p>
            <a:pPr algn="l">
              <a:lnSpc>
                <a:spcPct val="90000"/>
              </a:lnSpc>
            </a:pPr>
            <a:r>
              <a:rPr lang="en-US" sz="1000">
                <a:solidFill>
                  <a:srgbClr val="FFFFFF"/>
                </a:solidFill>
              </a:rPr>
              <a:t>Gastroenterology, Hepatology, &amp; Nutrition</a:t>
            </a: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06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6A7C-87C2-0D43-B4C5-6FC751A8D93D}"/>
              </a:ext>
            </a:extLst>
          </p:cNvPr>
          <p:cNvSpPr>
            <a:spLocks noGrp="1"/>
          </p:cNvSpPr>
          <p:nvPr>
            <p:ph type="title"/>
          </p:nvPr>
        </p:nvSpPr>
        <p:spPr/>
        <p:txBody>
          <a:bodyPr>
            <a:normAutofit/>
          </a:bodyPr>
          <a:lstStyle/>
          <a:p>
            <a:r>
              <a:rPr lang="en-US" sz="4000" b="1" dirty="0"/>
              <a:t>Mental Health: Team Based Care</a:t>
            </a:r>
          </a:p>
        </p:txBody>
      </p:sp>
      <p:sp>
        <p:nvSpPr>
          <p:cNvPr id="3" name="Content Placeholder 2">
            <a:extLst>
              <a:ext uri="{FF2B5EF4-FFF2-40B4-BE49-F238E27FC236}">
                <a16:creationId xmlns:a16="http://schemas.microsoft.com/office/drawing/2014/main" id="{FC3DA9AD-337A-47D5-BC31-BD821C3A25A9}"/>
              </a:ext>
            </a:extLst>
          </p:cNvPr>
          <p:cNvSpPr>
            <a:spLocks noGrp="1"/>
          </p:cNvSpPr>
          <p:nvPr>
            <p:ph idx="1"/>
          </p:nvPr>
        </p:nvSpPr>
        <p:spPr>
          <a:xfrm>
            <a:off x="609600" y="1600201"/>
            <a:ext cx="4419600" cy="4525963"/>
          </a:xfrm>
        </p:spPr>
        <p:txBody>
          <a:bodyPr>
            <a:normAutofit/>
          </a:bodyPr>
          <a:lstStyle/>
          <a:p>
            <a:r>
              <a:rPr lang="en-US" sz="2800" dirty="0"/>
              <a:t>UPMC Medical Home</a:t>
            </a:r>
          </a:p>
          <a:p>
            <a:pPr lvl="1"/>
            <a:r>
              <a:rPr lang="en-US" sz="2400" dirty="0"/>
              <a:t>n=322 pts</a:t>
            </a:r>
          </a:p>
          <a:p>
            <a:r>
              <a:rPr lang="en-US" sz="2800" dirty="0"/>
              <a:t>47% reduction in ED visits </a:t>
            </a:r>
          </a:p>
          <a:p>
            <a:r>
              <a:rPr lang="en-US" sz="2800" dirty="0"/>
              <a:t>35% reduction in hospitalizations </a:t>
            </a:r>
          </a:p>
          <a:p>
            <a:r>
              <a:rPr lang="en-US" sz="2800" b="1" dirty="0"/>
              <a:t>Improvements in disease activity, QOL, depression scores</a:t>
            </a:r>
          </a:p>
        </p:txBody>
      </p:sp>
      <p:sp>
        <p:nvSpPr>
          <p:cNvPr id="7" name="TextBox 6">
            <a:extLst>
              <a:ext uri="{FF2B5EF4-FFF2-40B4-BE49-F238E27FC236}">
                <a16:creationId xmlns:a16="http://schemas.microsoft.com/office/drawing/2014/main" id="{892AA1DA-3A34-1942-AE3A-42288B7B9D7B}"/>
              </a:ext>
            </a:extLst>
          </p:cNvPr>
          <p:cNvSpPr txBox="1"/>
          <p:nvPr/>
        </p:nvSpPr>
        <p:spPr>
          <a:xfrm>
            <a:off x="152400" y="6398696"/>
            <a:ext cx="6049028" cy="369332"/>
          </a:xfrm>
          <a:prstGeom prst="rect">
            <a:avLst/>
          </a:prstGeom>
          <a:noFill/>
        </p:spPr>
        <p:txBody>
          <a:bodyPr wrap="none" rtlCol="0">
            <a:spAutoFit/>
          </a:bodyPr>
          <a:lstStyle/>
          <a:p>
            <a:r>
              <a:rPr lang="en-US" dirty="0" err="1"/>
              <a:t>Reguiero</a:t>
            </a:r>
            <a:r>
              <a:rPr lang="en-US" dirty="0"/>
              <a:t> M, et al. Clinical Gastroenterol </a:t>
            </a:r>
            <a:r>
              <a:rPr lang="en-US" dirty="0" err="1"/>
              <a:t>Hepatol</a:t>
            </a:r>
            <a:r>
              <a:rPr lang="en-US" dirty="0"/>
              <a:t> 2018;16:1777</a:t>
            </a:r>
          </a:p>
        </p:txBody>
      </p:sp>
      <p:pic>
        <p:nvPicPr>
          <p:cNvPr id="4" name="Picture 3">
            <a:extLst>
              <a:ext uri="{FF2B5EF4-FFF2-40B4-BE49-F238E27FC236}">
                <a16:creationId xmlns:a16="http://schemas.microsoft.com/office/drawing/2014/main" id="{877C5CFE-936D-4331-BC5C-42CEC453367E}"/>
              </a:ext>
            </a:extLst>
          </p:cNvPr>
          <p:cNvPicPr>
            <a:picLocks noChangeAspect="1"/>
          </p:cNvPicPr>
          <p:nvPr/>
        </p:nvPicPr>
        <p:blipFill>
          <a:blip r:embed="rId3"/>
          <a:stretch>
            <a:fillRect/>
          </a:stretch>
        </p:blipFill>
        <p:spPr>
          <a:xfrm>
            <a:off x="6629400" y="1302238"/>
            <a:ext cx="3886200" cy="3085171"/>
          </a:xfrm>
          <a:prstGeom prst="rect">
            <a:avLst/>
          </a:prstGeom>
        </p:spPr>
      </p:pic>
      <p:pic>
        <p:nvPicPr>
          <p:cNvPr id="5" name="Picture 4">
            <a:extLst>
              <a:ext uri="{FF2B5EF4-FFF2-40B4-BE49-F238E27FC236}">
                <a16:creationId xmlns:a16="http://schemas.microsoft.com/office/drawing/2014/main" id="{5D51A4CC-AB4F-4CD1-A8E3-859CE3E82A3D}"/>
              </a:ext>
            </a:extLst>
          </p:cNvPr>
          <p:cNvPicPr>
            <a:picLocks noChangeAspect="1"/>
          </p:cNvPicPr>
          <p:nvPr/>
        </p:nvPicPr>
        <p:blipFill>
          <a:blip r:embed="rId4"/>
          <a:stretch>
            <a:fillRect/>
          </a:stretch>
        </p:blipFill>
        <p:spPr>
          <a:xfrm>
            <a:off x="4976962" y="4448062"/>
            <a:ext cx="6579001" cy="1678100"/>
          </a:xfrm>
          <a:prstGeom prst="rect">
            <a:avLst/>
          </a:prstGeom>
        </p:spPr>
      </p:pic>
    </p:spTree>
    <p:extLst>
      <p:ext uri="{BB962C8B-B14F-4D97-AF65-F5344CB8AC3E}">
        <p14:creationId xmlns:p14="http://schemas.microsoft.com/office/powerpoint/2010/main" val="281232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hart, box and whisker chart&#10;&#10;Description automatically generated">
            <a:extLst>
              <a:ext uri="{FF2B5EF4-FFF2-40B4-BE49-F238E27FC236}">
                <a16:creationId xmlns:a16="http://schemas.microsoft.com/office/drawing/2014/main" id="{5B5916F7-F55B-FD61-F1CC-BC54D7A6A27D}"/>
              </a:ext>
            </a:extLst>
          </p:cNvPr>
          <p:cNvPicPr/>
          <p:nvPr/>
        </p:nvPicPr>
        <p:blipFill rotWithShape="1">
          <a:blip r:embed="rId2">
            <a:extLst>
              <a:ext uri="{28A0092B-C50C-407E-A947-70E740481C1C}">
                <a14:useLocalDpi xmlns:a14="http://schemas.microsoft.com/office/drawing/2010/main" val="0"/>
              </a:ext>
            </a:extLst>
          </a:blip>
          <a:srcRect l="5845" r="4706"/>
          <a:stretch/>
        </p:blipFill>
        <p:spPr>
          <a:xfrm>
            <a:off x="5907285" y="3559990"/>
            <a:ext cx="6090536" cy="2646358"/>
          </a:xfrm>
          <a:prstGeom prst="rect">
            <a:avLst/>
          </a:prstGeom>
        </p:spPr>
      </p:pic>
      <p:sp>
        <p:nvSpPr>
          <p:cNvPr id="2" name="Title 1"/>
          <p:cNvSpPr>
            <a:spLocks noGrp="1"/>
          </p:cNvSpPr>
          <p:nvPr>
            <p:ph type="title"/>
          </p:nvPr>
        </p:nvSpPr>
        <p:spPr/>
        <p:txBody>
          <a:bodyPr/>
          <a:lstStyle/>
          <a:p>
            <a:r>
              <a:rPr lang="en-US" sz="4400" b="1" dirty="0"/>
              <a:t>Mental Health: Team Based Care</a:t>
            </a:r>
            <a:endParaRPr lang="en-US" dirty="0">
              <a:solidFill>
                <a:schemeClr val="accent1">
                  <a:lumMod val="75000"/>
                </a:schemeClr>
              </a:solidFill>
            </a:endParaRPr>
          </a:p>
        </p:txBody>
      </p:sp>
      <p:sp>
        <p:nvSpPr>
          <p:cNvPr id="12" name="Footer Placeholder 4">
            <a:extLst>
              <a:ext uri="{FF2B5EF4-FFF2-40B4-BE49-F238E27FC236}">
                <a16:creationId xmlns:a16="http://schemas.microsoft.com/office/drawing/2014/main" id="{65F276E0-C91E-7EA8-ABCB-66887063242E}"/>
              </a:ext>
            </a:extLst>
          </p:cNvPr>
          <p:cNvSpPr>
            <a:spLocks noGrp="1"/>
          </p:cNvSpPr>
          <p:nvPr>
            <p:ph type="ftr" sz="quarter" idx="11"/>
          </p:nvPr>
        </p:nvSpPr>
        <p:spPr>
          <a:xfrm>
            <a:off x="1502229" y="6400801"/>
            <a:ext cx="5562600" cy="365125"/>
          </a:xfrm>
        </p:spPr>
        <p:txBody>
          <a:bodyPr/>
          <a:lstStyle/>
          <a:p>
            <a:r>
              <a:rPr lang="en-US" sz="1050" dirty="0"/>
              <a:t>    Causey L, et al. ACG Poster 2021: P1618</a:t>
            </a:r>
          </a:p>
        </p:txBody>
      </p:sp>
      <p:sp>
        <p:nvSpPr>
          <p:cNvPr id="11" name="TextBox 10">
            <a:extLst>
              <a:ext uri="{FF2B5EF4-FFF2-40B4-BE49-F238E27FC236}">
                <a16:creationId xmlns:a16="http://schemas.microsoft.com/office/drawing/2014/main" id="{4C43ECB5-D68F-7954-F6F2-785DC35D2C99}"/>
              </a:ext>
            </a:extLst>
          </p:cNvPr>
          <p:cNvSpPr txBox="1"/>
          <p:nvPr/>
        </p:nvSpPr>
        <p:spPr>
          <a:xfrm>
            <a:off x="381000" y="1700615"/>
            <a:ext cx="11506200" cy="646331"/>
          </a:xfrm>
          <a:prstGeom prst="rect">
            <a:avLst/>
          </a:prstGeom>
          <a:solidFill>
            <a:schemeClr val="accent4">
              <a:lumMod val="40000"/>
              <a:lumOff val="60000"/>
            </a:schemeClr>
          </a:solidFill>
        </p:spPr>
        <p:txBody>
          <a:bodyPr wrap="square" rtlCol="0">
            <a:spAutoFit/>
          </a:bodyPr>
          <a:lstStyle/>
          <a:p>
            <a:r>
              <a:rPr lang="en-US" b="1" dirty="0"/>
              <a:t>Study Population</a:t>
            </a:r>
            <a:r>
              <a:rPr lang="en-US" dirty="0"/>
              <a:t>: 608 pts with IBD from 3 tertiary care academic </a:t>
            </a:r>
            <a:r>
              <a:rPr lang="en-US" b="1" dirty="0"/>
              <a:t>IBD centers with integrated care and specialty pharmacies </a:t>
            </a:r>
            <a:r>
              <a:rPr lang="en-US" dirty="0"/>
              <a:t>prescribed self-injectable biologic therapies   </a:t>
            </a:r>
          </a:p>
        </p:txBody>
      </p:sp>
      <p:graphicFrame>
        <p:nvGraphicFramePr>
          <p:cNvPr id="13" name="Table 8">
            <a:extLst>
              <a:ext uri="{FF2B5EF4-FFF2-40B4-BE49-F238E27FC236}">
                <a16:creationId xmlns:a16="http://schemas.microsoft.com/office/drawing/2014/main" id="{5B6E34E1-7682-6642-B467-1BF0D3277B3F}"/>
              </a:ext>
            </a:extLst>
          </p:cNvPr>
          <p:cNvGraphicFramePr>
            <a:graphicFrameLocks noGrp="1"/>
          </p:cNvGraphicFramePr>
          <p:nvPr>
            <p:extLst>
              <p:ext uri="{D42A27DB-BD31-4B8C-83A1-F6EECF244321}">
                <p14:modId xmlns:p14="http://schemas.microsoft.com/office/powerpoint/2010/main" val="3987809425"/>
              </p:ext>
            </p:extLst>
          </p:nvPr>
        </p:nvGraphicFramePr>
        <p:xfrm>
          <a:off x="320842" y="3382336"/>
          <a:ext cx="5622756" cy="1754466"/>
        </p:xfrm>
        <a:graphic>
          <a:graphicData uri="http://schemas.openxmlformats.org/drawingml/2006/table">
            <a:tbl>
              <a:tblPr firstRow="1" bandRow="1">
                <a:tableStyleId>{5C22544A-7EE6-4342-B048-85BDC9FD1C3A}</a:tableStyleId>
              </a:tblPr>
              <a:tblGrid>
                <a:gridCol w="1319724">
                  <a:extLst>
                    <a:ext uri="{9D8B030D-6E8A-4147-A177-3AD203B41FA5}">
                      <a16:colId xmlns:a16="http://schemas.microsoft.com/office/drawing/2014/main" val="2648404260"/>
                    </a:ext>
                  </a:extLst>
                </a:gridCol>
                <a:gridCol w="1120706">
                  <a:extLst>
                    <a:ext uri="{9D8B030D-6E8A-4147-A177-3AD203B41FA5}">
                      <a16:colId xmlns:a16="http://schemas.microsoft.com/office/drawing/2014/main" val="1220918700"/>
                    </a:ext>
                  </a:extLst>
                </a:gridCol>
                <a:gridCol w="1178761">
                  <a:extLst>
                    <a:ext uri="{9D8B030D-6E8A-4147-A177-3AD203B41FA5}">
                      <a16:colId xmlns:a16="http://schemas.microsoft.com/office/drawing/2014/main" val="2902425142"/>
                    </a:ext>
                  </a:extLst>
                </a:gridCol>
                <a:gridCol w="1168418">
                  <a:extLst>
                    <a:ext uri="{9D8B030D-6E8A-4147-A177-3AD203B41FA5}">
                      <a16:colId xmlns:a16="http://schemas.microsoft.com/office/drawing/2014/main" val="1552304183"/>
                    </a:ext>
                  </a:extLst>
                </a:gridCol>
                <a:gridCol w="835147">
                  <a:extLst>
                    <a:ext uri="{9D8B030D-6E8A-4147-A177-3AD203B41FA5}">
                      <a16:colId xmlns:a16="http://schemas.microsoft.com/office/drawing/2014/main" val="1324294020"/>
                    </a:ext>
                  </a:extLst>
                </a:gridCol>
              </a:tblGrid>
              <a:tr h="584822">
                <a:tc>
                  <a:txBody>
                    <a:bodyPr/>
                    <a:lstStyle/>
                    <a:p>
                      <a:pPr marL="0" marR="0">
                        <a:lnSpc>
                          <a:spcPct val="107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gn="ctr">
                        <a:lnSpc>
                          <a:spcPct val="107000"/>
                        </a:lnSpc>
                        <a:spcBef>
                          <a:spcPts val="0"/>
                        </a:spcBef>
                        <a:spcAft>
                          <a:spcPts val="0"/>
                        </a:spcAft>
                      </a:pPr>
                      <a:r>
                        <a:rPr lang="en-US" sz="16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Center 1</a:t>
                      </a:r>
                    </a:p>
                    <a:p>
                      <a:pPr marL="0" marR="0" algn="ctr">
                        <a:lnSpc>
                          <a:spcPct val="107000"/>
                        </a:lnSpc>
                        <a:spcBef>
                          <a:spcPts val="0"/>
                        </a:spcBef>
                        <a:spcAft>
                          <a:spcPts val="0"/>
                        </a:spcAft>
                      </a:pPr>
                      <a:r>
                        <a:rPr lang="en-US" sz="1600" b="1" u="non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n=460</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gn="ctr">
                        <a:lnSpc>
                          <a:spcPct val="107000"/>
                        </a:lnSpc>
                        <a:spcBef>
                          <a:spcPts val="0"/>
                        </a:spcBef>
                        <a:spcAft>
                          <a:spcPts val="0"/>
                        </a:spcAft>
                      </a:pPr>
                      <a:r>
                        <a:rPr lang="en-US" sz="16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Center 2</a:t>
                      </a:r>
                    </a:p>
                    <a:p>
                      <a:pPr marL="0" marR="0" algn="ctr">
                        <a:lnSpc>
                          <a:spcPct val="107000"/>
                        </a:lnSpc>
                        <a:spcBef>
                          <a:spcPts val="0"/>
                        </a:spcBef>
                        <a:spcAft>
                          <a:spcPts val="0"/>
                        </a:spcAft>
                      </a:pPr>
                      <a:r>
                        <a:rPr lang="en-US" sz="1600" b="1" u="non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n=81</a:t>
                      </a:r>
                      <a:endParaRPr lang="en-US" sz="16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gn="ctr">
                        <a:lnSpc>
                          <a:spcPct val="107000"/>
                        </a:lnSpc>
                        <a:spcBef>
                          <a:spcPts val="0"/>
                        </a:spcBef>
                        <a:spcAft>
                          <a:spcPts val="0"/>
                        </a:spcAft>
                      </a:pPr>
                      <a:r>
                        <a:rPr lang="en-US" sz="16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Center 3</a:t>
                      </a:r>
                    </a:p>
                    <a:p>
                      <a:pPr marL="0" marR="0" algn="ctr">
                        <a:lnSpc>
                          <a:spcPct val="107000"/>
                        </a:lnSpc>
                        <a:spcBef>
                          <a:spcPts val="0"/>
                        </a:spcBef>
                        <a:spcAft>
                          <a:spcPts val="0"/>
                        </a:spcAft>
                      </a:pPr>
                      <a:r>
                        <a:rPr lang="en-US" sz="1600" b="1" u="non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n=67</a:t>
                      </a:r>
                      <a:endParaRPr lang="en-US" sz="16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gn="ctr">
                        <a:lnSpc>
                          <a:spcPct val="107000"/>
                        </a:lnSpc>
                        <a:spcBef>
                          <a:spcPts val="0"/>
                        </a:spcBef>
                        <a:spcAft>
                          <a:spcPts val="0"/>
                        </a:spcAft>
                      </a:pP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 value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extLst>
                  <a:ext uri="{0D108BD9-81ED-4DB2-BD59-A6C34878D82A}">
                    <a16:rowId xmlns:a16="http://schemas.microsoft.com/office/drawing/2014/main" val="1626888767"/>
                  </a:ext>
                </a:extLst>
              </a:tr>
              <a:tr h="58482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MPR,mean (+/- SD)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 +/- 0.13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0.88 +/- 0.16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 +/- 0.10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extLst>
                  <a:ext uri="{0D108BD9-81ED-4DB2-BD59-A6C34878D82A}">
                    <a16:rowId xmlns:a16="http://schemas.microsoft.com/office/drawing/2014/main" val="3266107978"/>
                  </a:ext>
                </a:extLst>
              </a:tr>
              <a:tr h="58482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Adherent </a:t>
                      </a: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(MPR &gt; 0.86)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 (323)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 (55)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 (46)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extLst>
                  <a:ext uri="{0D108BD9-81ED-4DB2-BD59-A6C34878D82A}">
                    <a16:rowId xmlns:a16="http://schemas.microsoft.com/office/drawing/2014/main" val="4225532493"/>
                  </a:ext>
                </a:extLst>
              </a:tr>
            </a:tbl>
          </a:graphicData>
        </a:graphic>
      </p:graphicFrame>
      <p:sp>
        <p:nvSpPr>
          <p:cNvPr id="14" name="TextBox 13">
            <a:extLst>
              <a:ext uri="{FF2B5EF4-FFF2-40B4-BE49-F238E27FC236}">
                <a16:creationId xmlns:a16="http://schemas.microsoft.com/office/drawing/2014/main" id="{62030826-1969-1A5C-53D8-E94141831BF5}"/>
              </a:ext>
            </a:extLst>
          </p:cNvPr>
          <p:cNvSpPr txBox="1"/>
          <p:nvPr/>
        </p:nvSpPr>
        <p:spPr>
          <a:xfrm>
            <a:off x="381001" y="2756699"/>
            <a:ext cx="5655348" cy="584775"/>
          </a:xfrm>
          <a:prstGeom prst="rect">
            <a:avLst/>
          </a:prstGeom>
          <a:solidFill>
            <a:schemeClr val="accent4">
              <a:lumMod val="40000"/>
              <a:lumOff val="60000"/>
            </a:schemeClr>
          </a:solidFill>
        </p:spPr>
        <p:txBody>
          <a:bodyPr wrap="square" rtlCol="0">
            <a:spAutoFit/>
          </a:bodyPr>
          <a:lstStyle/>
          <a:p>
            <a:r>
              <a:rPr lang="en-US" sz="1600" b="1" dirty="0"/>
              <a:t>Adherence</a:t>
            </a:r>
            <a:r>
              <a:rPr lang="en-US" sz="1600" dirty="0"/>
              <a:t>: </a:t>
            </a:r>
            <a:r>
              <a:rPr lang="en-US" sz="1600" b="1" dirty="0"/>
              <a:t>High Medication Possession Ratio (MPR) and Adherence Rates (68-70%) across centers </a:t>
            </a:r>
          </a:p>
        </p:txBody>
      </p:sp>
      <p:sp>
        <p:nvSpPr>
          <p:cNvPr id="15" name="Content Placeholder 9">
            <a:extLst>
              <a:ext uri="{FF2B5EF4-FFF2-40B4-BE49-F238E27FC236}">
                <a16:creationId xmlns:a16="http://schemas.microsoft.com/office/drawing/2014/main" id="{40BCA0D0-2DE0-1A61-AC76-A4EDE708FFAC}"/>
              </a:ext>
            </a:extLst>
          </p:cNvPr>
          <p:cNvSpPr txBox="1">
            <a:spLocks/>
          </p:cNvSpPr>
          <p:nvPr/>
        </p:nvSpPr>
        <p:spPr>
          <a:xfrm>
            <a:off x="6188312" y="2756699"/>
            <a:ext cx="5698888" cy="757130"/>
          </a:xfrm>
          <a:prstGeom prst="rect">
            <a:avLst/>
          </a:prstGeom>
          <a:solidFill>
            <a:schemeClr val="accent4">
              <a:lumMod val="40000"/>
              <a:lumOff val="60000"/>
            </a:schemeClr>
          </a:solidFill>
        </p:spPr>
        <p:txBody>
          <a:bodyPr wrap="square" rtlCol="0">
            <a:spAutoFit/>
          </a:bodyPr>
          <a:lstStyle>
            <a:lvl1pPr marL="0" indent="0" algn="l" defTabSz="457200" rtl="0" eaLnBrk="1" latinLnBrk="0" hangingPunct="1">
              <a:lnSpc>
                <a:spcPct val="90000"/>
              </a:lnSpc>
              <a:spcBef>
                <a:spcPct val="20000"/>
              </a:spcBef>
              <a:buFont typeface="Arial"/>
              <a:buNone/>
              <a:defRPr sz="1800" kern="1200">
                <a:solidFill>
                  <a:schemeClr val="tx1"/>
                </a:solidFill>
                <a:latin typeface="+mn-lt"/>
                <a:ea typeface="+mn-ea"/>
                <a:cs typeface="+mn-cs"/>
              </a:defRPr>
            </a:lvl1pPr>
            <a:lvl2pPr marL="225425" indent="-225425"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2pPr>
            <a:lvl3pPr marL="460375" indent="-234950"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3pPr>
            <a:lvl4pPr marL="685800" indent="-225425"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4pPr>
            <a:lvl5pPr marL="911225" indent="-225425"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a:t>Outcomes: </a:t>
            </a:r>
            <a:r>
              <a:rPr lang="en-US" sz="1600" dirty="0"/>
              <a:t>Non-adherence increased the likelihood of ED Visits and IBD-related hospitalizations in adjusted and unadjusted analysis</a:t>
            </a:r>
          </a:p>
        </p:txBody>
      </p:sp>
      <p:sp>
        <p:nvSpPr>
          <p:cNvPr id="17" name="TextBox 16">
            <a:extLst>
              <a:ext uri="{FF2B5EF4-FFF2-40B4-BE49-F238E27FC236}">
                <a16:creationId xmlns:a16="http://schemas.microsoft.com/office/drawing/2014/main" id="{ADEC2900-1061-D60E-5202-27617D522789}"/>
              </a:ext>
            </a:extLst>
          </p:cNvPr>
          <p:cNvSpPr txBox="1"/>
          <p:nvPr/>
        </p:nvSpPr>
        <p:spPr>
          <a:xfrm>
            <a:off x="1628273" y="5756832"/>
            <a:ext cx="3403047" cy="369332"/>
          </a:xfrm>
          <a:prstGeom prst="rect">
            <a:avLst/>
          </a:prstGeom>
          <a:noFill/>
          <a:ln>
            <a:solidFill>
              <a:schemeClr val="tx1"/>
            </a:solidFill>
          </a:ln>
        </p:spPr>
        <p:txBody>
          <a:bodyPr wrap="none" rtlCol="0">
            <a:spAutoFit/>
          </a:bodyPr>
          <a:lstStyle/>
          <a:p>
            <a:r>
              <a:rPr lang="en-US" dirty="0"/>
              <a:t>15% higher than national average!</a:t>
            </a:r>
          </a:p>
        </p:txBody>
      </p:sp>
      <p:cxnSp>
        <p:nvCxnSpPr>
          <p:cNvPr id="18" name="Straight Arrow Connector 17">
            <a:extLst>
              <a:ext uri="{FF2B5EF4-FFF2-40B4-BE49-F238E27FC236}">
                <a16:creationId xmlns:a16="http://schemas.microsoft.com/office/drawing/2014/main" id="{86AA6F27-9146-3159-EC97-6209E39A0C44}"/>
              </a:ext>
            </a:extLst>
          </p:cNvPr>
          <p:cNvCxnSpPr/>
          <p:nvPr/>
        </p:nvCxnSpPr>
        <p:spPr>
          <a:xfrm flipV="1">
            <a:off x="3329797" y="5136802"/>
            <a:ext cx="0" cy="588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0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EE17F-909D-35F2-13BE-FE5DED5CC0A7}"/>
              </a:ext>
            </a:extLst>
          </p:cNvPr>
          <p:cNvSpPr txBox="1">
            <a:spLocks/>
          </p:cNvSpPr>
          <p:nvPr/>
        </p:nvSpPr>
        <p:spPr>
          <a:xfrm>
            <a:off x="461195" y="79909"/>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sz="4000" b="1" dirty="0"/>
              <a:t>Mental Health: Team Based Care</a:t>
            </a:r>
            <a:endParaRPr lang="en-US" dirty="0"/>
          </a:p>
        </p:txBody>
      </p:sp>
      <p:sp>
        <p:nvSpPr>
          <p:cNvPr id="5" name="Text Placeholder 2">
            <a:extLst>
              <a:ext uri="{FF2B5EF4-FFF2-40B4-BE49-F238E27FC236}">
                <a16:creationId xmlns:a16="http://schemas.microsoft.com/office/drawing/2014/main" id="{F403D131-C2CD-403B-1FA4-C70687EF71F9}"/>
              </a:ext>
            </a:extLst>
          </p:cNvPr>
          <p:cNvSpPr txBox="1">
            <a:spLocks/>
          </p:cNvSpPr>
          <p:nvPr/>
        </p:nvSpPr>
        <p:spPr>
          <a:xfrm>
            <a:off x="148405" y="6397236"/>
            <a:ext cx="12192000" cy="533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600" dirty="0"/>
              <a:t>Keefer L, </a:t>
            </a:r>
            <a:r>
              <a:rPr lang="en-US" sz="1600" dirty="0"/>
              <a:t>et al. Clin Gastroenterol Hepatol 2022;20:1831</a:t>
            </a:r>
            <a:endParaRPr lang="nl-NL" sz="1600" dirty="0"/>
          </a:p>
        </p:txBody>
      </p:sp>
      <p:sp>
        <p:nvSpPr>
          <p:cNvPr id="6" name="Content Placeholder 5">
            <a:extLst>
              <a:ext uri="{FF2B5EF4-FFF2-40B4-BE49-F238E27FC236}">
                <a16:creationId xmlns:a16="http://schemas.microsoft.com/office/drawing/2014/main" id="{C346E862-BE34-98D9-92CD-D37B8364868A}"/>
              </a:ext>
            </a:extLst>
          </p:cNvPr>
          <p:cNvSpPr txBox="1">
            <a:spLocks/>
          </p:cNvSpPr>
          <p:nvPr/>
        </p:nvSpPr>
        <p:spPr>
          <a:xfrm>
            <a:off x="758005" y="990600"/>
            <a:ext cx="10972800" cy="46398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Resilience based care coordination program</a:t>
            </a:r>
          </a:p>
          <a:p>
            <a:pPr lvl="1"/>
            <a:r>
              <a:rPr lang="en-US" dirty="0"/>
              <a:t>Decreased ED Visits, Hospitalizations, Opioid Use, Prednisone Use</a:t>
            </a:r>
          </a:p>
        </p:txBody>
      </p:sp>
      <p:pic>
        <p:nvPicPr>
          <p:cNvPr id="3" name="Picture 2">
            <a:extLst>
              <a:ext uri="{FF2B5EF4-FFF2-40B4-BE49-F238E27FC236}">
                <a16:creationId xmlns:a16="http://schemas.microsoft.com/office/drawing/2014/main" id="{9CD06C52-1756-9747-7E54-DB01E5AAA32A}"/>
              </a:ext>
            </a:extLst>
          </p:cNvPr>
          <p:cNvPicPr>
            <a:picLocks noChangeAspect="1"/>
          </p:cNvPicPr>
          <p:nvPr/>
        </p:nvPicPr>
        <p:blipFill>
          <a:blip r:embed="rId2"/>
          <a:stretch>
            <a:fillRect/>
          </a:stretch>
        </p:blipFill>
        <p:spPr>
          <a:xfrm>
            <a:off x="228600" y="2184935"/>
            <a:ext cx="7010400" cy="4191144"/>
          </a:xfrm>
          <a:prstGeom prst="rect">
            <a:avLst/>
          </a:prstGeom>
        </p:spPr>
      </p:pic>
      <p:pic>
        <p:nvPicPr>
          <p:cNvPr id="9" name="Picture 8">
            <a:extLst>
              <a:ext uri="{FF2B5EF4-FFF2-40B4-BE49-F238E27FC236}">
                <a16:creationId xmlns:a16="http://schemas.microsoft.com/office/drawing/2014/main" id="{1B6FBA46-E2C2-8348-2442-766D194B5E28}"/>
              </a:ext>
            </a:extLst>
          </p:cNvPr>
          <p:cNvPicPr>
            <a:picLocks noChangeAspect="1"/>
          </p:cNvPicPr>
          <p:nvPr/>
        </p:nvPicPr>
        <p:blipFill>
          <a:blip r:embed="rId3"/>
          <a:stretch>
            <a:fillRect/>
          </a:stretch>
        </p:blipFill>
        <p:spPr>
          <a:xfrm>
            <a:off x="7535810" y="2829474"/>
            <a:ext cx="4247147" cy="3173785"/>
          </a:xfrm>
          <a:prstGeom prst="rect">
            <a:avLst/>
          </a:prstGeom>
        </p:spPr>
      </p:pic>
    </p:spTree>
    <p:extLst>
      <p:ext uri="{BB962C8B-B14F-4D97-AF65-F5344CB8AC3E}">
        <p14:creationId xmlns:p14="http://schemas.microsoft.com/office/powerpoint/2010/main" val="412992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91CC-4DBF-44C4-9AC1-56BAD9E017E6}"/>
              </a:ext>
            </a:extLst>
          </p:cNvPr>
          <p:cNvSpPr>
            <a:spLocks noGrp="1"/>
          </p:cNvSpPr>
          <p:nvPr>
            <p:ph type="title"/>
          </p:nvPr>
        </p:nvSpPr>
        <p:spPr/>
        <p:txBody>
          <a:bodyPr>
            <a:normAutofit/>
          </a:bodyPr>
          <a:lstStyle/>
          <a:p>
            <a:r>
              <a:rPr lang="en-US" sz="4000" b="1" dirty="0"/>
              <a:t>Mental Health: Team Based Care</a:t>
            </a:r>
          </a:p>
        </p:txBody>
      </p:sp>
      <p:sp>
        <p:nvSpPr>
          <p:cNvPr id="3" name="Content Placeholder 2">
            <a:extLst>
              <a:ext uri="{FF2B5EF4-FFF2-40B4-BE49-F238E27FC236}">
                <a16:creationId xmlns:a16="http://schemas.microsoft.com/office/drawing/2014/main" id="{2E71A358-8394-44DE-AB87-A66FCFEC089E}"/>
              </a:ext>
            </a:extLst>
          </p:cNvPr>
          <p:cNvSpPr>
            <a:spLocks noGrp="1"/>
          </p:cNvSpPr>
          <p:nvPr>
            <p:ph idx="1"/>
          </p:nvPr>
        </p:nvSpPr>
        <p:spPr>
          <a:xfrm>
            <a:off x="609600" y="1267301"/>
            <a:ext cx="10972800" cy="4525963"/>
          </a:xfrm>
        </p:spPr>
        <p:txBody>
          <a:bodyPr>
            <a:normAutofit lnSpcReduction="10000"/>
          </a:bodyPr>
          <a:lstStyle/>
          <a:p>
            <a:r>
              <a:rPr lang="en-US" sz="2800" dirty="0"/>
              <a:t>n=490 pts at IBD center in Australia, screened for mental health d/o </a:t>
            </a:r>
          </a:p>
          <a:p>
            <a:pPr lvl="2"/>
            <a:r>
              <a:rPr lang="en-US" sz="2000" dirty="0"/>
              <a:t>55% (183) met criteria for risk for mental health disorder and offered treatment</a:t>
            </a:r>
          </a:p>
          <a:p>
            <a:pPr lvl="3"/>
            <a:r>
              <a:rPr lang="en-US" sz="1800" dirty="0"/>
              <a:t>50% accepted: Most was CBT and Acceptance/Commitment therapy</a:t>
            </a:r>
          </a:p>
          <a:p>
            <a:r>
              <a:rPr lang="en-US" dirty="0"/>
              <a:t>Pts who accepted psychological intervention </a:t>
            </a:r>
          </a:p>
          <a:p>
            <a:pPr lvl="1"/>
            <a:r>
              <a:rPr lang="en-US" dirty="0"/>
              <a:t>Improvements in Depression/Anxiety/QOL</a:t>
            </a:r>
          </a:p>
          <a:p>
            <a:pPr lvl="1"/>
            <a:r>
              <a:rPr lang="en-US" dirty="0"/>
              <a:t>Less ED visits in the 12 months after intervention</a:t>
            </a:r>
          </a:p>
          <a:p>
            <a:pPr lvl="1"/>
            <a:endParaRPr lang="en-US" dirty="0"/>
          </a:p>
          <a:p>
            <a:pPr lvl="1"/>
            <a:endParaRPr lang="en-US" dirty="0"/>
          </a:p>
          <a:p>
            <a:pPr lvl="1"/>
            <a:endParaRPr lang="en-US" dirty="0"/>
          </a:p>
          <a:p>
            <a:pPr lvl="1"/>
            <a:r>
              <a:rPr lang="en-US" dirty="0"/>
              <a:t>Cost saving analysis of integrated care model: Significant (++)</a:t>
            </a:r>
          </a:p>
        </p:txBody>
      </p:sp>
      <p:pic>
        <p:nvPicPr>
          <p:cNvPr id="4" name="Picture 3">
            <a:extLst>
              <a:ext uri="{FF2B5EF4-FFF2-40B4-BE49-F238E27FC236}">
                <a16:creationId xmlns:a16="http://schemas.microsoft.com/office/drawing/2014/main" id="{FA791191-F8AA-43A2-9FD8-A226F932F722}"/>
              </a:ext>
            </a:extLst>
          </p:cNvPr>
          <p:cNvPicPr>
            <a:picLocks noChangeAspect="1"/>
          </p:cNvPicPr>
          <p:nvPr/>
        </p:nvPicPr>
        <p:blipFill>
          <a:blip r:embed="rId3"/>
          <a:stretch>
            <a:fillRect/>
          </a:stretch>
        </p:blipFill>
        <p:spPr>
          <a:xfrm>
            <a:off x="2895600" y="3886200"/>
            <a:ext cx="4734301" cy="982933"/>
          </a:xfrm>
          <a:prstGeom prst="rect">
            <a:avLst/>
          </a:prstGeom>
        </p:spPr>
      </p:pic>
      <p:sp>
        <p:nvSpPr>
          <p:cNvPr id="5" name="TextBox 4">
            <a:extLst>
              <a:ext uri="{FF2B5EF4-FFF2-40B4-BE49-F238E27FC236}">
                <a16:creationId xmlns:a16="http://schemas.microsoft.com/office/drawing/2014/main" id="{D702FD0D-3387-42D1-AA0D-5AEA77B07E9C}"/>
              </a:ext>
            </a:extLst>
          </p:cNvPr>
          <p:cNvSpPr txBox="1"/>
          <p:nvPr/>
        </p:nvSpPr>
        <p:spPr>
          <a:xfrm>
            <a:off x="76200" y="6209664"/>
            <a:ext cx="5432193" cy="646331"/>
          </a:xfrm>
          <a:prstGeom prst="rect">
            <a:avLst/>
          </a:prstGeom>
          <a:noFill/>
        </p:spPr>
        <p:txBody>
          <a:bodyPr wrap="none" rtlCol="0">
            <a:spAutoFit/>
          </a:bodyPr>
          <a:lstStyle/>
          <a:p>
            <a:r>
              <a:rPr lang="en-US" dirty="0" err="1"/>
              <a:t>Lores</a:t>
            </a:r>
            <a:r>
              <a:rPr lang="en-US" dirty="0"/>
              <a:t> T, et al. J </a:t>
            </a:r>
            <a:r>
              <a:rPr lang="en-US" dirty="0" err="1"/>
              <a:t>Crohns</a:t>
            </a:r>
            <a:r>
              <a:rPr lang="en-US" dirty="0"/>
              <a:t> Colitis 2019;819</a:t>
            </a:r>
          </a:p>
          <a:p>
            <a:r>
              <a:rPr lang="en-US" dirty="0" err="1"/>
              <a:t>Lores</a:t>
            </a:r>
            <a:r>
              <a:rPr lang="en-US" dirty="0"/>
              <a:t> T, et al. Clinical Gastroenterol Hepatol 2021;19:96.</a:t>
            </a:r>
          </a:p>
        </p:txBody>
      </p:sp>
    </p:spTree>
    <p:extLst>
      <p:ext uri="{BB962C8B-B14F-4D97-AF65-F5344CB8AC3E}">
        <p14:creationId xmlns:p14="http://schemas.microsoft.com/office/powerpoint/2010/main" val="274985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Mental Health Care: Barriers</a:t>
            </a:r>
            <a:endParaRPr lang="en-US" sz="4000" b="1" dirty="0">
              <a:solidFill>
                <a:schemeClr val="accent1">
                  <a:lumMod val="75000"/>
                </a:schemeClr>
              </a:solidFill>
            </a:endParaRPr>
          </a:p>
        </p:txBody>
      </p:sp>
      <p:sp>
        <p:nvSpPr>
          <p:cNvPr id="12" name="Footer Placeholder 4">
            <a:extLst>
              <a:ext uri="{FF2B5EF4-FFF2-40B4-BE49-F238E27FC236}">
                <a16:creationId xmlns:a16="http://schemas.microsoft.com/office/drawing/2014/main" id="{65F276E0-C91E-7EA8-ABCB-66887063242E}"/>
              </a:ext>
            </a:extLst>
          </p:cNvPr>
          <p:cNvSpPr>
            <a:spLocks noGrp="1"/>
          </p:cNvSpPr>
          <p:nvPr>
            <p:ph type="ftr" sz="quarter" idx="11"/>
          </p:nvPr>
        </p:nvSpPr>
        <p:spPr>
          <a:xfrm>
            <a:off x="-304800" y="6288672"/>
            <a:ext cx="6781800" cy="589380"/>
          </a:xfrm>
        </p:spPr>
        <p:txBody>
          <a:bodyPr/>
          <a:lstStyle/>
          <a:p>
            <a:r>
              <a:rPr lang="en-US" sz="1800" dirty="0" err="1">
                <a:solidFill>
                  <a:schemeClr val="tx1"/>
                </a:solidFill>
              </a:rPr>
              <a:t>Szigethy</a:t>
            </a:r>
            <a:r>
              <a:rPr lang="en-US" sz="1800" dirty="0">
                <a:solidFill>
                  <a:schemeClr val="tx1"/>
                </a:solidFill>
              </a:rPr>
              <a:t> E, et al. Clinical Gastroenterol Hepatol 2017;15:986</a:t>
            </a:r>
          </a:p>
        </p:txBody>
      </p:sp>
      <p:sp>
        <p:nvSpPr>
          <p:cNvPr id="5" name="Content Placeholder 4">
            <a:extLst>
              <a:ext uri="{FF2B5EF4-FFF2-40B4-BE49-F238E27FC236}">
                <a16:creationId xmlns:a16="http://schemas.microsoft.com/office/drawing/2014/main" id="{279143AC-8844-4329-D454-1E2BC7E66245}"/>
              </a:ext>
            </a:extLst>
          </p:cNvPr>
          <p:cNvSpPr>
            <a:spLocks noGrp="1"/>
          </p:cNvSpPr>
          <p:nvPr>
            <p:ph idx="1"/>
          </p:nvPr>
        </p:nvSpPr>
        <p:spPr>
          <a:xfrm>
            <a:off x="838200" y="1295400"/>
            <a:ext cx="8686800" cy="3992563"/>
          </a:xfrm>
        </p:spPr>
        <p:txBody>
          <a:bodyPr>
            <a:normAutofit lnSpcReduction="10000"/>
          </a:bodyPr>
          <a:lstStyle/>
          <a:p>
            <a:r>
              <a:rPr lang="en-US" b="1" dirty="0"/>
              <a:t>Barriers:</a:t>
            </a:r>
          </a:p>
          <a:p>
            <a:pPr lvl="1"/>
            <a:r>
              <a:rPr lang="en-US" dirty="0"/>
              <a:t>Financial</a:t>
            </a:r>
          </a:p>
          <a:p>
            <a:pPr lvl="1"/>
            <a:r>
              <a:rPr lang="en-US" dirty="0"/>
              <a:t>Availability</a:t>
            </a:r>
          </a:p>
          <a:p>
            <a:pPr lvl="1"/>
            <a:r>
              <a:rPr lang="en-US" dirty="0"/>
              <a:t>Complexity</a:t>
            </a:r>
          </a:p>
          <a:p>
            <a:pPr lvl="1"/>
            <a:r>
              <a:rPr lang="en-US" dirty="0"/>
              <a:t>Appropriate patient population</a:t>
            </a:r>
          </a:p>
          <a:p>
            <a:pPr lvl="2"/>
            <a:r>
              <a:rPr lang="en-US" dirty="0"/>
              <a:t>Knowing how is at risk</a:t>
            </a:r>
          </a:p>
          <a:p>
            <a:pPr lvl="1"/>
            <a:r>
              <a:rPr lang="en-US" dirty="0"/>
              <a:t>Stigma</a:t>
            </a:r>
          </a:p>
          <a:p>
            <a:pPr lvl="1"/>
            <a:r>
              <a:rPr lang="en-US" dirty="0"/>
              <a:t>Lack of appropriate reimbursement models</a:t>
            </a:r>
          </a:p>
        </p:txBody>
      </p:sp>
    </p:spTree>
    <p:extLst>
      <p:ext uri="{BB962C8B-B14F-4D97-AF65-F5344CB8AC3E}">
        <p14:creationId xmlns:p14="http://schemas.microsoft.com/office/powerpoint/2010/main" val="245767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Mental Health: How to overcome Barriers</a:t>
            </a:r>
            <a:endParaRPr lang="en-US" sz="4000" b="1" dirty="0">
              <a:solidFill>
                <a:schemeClr val="accent1">
                  <a:lumMod val="75000"/>
                </a:schemeClr>
              </a:solidFill>
            </a:endParaRPr>
          </a:p>
        </p:txBody>
      </p:sp>
      <p:sp>
        <p:nvSpPr>
          <p:cNvPr id="12" name="Footer Placeholder 4">
            <a:extLst>
              <a:ext uri="{FF2B5EF4-FFF2-40B4-BE49-F238E27FC236}">
                <a16:creationId xmlns:a16="http://schemas.microsoft.com/office/drawing/2014/main" id="{65F276E0-C91E-7EA8-ABCB-66887063242E}"/>
              </a:ext>
            </a:extLst>
          </p:cNvPr>
          <p:cNvSpPr>
            <a:spLocks noGrp="1"/>
          </p:cNvSpPr>
          <p:nvPr>
            <p:ph type="ftr" sz="quarter" idx="11"/>
          </p:nvPr>
        </p:nvSpPr>
        <p:spPr>
          <a:xfrm>
            <a:off x="1510067" y="6477355"/>
            <a:ext cx="5562600" cy="365125"/>
          </a:xfrm>
        </p:spPr>
        <p:txBody>
          <a:bodyPr/>
          <a:lstStyle/>
          <a:p>
            <a:r>
              <a:rPr lang="en-US" dirty="0"/>
              <a:t>Slides Courtesy of: Megan Riehl, PhD, University of Michigan</a:t>
            </a:r>
          </a:p>
        </p:txBody>
      </p:sp>
      <p:sp>
        <p:nvSpPr>
          <p:cNvPr id="5" name="Content Placeholder 4">
            <a:extLst>
              <a:ext uri="{FF2B5EF4-FFF2-40B4-BE49-F238E27FC236}">
                <a16:creationId xmlns:a16="http://schemas.microsoft.com/office/drawing/2014/main" id="{279143AC-8844-4329-D454-1E2BC7E66245}"/>
              </a:ext>
            </a:extLst>
          </p:cNvPr>
          <p:cNvSpPr>
            <a:spLocks noGrp="1"/>
          </p:cNvSpPr>
          <p:nvPr>
            <p:ph idx="1"/>
          </p:nvPr>
        </p:nvSpPr>
        <p:spPr>
          <a:xfrm>
            <a:off x="533400" y="1752601"/>
            <a:ext cx="9906000" cy="4373563"/>
          </a:xfrm>
        </p:spPr>
        <p:txBody>
          <a:bodyPr>
            <a:normAutofit fontScale="77500" lnSpcReduction="20000"/>
          </a:bodyPr>
          <a:lstStyle/>
          <a:p>
            <a:r>
              <a:rPr lang="en-US" b="1" dirty="0">
                <a:hlinkClick r:id="rId2">
                  <a:extLst>
                    <a:ext uri="{A12FA001-AC4F-418D-AE19-62706E023703}">
                      <ahyp:hlinkClr xmlns:ahyp="http://schemas.microsoft.com/office/drawing/2018/hyperlinkcolor" val="tx"/>
                    </a:ext>
                  </a:extLst>
                </a:hlinkClick>
              </a:rPr>
              <a:t>Locators: GI Psychologists and General Mental Health Providers</a:t>
            </a:r>
            <a:endParaRPr lang="en-US" dirty="0">
              <a:solidFill>
                <a:srgbClr val="009CA6"/>
              </a:solidFill>
              <a:hlinkClick r:id="rId2">
                <a:extLst>
                  <a:ext uri="{A12FA001-AC4F-418D-AE19-62706E023703}">
                    <ahyp:hlinkClr xmlns:ahyp="http://schemas.microsoft.com/office/drawing/2018/hyperlinkcolor" val="tx"/>
                  </a:ext>
                </a:extLst>
              </a:hlinkClick>
            </a:endParaRPr>
          </a:p>
          <a:p>
            <a:pPr marL="685800" lvl="1"/>
            <a:r>
              <a:rPr lang="en-US" dirty="0">
                <a:solidFill>
                  <a:schemeClr val="accent1"/>
                </a:solidFill>
                <a:hlinkClick r:id="rId2">
                  <a:extLst>
                    <a:ext uri="{A12FA001-AC4F-418D-AE19-62706E023703}">
                      <ahyp:hlinkClr xmlns:ahyp="http://schemas.microsoft.com/office/drawing/2018/hyperlinkcolor" val="tx"/>
                    </a:ext>
                  </a:extLst>
                </a:hlinkClick>
              </a:rPr>
              <a:t>https://locator.apa.org/</a:t>
            </a:r>
            <a:endParaRPr lang="en-US" dirty="0">
              <a:solidFill>
                <a:schemeClr val="accent1"/>
              </a:solidFill>
            </a:endParaRPr>
          </a:p>
          <a:p>
            <a:pPr marL="685800" lvl="1"/>
            <a:r>
              <a:rPr lang="en-US" dirty="0">
                <a:solidFill>
                  <a:schemeClr val="accent1"/>
                </a:solidFill>
                <a:hlinkClick r:id="rId3">
                  <a:extLst>
                    <a:ext uri="{A12FA001-AC4F-418D-AE19-62706E023703}">
                      <ahyp:hlinkClr xmlns:ahyp="http://schemas.microsoft.com/office/drawing/2018/hyperlinkcolor" val="tx"/>
                    </a:ext>
                  </a:extLst>
                </a:hlinkClick>
              </a:rPr>
              <a:t>https://romegipsych.org/</a:t>
            </a:r>
            <a:endParaRPr lang="en-US" dirty="0">
              <a:solidFill>
                <a:schemeClr val="accent1"/>
              </a:solidFill>
            </a:endParaRPr>
          </a:p>
          <a:p>
            <a:pPr lvl="1"/>
            <a:endParaRPr lang="en-US" dirty="0"/>
          </a:p>
          <a:p>
            <a:pPr marL="0" lvl="1" indent="0">
              <a:buNone/>
            </a:pPr>
            <a:r>
              <a:rPr lang="en-US" b="1" u="sng" dirty="0"/>
              <a:t>Web Based Patient Support and Education</a:t>
            </a:r>
          </a:p>
          <a:p>
            <a:pPr lvl="1"/>
            <a:r>
              <a:rPr lang="en-US" b="1" dirty="0"/>
              <a:t>Important to find the correct Web Based support for individual patient </a:t>
            </a:r>
          </a:p>
          <a:p>
            <a:pPr lvl="2"/>
            <a:r>
              <a:rPr lang="en-US" b="1" dirty="0"/>
              <a:t>Follow up!</a:t>
            </a:r>
          </a:p>
          <a:p>
            <a:pPr lvl="1"/>
            <a:r>
              <a:rPr lang="en-US" dirty="0"/>
              <a:t>Self Management and Education: GI </a:t>
            </a:r>
            <a:r>
              <a:rPr lang="en-US" dirty="0" err="1"/>
              <a:t>onDEMAND</a:t>
            </a:r>
            <a:r>
              <a:rPr lang="en-US" dirty="0"/>
              <a:t> (</a:t>
            </a:r>
            <a:r>
              <a:rPr lang="en-US" dirty="0">
                <a:hlinkClick r:id="rId4"/>
              </a:rPr>
              <a:t>https://giondemand.com/</a:t>
            </a:r>
            <a:r>
              <a:rPr lang="en-US" dirty="0"/>
              <a:t>)</a:t>
            </a:r>
          </a:p>
          <a:p>
            <a:pPr lvl="1"/>
            <a:r>
              <a:rPr lang="en-US" dirty="0"/>
              <a:t>Digital Therapeutics directed at GI conditions (some with cost involved):</a:t>
            </a:r>
          </a:p>
          <a:p>
            <a:pPr lvl="3"/>
            <a:r>
              <a:rPr lang="en-US" dirty="0" err="1"/>
              <a:t>Trellus</a:t>
            </a:r>
            <a:r>
              <a:rPr lang="en-US" dirty="0"/>
              <a:t>: Resilience Program for IBD</a:t>
            </a:r>
          </a:p>
          <a:p>
            <a:pPr lvl="3"/>
            <a:r>
              <a:rPr lang="en-US" dirty="0"/>
              <a:t>Nerva: Gut-Directed Hypnotherapy</a:t>
            </a:r>
          </a:p>
          <a:p>
            <a:pPr lvl="3"/>
            <a:r>
              <a:rPr lang="en-US" dirty="0" err="1"/>
              <a:t>Zemedy</a:t>
            </a:r>
            <a:r>
              <a:rPr lang="en-US" dirty="0"/>
              <a:t>: Self-directed, CBT  </a:t>
            </a:r>
          </a:p>
          <a:p>
            <a:pPr lvl="3"/>
            <a:r>
              <a:rPr lang="en-US" dirty="0" err="1"/>
              <a:t>Mahana</a:t>
            </a:r>
            <a:r>
              <a:rPr lang="en-US" dirty="0"/>
              <a:t>: CBT for IBS*</a:t>
            </a:r>
          </a:p>
          <a:p>
            <a:pPr lvl="3"/>
            <a:r>
              <a:rPr lang="en-US" dirty="0" err="1"/>
              <a:t>Regulora</a:t>
            </a:r>
            <a:r>
              <a:rPr lang="en-US" dirty="0"/>
              <a:t>: Gut-Directed Hypnotherapy for IBS*</a:t>
            </a:r>
          </a:p>
          <a:p>
            <a:pPr marL="460375" lvl="3" indent="0">
              <a:buNone/>
            </a:pPr>
            <a:endParaRPr lang="en-US" dirty="0"/>
          </a:p>
        </p:txBody>
      </p:sp>
      <p:sp>
        <p:nvSpPr>
          <p:cNvPr id="3" name="TextBox 2">
            <a:extLst>
              <a:ext uri="{FF2B5EF4-FFF2-40B4-BE49-F238E27FC236}">
                <a16:creationId xmlns:a16="http://schemas.microsoft.com/office/drawing/2014/main" id="{D55D440E-B1BA-93EC-4C8B-65242F41DDF3}"/>
              </a:ext>
            </a:extLst>
          </p:cNvPr>
          <p:cNvSpPr txBox="1"/>
          <p:nvPr/>
        </p:nvSpPr>
        <p:spPr>
          <a:xfrm>
            <a:off x="7772400" y="5562600"/>
            <a:ext cx="1644233" cy="369332"/>
          </a:xfrm>
          <a:prstGeom prst="rect">
            <a:avLst/>
          </a:prstGeom>
          <a:noFill/>
          <a:ln>
            <a:solidFill>
              <a:schemeClr val="tx1"/>
            </a:solidFill>
          </a:ln>
        </p:spPr>
        <p:txBody>
          <a:bodyPr wrap="none" rtlCol="0">
            <a:spAutoFit/>
          </a:bodyPr>
          <a:lstStyle/>
          <a:p>
            <a:r>
              <a:rPr lang="en-US" dirty="0"/>
              <a:t>*FDA Approved</a:t>
            </a:r>
          </a:p>
        </p:txBody>
      </p:sp>
    </p:spTree>
    <p:extLst>
      <p:ext uri="{BB962C8B-B14F-4D97-AF65-F5344CB8AC3E}">
        <p14:creationId xmlns:p14="http://schemas.microsoft.com/office/powerpoint/2010/main" val="358249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Mental Health: How to overcome Barriers</a:t>
            </a:r>
          </a:p>
        </p:txBody>
      </p:sp>
      <p:sp>
        <p:nvSpPr>
          <p:cNvPr id="12" name="Footer Placeholder 4">
            <a:extLst>
              <a:ext uri="{FF2B5EF4-FFF2-40B4-BE49-F238E27FC236}">
                <a16:creationId xmlns:a16="http://schemas.microsoft.com/office/drawing/2014/main" id="{65F276E0-C91E-7EA8-ABCB-66887063242E}"/>
              </a:ext>
            </a:extLst>
          </p:cNvPr>
          <p:cNvSpPr>
            <a:spLocks noGrp="1"/>
          </p:cNvSpPr>
          <p:nvPr>
            <p:ph type="ftr" sz="quarter" idx="11"/>
          </p:nvPr>
        </p:nvSpPr>
        <p:spPr>
          <a:xfrm>
            <a:off x="1371600" y="5441645"/>
            <a:ext cx="5562600" cy="365125"/>
          </a:xfrm>
        </p:spPr>
        <p:txBody>
          <a:bodyPr/>
          <a:lstStyle/>
          <a:p>
            <a:r>
              <a:rPr lang="en-US" dirty="0"/>
              <a:t>Slide Courtesy of: Dr. Miguel </a:t>
            </a:r>
            <a:r>
              <a:rPr lang="en-US" dirty="0" err="1">
                <a:solidFill>
                  <a:srgbClr val="002060"/>
                </a:solidFill>
              </a:rPr>
              <a:t>Reguiero</a:t>
            </a:r>
            <a:r>
              <a:rPr lang="en-US" dirty="0"/>
              <a:t> </a:t>
            </a:r>
          </a:p>
        </p:txBody>
      </p:sp>
      <p:sp>
        <p:nvSpPr>
          <p:cNvPr id="5" name="Content Placeholder 4">
            <a:extLst>
              <a:ext uri="{FF2B5EF4-FFF2-40B4-BE49-F238E27FC236}">
                <a16:creationId xmlns:a16="http://schemas.microsoft.com/office/drawing/2014/main" id="{279143AC-8844-4329-D454-1E2BC7E66245}"/>
              </a:ext>
            </a:extLst>
          </p:cNvPr>
          <p:cNvSpPr>
            <a:spLocks noGrp="1"/>
          </p:cNvSpPr>
          <p:nvPr>
            <p:ph idx="1"/>
          </p:nvPr>
        </p:nvSpPr>
        <p:spPr>
          <a:xfrm>
            <a:off x="838200" y="1366663"/>
            <a:ext cx="10363200" cy="3899968"/>
          </a:xfrm>
        </p:spPr>
        <p:txBody>
          <a:bodyPr/>
          <a:lstStyle/>
          <a:p>
            <a:r>
              <a:rPr lang="en-US" dirty="0"/>
              <a:t>Regional Collaborative Care: “Medical Neighborhoods”</a:t>
            </a:r>
          </a:p>
        </p:txBody>
      </p:sp>
      <p:pic>
        <p:nvPicPr>
          <p:cNvPr id="6" name="Picture 5">
            <a:extLst>
              <a:ext uri="{FF2B5EF4-FFF2-40B4-BE49-F238E27FC236}">
                <a16:creationId xmlns:a16="http://schemas.microsoft.com/office/drawing/2014/main" id="{1719451D-EBF5-6D2A-4BC9-94DA427ADD66}"/>
              </a:ext>
            </a:extLst>
          </p:cNvPr>
          <p:cNvPicPr>
            <a:picLocks noChangeAspect="1"/>
          </p:cNvPicPr>
          <p:nvPr/>
        </p:nvPicPr>
        <p:blipFill>
          <a:blip r:embed="rId2"/>
          <a:stretch>
            <a:fillRect/>
          </a:stretch>
        </p:blipFill>
        <p:spPr>
          <a:xfrm>
            <a:off x="1600200" y="2084020"/>
            <a:ext cx="3810000" cy="3407317"/>
          </a:xfrm>
          <a:prstGeom prst="rect">
            <a:avLst/>
          </a:prstGeom>
        </p:spPr>
      </p:pic>
      <p:sp>
        <p:nvSpPr>
          <p:cNvPr id="3" name="Content Placeholder 4">
            <a:extLst>
              <a:ext uri="{FF2B5EF4-FFF2-40B4-BE49-F238E27FC236}">
                <a16:creationId xmlns:a16="http://schemas.microsoft.com/office/drawing/2014/main" id="{FA0A9E06-328A-73DB-C0F8-23CAF01A9A2D}"/>
              </a:ext>
            </a:extLst>
          </p:cNvPr>
          <p:cNvSpPr txBox="1">
            <a:spLocks/>
          </p:cNvSpPr>
          <p:nvPr/>
        </p:nvSpPr>
        <p:spPr>
          <a:xfrm>
            <a:off x="5541264" y="2057400"/>
            <a:ext cx="5105400" cy="2425900"/>
          </a:xfrm>
          <a:prstGeom prst="rect">
            <a:avLst/>
          </a:prstGeom>
        </p:spPr>
        <p:txBody>
          <a:bodyPr vert="horz" lIns="91440" tIns="45720" rIns="91440" bIns="45720" rtlCol="0">
            <a:normAutofit/>
          </a:bodyPr>
          <a:lstStyle>
            <a:lvl1pPr marL="0" indent="0" algn="l" defTabSz="457200" rtl="0" eaLnBrk="1" latinLnBrk="0" hangingPunct="1">
              <a:lnSpc>
                <a:spcPct val="90000"/>
              </a:lnSpc>
              <a:spcBef>
                <a:spcPct val="20000"/>
              </a:spcBef>
              <a:buFont typeface="Arial"/>
              <a:buNone/>
              <a:defRPr sz="1800" kern="1200">
                <a:solidFill>
                  <a:schemeClr val="tx1"/>
                </a:solidFill>
                <a:latin typeface="+mn-lt"/>
                <a:ea typeface="+mn-ea"/>
                <a:cs typeface="+mn-cs"/>
              </a:defRPr>
            </a:lvl1pPr>
            <a:lvl2pPr marL="225425" indent="-225425"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2pPr>
            <a:lvl3pPr marL="460375" indent="-234950"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3pPr>
            <a:lvl4pPr marL="685800" indent="-225425"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4pPr>
            <a:lvl5pPr marL="911225" indent="-225425"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u="sng" dirty="0"/>
              <a:t>Example</a:t>
            </a:r>
            <a:r>
              <a:rPr lang="en-US" dirty="0"/>
              <a:t>: Vanderbilt University IBD Medical Center: FY 2022: &gt; 6,000 telehealth visits</a:t>
            </a:r>
          </a:p>
          <a:p>
            <a:pPr marL="511175" lvl="1" indent="-285750">
              <a:buFont typeface="Arial" panose="020B0604020202020204" pitchFamily="34" charset="0"/>
              <a:buChar char="•"/>
            </a:pPr>
            <a:r>
              <a:rPr lang="en-US" dirty="0"/>
              <a:t>29% dietician/social work/psychologist </a:t>
            </a:r>
          </a:p>
        </p:txBody>
      </p:sp>
      <p:pic>
        <p:nvPicPr>
          <p:cNvPr id="4" name="Picture 3" descr="Map&#10;&#10;Description automatically generated">
            <a:extLst>
              <a:ext uri="{FF2B5EF4-FFF2-40B4-BE49-F238E27FC236}">
                <a16:creationId xmlns:a16="http://schemas.microsoft.com/office/drawing/2014/main" id="{74CC5EF9-2C2B-F50F-B85F-1239CD281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1221" y="3069008"/>
            <a:ext cx="5038327" cy="2422329"/>
          </a:xfrm>
          <a:prstGeom prst="rect">
            <a:avLst/>
          </a:prstGeom>
        </p:spPr>
      </p:pic>
    </p:spTree>
    <p:extLst>
      <p:ext uri="{BB962C8B-B14F-4D97-AF65-F5344CB8AC3E}">
        <p14:creationId xmlns:p14="http://schemas.microsoft.com/office/powerpoint/2010/main" val="62621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9BD5-776B-5736-7C75-12134EF9FEFC}"/>
              </a:ext>
            </a:extLst>
          </p:cNvPr>
          <p:cNvSpPr>
            <a:spLocks noGrp="1"/>
          </p:cNvSpPr>
          <p:nvPr>
            <p:ph type="title"/>
          </p:nvPr>
        </p:nvSpPr>
        <p:spPr/>
        <p:txBody>
          <a:bodyPr/>
          <a:lstStyle/>
          <a:p>
            <a:r>
              <a:rPr lang="en-US" b="1" dirty="0"/>
              <a:t>Conclusions</a:t>
            </a:r>
          </a:p>
        </p:txBody>
      </p:sp>
      <p:sp>
        <p:nvSpPr>
          <p:cNvPr id="3" name="Content Placeholder 2">
            <a:extLst>
              <a:ext uri="{FF2B5EF4-FFF2-40B4-BE49-F238E27FC236}">
                <a16:creationId xmlns:a16="http://schemas.microsoft.com/office/drawing/2014/main" id="{30B1C3E9-8290-AEB6-6BB4-2F98B30A77E6}"/>
              </a:ext>
            </a:extLst>
          </p:cNvPr>
          <p:cNvSpPr>
            <a:spLocks noGrp="1"/>
          </p:cNvSpPr>
          <p:nvPr>
            <p:ph idx="1"/>
          </p:nvPr>
        </p:nvSpPr>
        <p:spPr/>
        <p:txBody>
          <a:bodyPr/>
          <a:lstStyle/>
          <a:p>
            <a:r>
              <a:rPr lang="en-US" dirty="0"/>
              <a:t>Psychiatric Comorbidities are increased in patients with IBD</a:t>
            </a:r>
          </a:p>
          <a:p>
            <a:pPr lvl="1"/>
            <a:r>
              <a:rPr lang="en-US" dirty="0"/>
              <a:t>Lead to worse clinical outcomes</a:t>
            </a:r>
          </a:p>
          <a:p>
            <a:r>
              <a:rPr lang="en-US" dirty="0"/>
              <a:t>Mental Health Assessment is important and recommended</a:t>
            </a:r>
          </a:p>
          <a:p>
            <a:r>
              <a:rPr lang="en-US" dirty="0"/>
              <a:t>Mental Health treatment can improve outcomes</a:t>
            </a:r>
          </a:p>
          <a:p>
            <a:pPr lvl="1"/>
            <a:r>
              <a:rPr lang="en-US" dirty="0"/>
              <a:t>Barriers are present</a:t>
            </a:r>
          </a:p>
          <a:p>
            <a:pPr lvl="1"/>
            <a:r>
              <a:rPr lang="en-US" dirty="0"/>
              <a:t>Increasing options available</a:t>
            </a:r>
          </a:p>
          <a:p>
            <a:pPr marL="457200" lvl="1" indent="0">
              <a:buNone/>
            </a:pPr>
            <a:endParaRPr lang="en-US" dirty="0"/>
          </a:p>
        </p:txBody>
      </p:sp>
    </p:spTree>
    <p:extLst>
      <p:ext uri="{BB962C8B-B14F-4D97-AF65-F5344CB8AC3E}">
        <p14:creationId xmlns:p14="http://schemas.microsoft.com/office/powerpoint/2010/main" val="15477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080A9F-706D-8BFE-7933-AC1BB43ADBDE}"/>
              </a:ext>
            </a:extLst>
          </p:cNvPr>
          <p:cNvSpPr txBox="1">
            <a:spLocks/>
          </p:cNvSpPr>
          <p:nvPr/>
        </p:nvSpPr>
        <p:spPr>
          <a:xfrm>
            <a:off x="0" y="347959"/>
            <a:ext cx="12192000" cy="10696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Mental Health in IBD</a:t>
            </a:r>
            <a:endParaRPr lang="en-US" sz="4000" dirty="0"/>
          </a:p>
        </p:txBody>
      </p:sp>
      <p:sp>
        <p:nvSpPr>
          <p:cNvPr id="6" name="Text Placeholder 2">
            <a:extLst>
              <a:ext uri="{FF2B5EF4-FFF2-40B4-BE49-F238E27FC236}">
                <a16:creationId xmlns:a16="http://schemas.microsoft.com/office/drawing/2014/main" id="{A96B8B77-B061-31CC-E6EB-203ED68E8496}"/>
              </a:ext>
            </a:extLst>
          </p:cNvPr>
          <p:cNvSpPr txBox="1">
            <a:spLocks/>
          </p:cNvSpPr>
          <p:nvPr/>
        </p:nvSpPr>
        <p:spPr>
          <a:xfrm>
            <a:off x="0" y="6324602"/>
            <a:ext cx="12192000" cy="533399"/>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err="1"/>
              <a:t>Mikocka-Walus</a:t>
            </a:r>
            <a:r>
              <a:rPr lang="en-US" dirty="0"/>
              <a:t> A, et al. </a:t>
            </a:r>
            <a:r>
              <a:rPr lang="en-US" dirty="0" err="1"/>
              <a:t>Inflamm</a:t>
            </a:r>
            <a:r>
              <a:rPr lang="en-US" dirty="0"/>
              <a:t> Bowel Dis 2016;22:752.</a:t>
            </a:r>
          </a:p>
          <a:p>
            <a:pPr marL="0" indent="0">
              <a:buNone/>
            </a:pPr>
            <a:r>
              <a:rPr lang="en-US" dirty="0"/>
              <a:t>Bernstein C, et al. </a:t>
            </a:r>
            <a:r>
              <a:rPr lang="en-US" dirty="0" err="1"/>
              <a:t>Inflamm</a:t>
            </a:r>
            <a:r>
              <a:rPr lang="en-US" dirty="0"/>
              <a:t> Bowel Dis 2019;25:360.</a:t>
            </a:r>
          </a:p>
        </p:txBody>
      </p:sp>
      <p:sp>
        <p:nvSpPr>
          <p:cNvPr id="7" name="Content Placeholder 5">
            <a:extLst>
              <a:ext uri="{FF2B5EF4-FFF2-40B4-BE49-F238E27FC236}">
                <a16:creationId xmlns:a16="http://schemas.microsoft.com/office/drawing/2014/main" id="{E352BEAD-3802-2D03-685C-77AD725F0125}"/>
              </a:ext>
            </a:extLst>
          </p:cNvPr>
          <p:cNvSpPr txBox="1">
            <a:spLocks/>
          </p:cNvSpPr>
          <p:nvPr/>
        </p:nvSpPr>
        <p:spPr>
          <a:xfrm>
            <a:off x="609600" y="1443707"/>
            <a:ext cx="10972800" cy="46398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u="sng" dirty="0"/>
              <a:t>Increase incidence of Psychological Comorbidity in IBD</a:t>
            </a:r>
          </a:p>
          <a:p>
            <a:r>
              <a:rPr lang="en-US" dirty="0"/>
              <a:t>Systemic review (ICD codes): </a:t>
            </a:r>
          </a:p>
          <a:p>
            <a:pPr lvl="1"/>
            <a:r>
              <a:rPr lang="en-US" dirty="0"/>
              <a:t>Anxiety </a:t>
            </a:r>
            <a:r>
              <a:rPr lang="en-US" b="1" dirty="0"/>
              <a:t>19.0% vs 9.6% </a:t>
            </a:r>
            <a:r>
              <a:rPr lang="en-US" dirty="0"/>
              <a:t>general population</a:t>
            </a:r>
          </a:p>
          <a:p>
            <a:pPr lvl="1"/>
            <a:r>
              <a:rPr lang="en-US" dirty="0"/>
              <a:t>Depression: </a:t>
            </a:r>
            <a:r>
              <a:rPr lang="en-US" b="1" dirty="0"/>
              <a:t>21.2% vs 13.4% </a:t>
            </a:r>
            <a:r>
              <a:rPr lang="en-US" dirty="0"/>
              <a:t>general population</a:t>
            </a:r>
          </a:p>
          <a:p>
            <a:r>
              <a:rPr lang="en-US" dirty="0"/>
              <a:t>Matched Cohort study in Manitoba IBD:</a:t>
            </a:r>
          </a:p>
          <a:p>
            <a:pPr lvl="2"/>
            <a:r>
              <a:rPr lang="en-US" dirty="0"/>
              <a:t>6119 pts with IBD compared to 30,573 controls</a:t>
            </a:r>
          </a:p>
          <a:p>
            <a:pPr lvl="1"/>
            <a:r>
              <a:rPr lang="en-US" b="1" dirty="0"/>
              <a:t>Increased depression </a:t>
            </a:r>
            <a:r>
              <a:rPr lang="en-US" dirty="0"/>
              <a:t>(IRR 1.58; 95% CI 1.41.-1.76)</a:t>
            </a:r>
          </a:p>
          <a:p>
            <a:pPr lvl="1"/>
            <a:r>
              <a:rPr lang="en-US" b="1" dirty="0"/>
              <a:t>Increased anxiety </a:t>
            </a:r>
            <a:r>
              <a:rPr lang="en-US" dirty="0"/>
              <a:t>(IRR 1.39; 95% CI 1.26-1.53)</a:t>
            </a:r>
          </a:p>
          <a:p>
            <a:pPr lvl="1"/>
            <a:endParaRPr lang="en-US" dirty="0"/>
          </a:p>
          <a:p>
            <a:pPr lvl="1"/>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5651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912-DBC5-4C7D-8ADE-299189188F48}"/>
              </a:ext>
            </a:extLst>
          </p:cNvPr>
          <p:cNvSpPr>
            <a:spLocks noGrp="1"/>
          </p:cNvSpPr>
          <p:nvPr>
            <p:ph type="title"/>
          </p:nvPr>
        </p:nvSpPr>
        <p:spPr/>
        <p:txBody>
          <a:bodyPr>
            <a:normAutofit/>
          </a:bodyPr>
          <a:lstStyle/>
          <a:p>
            <a:r>
              <a:rPr lang="en-US" sz="4000" b="1" dirty="0"/>
              <a:t>Mental Health in IBD</a:t>
            </a:r>
            <a:endParaRPr lang="en-US" sz="4000" dirty="0"/>
          </a:p>
        </p:txBody>
      </p:sp>
      <p:sp>
        <p:nvSpPr>
          <p:cNvPr id="3" name="Content Placeholder 2">
            <a:extLst>
              <a:ext uri="{FF2B5EF4-FFF2-40B4-BE49-F238E27FC236}">
                <a16:creationId xmlns:a16="http://schemas.microsoft.com/office/drawing/2014/main" id="{DE43F997-C637-4B38-B7B7-CDD041B98A12}"/>
              </a:ext>
            </a:extLst>
          </p:cNvPr>
          <p:cNvSpPr>
            <a:spLocks noGrp="1"/>
          </p:cNvSpPr>
          <p:nvPr>
            <p:ph sz="half" idx="1"/>
          </p:nvPr>
        </p:nvSpPr>
        <p:spPr>
          <a:xfrm>
            <a:off x="591126" y="1600201"/>
            <a:ext cx="10915073" cy="1905000"/>
          </a:xfrm>
        </p:spPr>
        <p:txBody>
          <a:bodyPr>
            <a:normAutofit/>
          </a:bodyPr>
          <a:lstStyle/>
          <a:p>
            <a:r>
              <a:rPr lang="en-US" dirty="0"/>
              <a:t>Prospective cohort study </a:t>
            </a:r>
          </a:p>
          <a:p>
            <a:pPr lvl="1"/>
            <a:r>
              <a:rPr lang="en-US" dirty="0"/>
              <a:t>Structured Clinical Interview for DSM-IV-TR Axis I Disorders to find pts who met lifetime criteria for depression or anxiety</a:t>
            </a:r>
          </a:p>
        </p:txBody>
      </p:sp>
      <p:sp>
        <p:nvSpPr>
          <p:cNvPr id="5" name="Content Placeholder 4">
            <a:extLst>
              <a:ext uri="{FF2B5EF4-FFF2-40B4-BE49-F238E27FC236}">
                <a16:creationId xmlns:a16="http://schemas.microsoft.com/office/drawing/2014/main" id="{6ACDA8A3-44FF-4509-BC3D-39DD6432E344}"/>
              </a:ext>
            </a:extLst>
          </p:cNvPr>
          <p:cNvSpPr>
            <a:spLocks noGrp="1"/>
          </p:cNvSpPr>
          <p:nvPr>
            <p:ph sz="half" idx="2"/>
          </p:nvPr>
        </p:nvSpPr>
        <p:spPr>
          <a:xfrm>
            <a:off x="591126" y="2879290"/>
            <a:ext cx="10762674" cy="3521509"/>
          </a:xfrm>
        </p:spPr>
        <p:txBody>
          <a:bodyPr>
            <a:normAutofit/>
          </a:bodyPr>
          <a:lstStyle/>
          <a:p>
            <a:r>
              <a:rPr lang="en-US" dirty="0"/>
              <a:t>242 pts with IBD: </a:t>
            </a:r>
            <a:r>
              <a:rPr lang="en-US" b="1" dirty="0"/>
              <a:t>Undiagnosed Depression/Anxiety prevalent</a:t>
            </a:r>
          </a:p>
          <a:p>
            <a:pPr lvl="1"/>
            <a:r>
              <a:rPr lang="en-US" b="1" dirty="0"/>
              <a:t>40.1% </a:t>
            </a:r>
            <a:r>
              <a:rPr lang="en-US" dirty="0"/>
              <a:t>met criteria for depression</a:t>
            </a:r>
          </a:p>
          <a:p>
            <a:pPr lvl="2"/>
            <a:r>
              <a:rPr lang="en-US" dirty="0"/>
              <a:t>64% of these patients reported physician diagnosed depression</a:t>
            </a:r>
          </a:p>
          <a:p>
            <a:pPr lvl="1"/>
            <a:r>
              <a:rPr lang="en-US" b="1" dirty="0"/>
              <a:t>30.6% </a:t>
            </a:r>
            <a:r>
              <a:rPr lang="en-US" dirty="0"/>
              <a:t>met criteria for anxiety</a:t>
            </a:r>
          </a:p>
          <a:p>
            <a:pPr lvl="2"/>
            <a:r>
              <a:rPr lang="en-US" b="1" dirty="0"/>
              <a:t>Only 38.8% </a:t>
            </a:r>
            <a:r>
              <a:rPr lang="en-US" dirty="0"/>
              <a:t>of patients reported a physician diagnosis of anxiety disorder</a:t>
            </a:r>
          </a:p>
          <a:p>
            <a:endParaRPr lang="en-US" dirty="0"/>
          </a:p>
        </p:txBody>
      </p:sp>
      <p:sp>
        <p:nvSpPr>
          <p:cNvPr id="4" name="TextBox 3">
            <a:extLst>
              <a:ext uri="{FF2B5EF4-FFF2-40B4-BE49-F238E27FC236}">
                <a16:creationId xmlns:a16="http://schemas.microsoft.com/office/drawing/2014/main" id="{CCC49B81-9DF1-4906-AF82-AF06A38EE3F4}"/>
              </a:ext>
            </a:extLst>
          </p:cNvPr>
          <p:cNvSpPr txBox="1"/>
          <p:nvPr/>
        </p:nvSpPr>
        <p:spPr>
          <a:xfrm>
            <a:off x="12032" y="6462600"/>
            <a:ext cx="4056367" cy="338554"/>
          </a:xfrm>
          <a:prstGeom prst="rect">
            <a:avLst/>
          </a:prstGeom>
          <a:noFill/>
        </p:spPr>
        <p:txBody>
          <a:bodyPr wrap="none" rtlCol="0">
            <a:spAutoFit/>
          </a:bodyPr>
          <a:lstStyle/>
          <a:p>
            <a:r>
              <a:rPr lang="en-US" sz="1600" dirty="0"/>
              <a:t>Lewis K et al. </a:t>
            </a:r>
            <a:r>
              <a:rPr lang="en-US" sz="1600" dirty="0" err="1"/>
              <a:t>Inflamm</a:t>
            </a:r>
            <a:r>
              <a:rPr lang="en-US" sz="1600" dirty="0"/>
              <a:t> Bowel Dis 2019;25:1647</a:t>
            </a:r>
          </a:p>
        </p:txBody>
      </p:sp>
    </p:spTree>
    <p:extLst>
      <p:ext uri="{BB962C8B-B14F-4D97-AF65-F5344CB8AC3E}">
        <p14:creationId xmlns:p14="http://schemas.microsoft.com/office/powerpoint/2010/main" val="143335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41C4-D2AC-4CA1-B644-3388082E8662}"/>
              </a:ext>
            </a:extLst>
          </p:cNvPr>
          <p:cNvSpPr>
            <a:spLocks noGrp="1"/>
          </p:cNvSpPr>
          <p:nvPr>
            <p:ph type="title"/>
          </p:nvPr>
        </p:nvSpPr>
        <p:spPr/>
        <p:txBody>
          <a:bodyPr>
            <a:normAutofit fontScale="90000"/>
          </a:bodyPr>
          <a:lstStyle/>
          <a:p>
            <a:r>
              <a:rPr lang="en-US" b="1" dirty="0"/>
              <a:t>Mental Health in IBD: Affects Clinical Outcomes</a:t>
            </a:r>
            <a:endParaRPr lang="en-US" dirty="0"/>
          </a:p>
        </p:txBody>
      </p:sp>
      <p:sp>
        <p:nvSpPr>
          <p:cNvPr id="3" name="Content Placeholder 2">
            <a:extLst>
              <a:ext uri="{FF2B5EF4-FFF2-40B4-BE49-F238E27FC236}">
                <a16:creationId xmlns:a16="http://schemas.microsoft.com/office/drawing/2014/main" id="{65A05F97-7D4F-4469-BEC4-3AF5C5D339A4}"/>
              </a:ext>
            </a:extLst>
          </p:cNvPr>
          <p:cNvSpPr>
            <a:spLocks noGrp="1"/>
          </p:cNvSpPr>
          <p:nvPr>
            <p:ph idx="1"/>
          </p:nvPr>
        </p:nvSpPr>
        <p:spPr>
          <a:xfrm>
            <a:off x="399288" y="1501666"/>
            <a:ext cx="11184854" cy="4351338"/>
          </a:xfrm>
        </p:spPr>
        <p:txBody>
          <a:bodyPr>
            <a:normAutofit/>
          </a:bodyPr>
          <a:lstStyle/>
          <a:p>
            <a:r>
              <a:rPr lang="en-US" dirty="0"/>
              <a:t>Affects outcomes:</a:t>
            </a:r>
          </a:p>
          <a:p>
            <a:pPr lvl="1"/>
            <a:r>
              <a:rPr lang="en-US" dirty="0"/>
              <a:t>Increases risk of patient experience of clinical recurrence </a:t>
            </a:r>
          </a:p>
          <a:p>
            <a:pPr lvl="1"/>
            <a:r>
              <a:rPr lang="en-US" dirty="0"/>
              <a:t>Lower adherence to biologic therapy</a:t>
            </a:r>
          </a:p>
          <a:p>
            <a:pPr lvl="1"/>
            <a:r>
              <a:rPr lang="en-US" dirty="0"/>
              <a:t>Increased risk of hospitalization</a:t>
            </a:r>
          </a:p>
          <a:p>
            <a:pPr lvl="1"/>
            <a:r>
              <a:rPr lang="en-US" dirty="0"/>
              <a:t>Increased risk of surgery</a:t>
            </a:r>
          </a:p>
          <a:p>
            <a:pPr lvl="1"/>
            <a:r>
              <a:rPr lang="en-US" dirty="0"/>
              <a:t>Higher cost</a:t>
            </a:r>
          </a:p>
          <a:p>
            <a:endParaRPr lang="en-US" dirty="0"/>
          </a:p>
          <a:p>
            <a:endParaRPr lang="en-US" dirty="0"/>
          </a:p>
        </p:txBody>
      </p:sp>
      <p:sp>
        <p:nvSpPr>
          <p:cNvPr id="4" name="TextBox 3">
            <a:extLst>
              <a:ext uri="{FF2B5EF4-FFF2-40B4-BE49-F238E27FC236}">
                <a16:creationId xmlns:a16="http://schemas.microsoft.com/office/drawing/2014/main" id="{497BEF8D-45C4-EB10-B4EA-70B8EDDDF56D}"/>
              </a:ext>
            </a:extLst>
          </p:cNvPr>
          <p:cNvSpPr txBox="1"/>
          <p:nvPr/>
        </p:nvSpPr>
        <p:spPr>
          <a:xfrm>
            <a:off x="52251" y="5934670"/>
            <a:ext cx="12192977" cy="830997"/>
          </a:xfrm>
          <a:prstGeom prst="rect">
            <a:avLst/>
          </a:prstGeom>
          <a:noFill/>
        </p:spPr>
        <p:txBody>
          <a:bodyPr wrap="square" rtlCol="0">
            <a:spAutoFit/>
          </a:bodyPr>
          <a:lstStyle/>
          <a:p>
            <a:r>
              <a:rPr lang="en-US" sz="1600" dirty="0" err="1"/>
              <a:t>Mikocka-Walus</a:t>
            </a:r>
            <a:r>
              <a:rPr lang="en-US" sz="1600" dirty="0"/>
              <a:t> A, et al. </a:t>
            </a:r>
            <a:r>
              <a:rPr lang="en-US" sz="1600" dirty="0" err="1"/>
              <a:t>Inflamm</a:t>
            </a:r>
            <a:r>
              <a:rPr lang="en-US" sz="1600" dirty="0"/>
              <a:t> Bowel Dis 2016;22:752; Bernstein C, et al. </a:t>
            </a:r>
            <a:r>
              <a:rPr lang="en-US" sz="1600" dirty="0" err="1"/>
              <a:t>Inflamm</a:t>
            </a:r>
            <a:r>
              <a:rPr lang="en-US" sz="1600" dirty="0"/>
              <a:t> Bowel Dis 2019;25:360.; Grace D, et al. Gastroenterology 2018;154:1635; </a:t>
            </a:r>
            <a:r>
              <a:rPr lang="en-US" sz="1600" dirty="0" err="1"/>
              <a:t>Dolovich</a:t>
            </a:r>
            <a:r>
              <a:rPr lang="en-US" sz="1600" dirty="0"/>
              <a:t> C, et al. Clinical Gastroenterol Hepatol 2020; Shah N et al. </a:t>
            </a:r>
            <a:r>
              <a:rPr lang="en-US" sz="1600" dirty="0" err="1"/>
              <a:t>Inflamm</a:t>
            </a:r>
            <a:r>
              <a:rPr lang="en-US" sz="1600" dirty="0"/>
              <a:t> Bowel Dis 2020. 6;26:314; </a:t>
            </a:r>
            <a:r>
              <a:rPr lang="en-US" sz="1600" dirty="0" err="1"/>
              <a:t>Haydek</a:t>
            </a:r>
            <a:r>
              <a:rPr lang="en-US" sz="1600" dirty="0"/>
              <a:t> J, et al. Gastroenterology 2019: S414; </a:t>
            </a:r>
            <a:r>
              <a:rPr lang="en-US" sz="1600" dirty="0" err="1"/>
              <a:t>Szigethy</a:t>
            </a:r>
            <a:r>
              <a:rPr lang="en-US" sz="1600" dirty="0"/>
              <a:t> E, et al. Inflammatory Bowel Dis 2020. </a:t>
            </a:r>
            <a:r>
              <a:rPr lang="en-US" sz="1600" dirty="0" err="1"/>
              <a:t>doi</a:t>
            </a:r>
            <a:r>
              <a:rPr lang="en-US" sz="1600" dirty="0"/>
              <a:t>: 10.1093/</a:t>
            </a:r>
            <a:r>
              <a:rPr lang="en-US" sz="1600" dirty="0" err="1"/>
              <a:t>ibd</a:t>
            </a:r>
            <a:r>
              <a:rPr lang="en-US" sz="1600" dirty="0"/>
              <a:t>/izaa030. </a:t>
            </a:r>
          </a:p>
        </p:txBody>
      </p:sp>
    </p:spTree>
    <p:extLst>
      <p:ext uri="{BB962C8B-B14F-4D97-AF65-F5344CB8AC3E}">
        <p14:creationId xmlns:p14="http://schemas.microsoft.com/office/powerpoint/2010/main" val="247091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6D8A-F002-4639-A2B9-F98D74D85E5F}"/>
              </a:ext>
            </a:extLst>
          </p:cNvPr>
          <p:cNvSpPr>
            <a:spLocks noGrp="1"/>
          </p:cNvSpPr>
          <p:nvPr>
            <p:ph type="title"/>
          </p:nvPr>
        </p:nvSpPr>
        <p:spPr>
          <a:xfrm>
            <a:off x="6016" y="152400"/>
            <a:ext cx="12192000" cy="1069680"/>
          </a:xfrm>
        </p:spPr>
        <p:txBody>
          <a:bodyPr>
            <a:normAutofit/>
          </a:bodyPr>
          <a:lstStyle/>
          <a:p>
            <a:r>
              <a:rPr lang="en-US" b="1" dirty="0"/>
              <a:t>Psychiatric Comorbidities: Worsened Clinical outcomes</a:t>
            </a:r>
            <a:endParaRPr lang="en-US" dirty="0"/>
          </a:p>
        </p:txBody>
      </p:sp>
      <p:sp>
        <p:nvSpPr>
          <p:cNvPr id="3" name="Text Placeholder 2">
            <a:extLst>
              <a:ext uri="{FF2B5EF4-FFF2-40B4-BE49-F238E27FC236}">
                <a16:creationId xmlns:a16="http://schemas.microsoft.com/office/drawing/2014/main" id="{F1417649-DE7F-4022-80B9-DA559576FF3E}"/>
              </a:ext>
            </a:extLst>
          </p:cNvPr>
          <p:cNvSpPr>
            <a:spLocks noGrp="1"/>
          </p:cNvSpPr>
          <p:nvPr>
            <p:ph type="body" sz="quarter" idx="13"/>
          </p:nvPr>
        </p:nvSpPr>
        <p:spPr>
          <a:xfrm>
            <a:off x="0" y="6365074"/>
            <a:ext cx="12192000" cy="533399"/>
          </a:xfrm>
        </p:spPr>
        <p:txBody>
          <a:bodyPr>
            <a:normAutofit/>
          </a:bodyPr>
          <a:lstStyle/>
          <a:p>
            <a:r>
              <a:rPr lang="en-US" sz="1600" b="0" dirty="0" err="1"/>
              <a:t>Mikalos-Walus</a:t>
            </a:r>
            <a:r>
              <a:rPr lang="en-US" sz="1600" b="0" dirty="0"/>
              <a:t>  A, et al. Clin Gastroenterol Hep 2016;14(6):829-35</a:t>
            </a:r>
          </a:p>
        </p:txBody>
      </p:sp>
      <p:sp>
        <p:nvSpPr>
          <p:cNvPr id="6" name="Content Placeholder 5">
            <a:extLst>
              <a:ext uri="{FF2B5EF4-FFF2-40B4-BE49-F238E27FC236}">
                <a16:creationId xmlns:a16="http://schemas.microsoft.com/office/drawing/2014/main" id="{94676949-AD80-45D4-B454-5368E72384C2}"/>
              </a:ext>
            </a:extLst>
          </p:cNvPr>
          <p:cNvSpPr>
            <a:spLocks noGrp="1"/>
          </p:cNvSpPr>
          <p:nvPr>
            <p:ph sz="quarter" idx="14"/>
          </p:nvPr>
        </p:nvSpPr>
        <p:spPr>
          <a:xfrm>
            <a:off x="609600" y="1174790"/>
            <a:ext cx="10972800" cy="4639840"/>
          </a:xfrm>
        </p:spPr>
        <p:txBody>
          <a:bodyPr/>
          <a:lstStyle/>
          <a:p>
            <a:r>
              <a:rPr lang="en-US" dirty="0"/>
              <a:t>Swiss IBD Cohort: 2007 patients</a:t>
            </a:r>
          </a:p>
          <a:p>
            <a:pPr lvl="1"/>
            <a:r>
              <a:rPr lang="en-US" dirty="0"/>
              <a:t>Composite outcome: Disease flare, fistula/abscess, IBD surgery, prednisone use, addition of a biologic medication</a:t>
            </a:r>
          </a:p>
        </p:txBody>
      </p:sp>
      <p:pic>
        <p:nvPicPr>
          <p:cNvPr id="5" name="Picture 4">
            <a:extLst>
              <a:ext uri="{FF2B5EF4-FFF2-40B4-BE49-F238E27FC236}">
                <a16:creationId xmlns:a16="http://schemas.microsoft.com/office/drawing/2014/main" id="{96BD7037-C67A-4F3D-A374-77C512E8E532}"/>
              </a:ext>
            </a:extLst>
          </p:cNvPr>
          <p:cNvPicPr>
            <a:picLocks noChangeAspect="1"/>
          </p:cNvPicPr>
          <p:nvPr/>
        </p:nvPicPr>
        <p:blipFill>
          <a:blip r:embed="rId3"/>
          <a:stretch>
            <a:fillRect/>
          </a:stretch>
        </p:blipFill>
        <p:spPr>
          <a:xfrm>
            <a:off x="1148008" y="2824422"/>
            <a:ext cx="4232169" cy="3531281"/>
          </a:xfrm>
          <a:prstGeom prst="rect">
            <a:avLst/>
          </a:prstGeom>
        </p:spPr>
      </p:pic>
      <p:pic>
        <p:nvPicPr>
          <p:cNvPr id="7" name="Picture 6">
            <a:extLst>
              <a:ext uri="{FF2B5EF4-FFF2-40B4-BE49-F238E27FC236}">
                <a16:creationId xmlns:a16="http://schemas.microsoft.com/office/drawing/2014/main" id="{B109A276-EEAE-4E88-8FFA-FF9D817F512C}"/>
              </a:ext>
            </a:extLst>
          </p:cNvPr>
          <p:cNvPicPr>
            <a:picLocks noChangeAspect="1"/>
          </p:cNvPicPr>
          <p:nvPr/>
        </p:nvPicPr>
        <p:blipFill>
          <a:blip r:embed="rId4"/>
          <a:stretch>
            <a:fillRect/>
          </a:stretch>
        </p:blipFill>
        <p:spPr>
          <a:xfrm>
            <a:off x="6024820" y="2804695"/>
            <a:ext cx="4125368" cy="3570732"/>
          </a:xfrm>
          <a:prstGeom prst="rect">
            <a:avLst/>
          </a:prstGeom>
        </p:spPr>
      </p:pic>
      <p:sp>
        <p:nvSpPr>
          <p:cNvPr id="4" name="Rectangle 3">
            <a:extLst>
              <a:ext uri="{FF2B5EF4-FFF2-40B4-BE49-F238E27FC236}">
                <a16:creationId xmlns:a16="http://schemas.microsoft.com/office/drawing/2014/main" id="{2676A187-87F4-9ADE-46A5-B5A7DC761C60}"/>
              </a:ext>
            </a:extLst>
          </p:cNvPr>
          <p:cNvSpPr/>
          <p:nvPr/>
        </p:nvSpPr>
        <p:spPr>
          <a:xfrm>
            <a:off x="10058400" y="6172200"/>
            <a:ext cx="1905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49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8674-EB0E-0E48-B96C-8797B5E3A476}"/>
              </a:ext>
            </a:extLst>
          </p:cNvPr>
          <p:cNvSpPr>
            <a:spLocks noGrp="1"/>
          </p:cNvSpPr>
          <p:nvPr>
            <p:ph type="title"/>
          </p:nvPr>
        </p:nvSpPr>
        <p:spPr/>
        <p:txBody>
          <a:bodyPr>
            <a:normAutofit/>
          </a:bodyPr>
          <a:lstStyle/>
          <a:p>
            <a:r>
              <a:rPr lang="en-US" sz="4000" b="1" dirty="0"/>
              <a:t>Psychiatric Comorbidities: Increased Cost</a:t>
            </a:r>
            <a:endParaRPr lang="en-US" sz="4000" dirty="0"/>
          </a:p>
        </p:txBody>
      </p:sp>
      <p:sp>
        <p:nvSpPr>
          <p:cNvPr id="3" name="Content Placeholder 2">
            <a:extLst>
              <a:ext uri="{FF2B5EF4-FFF2-40B4-BE49-F238E27FC236}">
                <a16:creationId xmlns:a16="http://schemas.microsoft.com/office/drawing/2014/main" id="{EB5D8D1B-8C74-3346-989E-ABA8CC4D52AF}"/>
              </a:ext>
            </a:extLst>
          </p:cNvPr>
          <p:cNvSpPr>
            <a:spLocks noGrp="1"/>
          </p:cNvSpPr>
          <p:nvPr>
            <p:ph idx="1"/>
          </p:nvPr>
        </p:nvSpPr>
        <p:spPr>
          <a:xfrm>
            <a:off x="533400" y="1295400"/>
            <a:ext cx="10972800" cy="4525963"/>
          </a:xfrm>
        </p:spPr>
        <p:txBody>
          <a:bodyPr>
            <a:normAutofit/>
          </a:bodyPr>
          <a:lstStyle/>
          <a:p>
            <a:r>
              <a:rPr lang="en-US" sz="2800" dirty="0"/>
              <a:t>In a large insurance database (n=52,782)</a:t>
            </a:r>
          </a:p>
          <a:p>
            <a:r>
              <a:rPr lang="en-US" sz="2800" b="1" dirty="0"/>
              <a:t>42% </a:t>
            </a:r>
            <a:r>
              <a:rPr lang="en-US" sz="2800" dirty="0"/>
              <a:t>had one mental health diagnosis (broader definition) </a:t>
            </a:r>
          </a:p>
          <a:p>
            <a:pPr lvl="2"/>
            <a:r>
              <a:rPr lang="en-US" sz="2000" dirty="0"/>
              <a:t>More likely to be female, older, lower income reporting, and higher comorbidity indices</a:t>
            </a:r>
          </a:p>
        </p:txBody>
      </p:sp>
      <p:sp>
        <p:nvSpPr>
          <p:cNvPr id="4" name="TextBox 3">
            <a:extLst>
              <a:ext uri="{FF2B5EF4-FFF2-40B4-BE49-F238E27FC236}">
                <a16:creationId xmlns:a16="http://schemas.microsoft.com/office/drawing/2014/main" id="{CDBCAB8E-DEC2-B449-90C2-20E482F770BD}"/>
              </a:ext>
            </a:extLst>
          </p:cNvPr>
          <p:cNvSpPr txBox="1"/>
          <p:nvPr/>
        </p:nvSpPr>
        <p:spPr>
          <a:xfrm>
            <a:off x="152400" y="6398696"/>
            <a:ext cx="5290103" cy="369332"/>
          </a:xfrm>
          <a:prstGeom prst="rect">
            <a:avLst/>
          </a:prstGeom>
          <a:noFill/>
        </p:spPr>
        <p:txBody>
          <a:bodyPr wrap="none" rtlCol="0">
            <a:spAutoFit/>
          </a:bodyPr>
          <a:lstStyle/>
          <a:p>
            <a:r>
              <a:rPr lang="en-US" dirty="0" err="1"/>
              <a:t>Szigethy</a:t>
            </a:r>
            <a:r>
              <a:rPr lang="en-US" dirty="0"/>
              <a:t> E, et al. Inflammatory Bowel Dis 2020;26:1-10</a:t>
            </a:r>
          </a:p>
        </p:txBody>
      </p:sp>
      <p:pic>
        <p:nvPicPr>
          <p:cNvPr id="5" name="Picture 4">
            <a:extLst>
              <a:ext uri="{FF2B5EF4-FFF2-40B4-BE49-F238E27FC236}">
                <a16:creationId xmlns:a16="http://schemas.microsoft.com/office/drawing/2014/main" id="{C06AC6D4-6243-4BF9-9DBB-E51B03EF3116}"/>
              </a:ext>
            </a:extLst>
          </p:cNvPr>
          <p:cNvPicPr>
            <a:picLocks noChangeAspect="1"/>
          </p:cNvPicPr>
          <p:nvPr/>
        </p:nvPicPr>
        <p:blipFill>
          <a:blip r:embed="rId3"/>
          <a:stretch>
            <a:fillRect/>
          </a:stretch>
        </p:blipFill>
        <p:spPr>
          <a:xfrm>
            <a:off x="1600200" y="2667000"/>
            <a:ext cx="8534400" cy="3617388"/>
          </a:xfrm>
          <a:prstGeom prst="rect">
            <a:avLst/>
          </a:prstGeom>
        </p:spPr>
      </p:pic>
    </p:spTree>
    <p:extLst>
      <p:ext uri="{BB962C8B-B14F-4D97-AF65-F5344CB8AC3E}">
        <p14:creationId xmlns:p14="http://schemas.microsoft.com/office/powerpoint/2010/main" val="369588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rmAutofit/>
          </a:bodyPr>
          <a:lstStyle/>
          <a:p>
            <a:r>
              <a:rPr lang="en-US" sz="4000" b="1" dirty="0"/>
              <a:t>Mental Health: Assessment</a:t>
            </a:r>
            <a:endParaRPr lang="en-US" sz="4000" b="1" dirty="0">
              <a:solidFill>
                <a:schemeClr val="accent1">
                  <a:lumMod val="75000"/>
                </a:schemeClr>
              </a:solidFill>
            </a:endParaRPr>
          </a:p>
        </p:txBody>
      </p:sp>
      <p:sp>
        <p:nvSpPr>
          <p:cNvPr id="12" name="Footer Placeholder 4">
            <a:extLst>
              <a:ext uri="{FF2B5EF4-FFF2-40B4-BE49-F238E27FC236}">
                <a16:creationId xmlns:a16="http://schemas.microsoft.com/office/drawing/2014/main" id="{65F276E0-C91E-7EA8-ABCB-66887063242E}"/>
              </a:ext>
            </a:extLst>
          </p:cNvPr>
          <p:cNvSpPr>
            <a:spLocks noGrp="1"/>
          </p:cNvSpPr>
          <p:nvPr>
            <p:ph type="ftr" sz="quarter" idx="11"/>
          </p:nvPr>
        </p:nvSpPr>
        <p:spPr>
          <a:xfrm>
            <a:off x="76200" y="6323775"/>
            <a:ext cx="5562600" cy="365125"/>
          </a:xfrm>
        </p:spPr>
        <p:txBody>
          <a:bodyPr/>
          <a:lstStyle/>
          <a:p>
            <a:pPr algn="l"/>
            <a:r>
              <a:rPr lang="en-US" sz="1600" dirty="0">
                <a:solidFill>
                  <a:schemeClr val="tx1"/>
                </a:solidFill>
              </a:rPr>
              <a:t>(1) </a:t>
            </a:r>
            <a:r>
              <a:rPr lang="en-US" sz="1600" dirty="0" err="1">
                <a:solidFill>
                  <a:schemeClr val="tx1"/>
                </a:solidFill>
              </a:rPr>
              <a:t>Farraye</a:t>
            </a:r>
            <a:r>
              <a:rPr lang="en-US" sz="1600" dirty="0">
                <a:solidFill>
                  <a:schemeClr val="tx1"/>
                </a:solidFill>
              </a:rPr>
              <a:t> F, et al. Am J Gastroenterol 2017;112:241</a:t>
            </a:r>
          </a:p>
          <a:p>
            <a:pPr algn="l"/>
            <a:r>
              <a:rPr lang="en-US" sz="1600" dirty="0">
                <a:solidFill>
                  <a:schemeClr val="tx1"/>
                </a:solidFill>
              </a:rPr>
              <a:t>(2) </a:t>
            </a:r>
            <a:r>
              <a:rPr lang="en-US" sz="1600" dirty="0" err="1">
                <a:solidFill>
                  <a:schemeClr val="tx1"/>
                </a:solidFill>
              </a:rPr>
              <a:t>Szigethy</a:t>
            </a:r>
            <a:r>
              <a:rPr lang="en-US" sz="1600" dirty="0">
                <a:solidFill>
                  <a:schemeClr val="tx1"/>
                </a:solidFill>
              </a:rPr>
              <a:t> E, et al. Clinical Gastroenterol Hepatol 2017;15:986.</a:t>
            </a:r>
          </a:p>
        </p:txBody>
      </p:sp>
      <p:sp>
        <p:nvSpPr>
          <p:cNvPr id="7" name="Content Placeholder 2">
            <a:extLst>
              <a:ext uri="{FF2B5EF4-FFF2-40B4-BE49-F238E27FC236}">
                <a16:creationId xmlns:a16="http://schemas.microsoft.com/office/drawing/2014/main" id="{3175980B-A20D-DF32-B455-16A0DB7A4EF5}"/>
              </a:ext>
            </a:extLst>
          </p:cNvPr>
          <p:cNvSpPr txBox="1">
            <a:spLocks/>
          </p:cNvSpPr>
          <p:nvPr/>
        </p:nvSpPr>
        <p:spPr>
          <a:xfrm>
            <a:off x="862263" y="2561464"/>
            <a:ext cx="5486400" cy="3793278"/>
          </a:xfrm>
          <a:prstGeom prst="rect">
            <a:avLst/>
          </a:prstGeom>
        </p:spPr>
        <p:txBody>
          <a:bodyPr vert="horz" lIns="91440" tIns="45720" rIns="91440" bIns="45720" rtlCol="0">
            <a:normAutofit/>
          </a:bodyPr>
          <a:lstStyle>
            <a:lvl1pPr marL="0" indent="0" algn="l" defTabSz="457200" rtl="0" eaLnBrk="1" latinLnBrk="0" hangingPunct="1">
              <a:lnSpc>
                <a:spcPct val="90000"/>
              </a:lnSpc>
              <a:spcBef>
                <a:spcPct val="20000"/>
              </a:spcBef>
              <a:buFont typeface="Arial"/>
              <a:buNone/>
              <a:defRPr sz="1800" kern="1200">
                <a:solidFill>
                  <a:schemeClr val="tx1"/>
                </a:solidFill>
                <a:latin typeface="+mn-lt"/>
                <a:ea typeface="+mn-ea"/>
                <a:cs typeface="+mn-cs"/>
              </a:defRPr>
            </a:lvl1pPr>
            <a:lvl2pPr marL="225425" indent="-225425"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2pPr>
            <a:lvl3pPr marL="460375" indent="-234950"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3pPr>
            <a:lvl4pPr marL="685800" indent="-225425"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4pPr>
            <a:lvl5pPr marL="911225" indent="-225425" algn="l" defTabSz="457200" rtl="0" eaLnBrk="1" latinLnBrk="0" hangingPunct="1">
              <a:lnSpc>
                <a:spcPct val="90000"/>
              </a:lnSpc>
              <a:spcBef>
                <a:spcPct val="20000"/>
              </a:spcBef>
              <a:buClr>
                <a:schemeClr val="accent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r>
              <a:rPr lang="en-US" b="1" dirty="0"/>
              <a:t>Consider routine screening for mental health disorders</a:t>
            </a:r>
          </a:p>
          <a:p>
            <a:pPr lvl="2"/>
            <a:r>
              <a:rPr lang="en-US" b="1" dirty="0"/>
              <a:t>Can identify those at risk; Who to refer</a:t>
            </a:r>
          </a:p>
          <a:p>
            <a:pPr lvl="2"/>
            <a:r>
              <a:rPr lang="en-US" dirty="0"/>
              <a:t>PHQ-2, PHQ-9, HADS, GAD-7 (2)</a:t>
            </a:r>
          </a:p>
          <a:p>
            <a:pPr lvl="2"/>
            <a:r>
              <a:rPr lang="en-US" dirty="0"/>
              <a:t>Many EMRs have options available to implement</a:t>
            </a:r>
          </a:p>
        </p:txBody>
      </p:sp>
      <p:pic>
        <p:nvPicPr>
          <p:cNvPr id="8" name="Picture 7">
            <a:extLst>
              <a:ext uri="{FF2B5EF4-FFF2-40B4-BE49-F238E27FC236}">
                <a16:creationId xmlns:a16="http://schemas.microsoft.com/office/drawing/2014/main" id="{C9E49C85-DA11-A9FF-0851-34021A8B465E}"/>
              </a:ext>
            </a:extLst>
          </p:cNvPr>
          <p:cNvPicPr>
            <a:picLocks noChangeAspect="1"/>
          </p:cNvPicPr>
          <p:nvPr/>
        </p:nvPicPr>
        <p:blipFill rotWithShape="1">
          <a:blip r:embed="rId2"/>
          <a:srcRect b="18994"/>
          <a:stretch/>
        </p:blipFill>
        <p:spPr>
          <a:xfrm>
            <a:off x="6934200" y="2541411"/>
            <a:ext cx="3886200" cy="4097648"/>
          </a:xfrm>
          <a:prstGeom prst="rect">
            <a:avLst/>
          </a:prstGeom>
        </p:spPr>
      </p:pic>
      <p:graphicFrame>
        <p:nvGraphicFramePr>
          <p:cNvPr id="3" name="Content Placeholder 5">
            <a:extLst>
              <a:ext uri="{FF2B5EF4-FFF2-40B4-BE49-F238E27FC236}">
                <a16:creationId xmlns:a16="http://schemas.microsoft.com/office/drawing/2014/main" id="{C99DB5AB-2777-1449-839A-BC77D4A00D3C}"/>
              </a:ext>
            </a:extLst>
          </p:cNvPr>
          <p:cNvGraphicFramePr>
            <a:graphicFrameLocks noGrp="1"/>
          </p:cNvGraphicFramePr>
          <p:nvPr>
            <p:ph idx="1"/>
            <p:extLst>
              <p:ext uri="{D42A27DB-BD31-4B8C-83A1-F6EECF244321}">
                <p14:modId xmlns:p14="http://schemas.microsoft.com/office/powerpoint/2010/main" val="2756703105"/>
              </p:ext>
            </p:extLst>
          </p:nvPr>
        </p:nvGraphicFramePr>
        <p:xfrm>
          <a:off x="838200" y="1295400"/>
          <a:ext cx="9829800" cy="960120"/>
        </p:xfrm>
        <a:graphic>
          <a:graphicData uri="http://schemas.openxmlformats.org/drawingml/2006/table">
            <a:tbl>
              <a:tblPr firstRow="1" bandRow="1">
                <a:tableStyleId>{5C22544A-7EE6-4342-B048-85BDC9FD1C3A}</a:tableStyleId>
              </a:tblPr>
              <a:tblGrid>
                <a:gridCol w="9829800">
                  <a:extLst>
                    <a:ext uri="{9D8B030D-6E8A-4147-A177-3AD203B41FA5}">
                      <a16:colId xmlns:a16="http://schemas.microsoft.com/office/drawing/2014/main" val="391267317"/>
                    </a:ext>
                  </a:extLst>
                </a:gridCol>
              </a:tblGrid>
              <a:tr h="278130">
                <a:tc>
                  <a:txBody>
                    <a:bodyPr/>
                    <a:lstStyle/>
                    <a:p>
                      <a:r>
                        <a:rPr lang="en-US" sz="1800" b="1" i="0" u="none" strike="noStrike" kern="1200" baseline="0" dirty="0">
                          <a:solidFill>
                            <a:schemeClr val="lt1"/>
                          </a:solidFill>
                          <a:latin typeface="+mn-lt"/>
                          <a:ea typeface="+mn-ea"/>
                          <a:cs typeface="+mn-cs"/>
                        </a:rPr>
                        <a:t>Table 1 . ACG Guidelines: Preventive health maintenance recommendations</a:t>
                      </a:r>
                      <a:endParaRPr lang="en-US" sz="1800" dirty="0"/>
                    </a:p>
                  </a:txBody>
                  <a:tcPr marT="34290" marB="34290"/>
                </a:tc>
                <a:extLst>
                  <a:ext uri="{0D108BD9-81ED-4DB2-BD59-A6C34878D82A}">
                    <a16:rowId xmlns:a16="http://schemas.microsoft.com/office/drawing/2014/main" val="438835112"/>
                  </a:ext>
                </a:extLst>
              </a:tr>
              <a:tr h="480060">
                <a:tc>
                  <a:txBody>
                    <a:bodyPr/>
                    <a:lstStyle/>
                    <a:p>
                      <a:r>
                        <a:rPr lang="en-US" sz="1800" b="0" i="0" u="none" strike="noStrike" kern="1200" baseline="0" dirty="0">
                          <a:solidFill>
                            <a:schemeClr val="dk1"/>
                          </a:solidFill>
                          <a:latin typeface="+mn-lt"/>
                          <a:ea typeface="+mn-ea"/>
                          <a:cs typeface="+mn-cs"/>
                        </a:rPr>
                        <a:t>Statement 11: Screening for depression and anxiety is recommended in patients with IBD. </a:t>
                      </a:r>
                      <a:r>
                        <a:rPr lang="en-US" sz="1800" b="0" i="1" u="none" strike="noStrike" kern="1200" baseline="0" dirty="0">
                          <a:solidFill>
                            <a:schemeClr val="dk1"/>
                          </a:solidFill>
                          <a:latin typeface="+mn-lt"/>
                          <a:ea typeface="+mn-ea"/>
                          <a:cs typeface="+mn-cs"/>
                        </a:rPr>
                        <a:t>Conditional recommendation, low level evidence (1)</a:t>
                      </a:r>
                      <a:endParaRPr lang="en-US" sz="1800" dirty="0"/>
                    </a:p>
                  </a:txBody>
                  <a:tcPr marT="34290" marB="34290"/>
                </a:tc>
                <a:extLst>
                  <a:ext uri="{0D108BD9-81ED-4DB2-BD59-A6C34878D82A}">
                    <a16:rowId xmlns:a16="http://schemas.microsoft.com/office/drawing/2014/main" val="4119463977"/>
                  </a:ext>
                </a:extLst>
              </a:tr>
            </a:tbl>
          </a:graphicData>
        </a:graphic>
      </p:graphicFrame>
    </p:spTree>
    <p:extLst>
      <p:ext uri="{BB962C8B-B14F-4D97-AF65-F5344CB8AC3E}">
        <p14:creationId xmlns:p14="http://schemas.microsoft.com/office/powerpoint/2010/main" val="86323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73E7-2B28-450F-AE49-8FF0AB989CD7}"/>
              </a:ext>
            </a:extLst>
          </p:cNvPr>
          <p:cNvSpPr>
            <a:spLocks noGrp="1"/>
          </p:cNvSpPr>
          <p:nvPr>
            <p:ph type="title"/>
          </p:nvPr>
        </p:nvSpPr>
        <p:spPr>
          <a:xfrm>
            <a:off x="762000" y="26068"/>
            <a:ext cx="10515600" cy="1325563"/>
          </a:xfrm>
        </p:spPr>
        <p:txBody>
          <a:bodyPr>
            <a:normAutofit/>
          </a:bodyPr>
          <a:lstStyle/>
          <a:p>
            <a:r>
              <a:rPr lang="en-US" sz="4000" b="1" dirty="0"/>
              <a:t>EMR Mental Health Assessment</a:t>
            </a:r>
          </a:p>
        </p:txBody>
      </p:sp>
      <p:pic>
        <p:nvPicPr>
          <p:cNvPr id="4" name="Picture 3">
            <a:extLst>
              <a:ext uri="{FF2B5EF4-FFF2-40B4-BE49-F238E27FC236}">
                <a16:creationId xmlns:a16="http://schemas.microsoft.com/office/drawing/2014/main" id="{A9404D7F-5BE6-4FA7-AC7A-BA0E2129CF53}"/>
              </a:ext>
            </a:extLst>
          </p:cNvPr>
          <p:cNvPicPr>
            <a:picLocks noChangeAspect="1"/>
          </p:cNvPicPr>
          <p:nvPr/>
        </p:nvPicPr>
        <p:blipFill rotWithShape="1">
          <a:blip r:embed="rId3"/>
          <a:srcRect l="12704" t="6554" r="29056" b="11358"/>
          <a:stretch/>
        </p:blipFill>
        <p:spPr>
          <a:xfrm>
            <a:off x="457200" y="1600200"/>
            <a:ext cx="6402968" cy="4888468"/>
          </a:xfrm>
          <a:prstGeom prst="rect">
            <a:avLst/>
          </a:prstGeom>
        </p:spPr>
      </p:pic>
      <p:sp>
        <p:nvSpPr>
          <p:cNvPr id="5" name="TextBox 4">
            <a:extLst>
              <a:ext uri="{FF2B5EF4-FFF2-40B4-BE49-F238E27FC236}">
                <a16:creationId xmlns:a16="http://schemas.microsoft.com/office/drawing/2014/main" id="{50CCD795-72A9-49F9-BA5E-73DFB0E1246E}"/>
              </a:ext>
            </a:extLst>
          </p:cNvPr>
          <p:cNvSpPr txBox="1"/>
          <p:nvPr/>
        </p:nvSpPr>
        <p:spPr>
          <a:xfrm>
            <a:off x="7620000" y="6488668"/>
            <a:ext cx="4495800" cy="369332"/>
          </a:xfrm>
          <a:prstGeom prst="rect">
            <a:avLst/>
          </a:prstGeom>
          <a:noFill/>
        </p:spPr>
        <p:txBody>
          <a:bodyPr wrap="square" rtlCol="0">
            <a:spAutoFit/>
          </a:bodyPr>
          <a:lstStyle/>
          <a:p>
            <a:r>
              <a:rPr lang="en-US" dirty="0"/>
              <a:t>Courtesy of: Patient Reported Outcomes Team</a:t>
            </a:r>
          </a:p>
        </p:txBody>
      </p:sp>
      <p:sp>
        <p:nvSpPr>
          <p:cNvPr id="3" name="Rectangle 2">
            <a:extLst>
              <a:ext uri="{FF2B5EF4-FFF2-40B4-BE49-F238E27FC236}">
                <a16:creationId xmlns:a16="http://schemas.microsoft.com/office/drawing/2014/main" id="{638174FF-EC5F-F00A-A423-E2D8AC55EE4B}"/>
              </a:ext>
            </a:extLst>
          </p:cNvPr>
          <p:cNvSpPr/>
          <p:nvPr/>
        </p:nvSpPr>
        <p:spPr>
          <a:xfrm>
            <a:off x="2971800" y="2283988"/>
            <a:ext cx="762000" cy="2687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7E5C67-3EBE-5886-461E-BAA0343263D8}"/>
              </a:ext>
            </a:extLst>
          </p:cNvPr>
          <p:cNvPicPr>
            <a:picLocks noChangeAspect="1"/>
          </p:cNvPicPr>
          <p:nvPr/>
        </p:nvPicPr>
        <p:blipFill>
          <a:blip r:embed="rId4"/>
          <a:stretch>
            <a:fillRect/>
          </a:stretch>
        </p:blipFill>
        <p:spPr>
          <a:xfrm>
            <a:off x="7153031" y="1710235"/>
            <a:ext cx="5038969" cy="1610818"/>
          </a:xfrm>
          <a:prstGeom prst="rect">
            <a:avLst/>
          </a:prstGeom>
        </p:spPr>
      </p:pic>
      <p:sp>
        <p:nvSpPr>
          <p:cNvPr id="7" name="TextBox 6">
            <a:extLst>
              <a:ext uri="{FF2B5EF4-FFF2-40B4-BE49-F238E27FC236}">
                <a16:creationId xmlns:a16="http://schemas.microsoft.com/office/drawing/2014/main" id="{FD5AA262-4471-3A3E-3F4F-B855EE702A12}"/>
              </a:ext>
            </a:extLst>
          </p:cNvPr>
          <p:cNvSpPr txBox="1"/>
          <p:nvPr/>
        </p:nvSpPr>
        <p:spPr>
          <a:xfrm>
            <a:off x="457200" y="1130514"/>
            <a:ext cx="3779240" cy="461665"/>
          </a:xfrm>
          <a:prstGeom prst="rect">
            <a:avLst/>
          </a:prstGeom>
          <a:noFill/>
          <a:ln>
            <a:solidFill>
              <a:schemeClr val="tx1"/>
            </a:solidFill>
          </a:ln>
        </p:spPr>
        <p:txBody>
          <a:bodyPr wrap="none" rtlCol="0">
            <a:spAutoFit/>
          </a:bodyPr>
          <a:lstStyle/>
          <a:p>
            <a:r>
              <a:rPr lang="en-US" sz="2400" dirty="0"/>
              <a:t>Patient: Fill out prior to clinic</a:t>
            </a:r>
          </a:p>
        </p:txBody>
      </p:sp>
      <p:sp>
        <p:nvSpPr>
          <p:cNvPr id="8" name="TextBox 7">
            <a:extLst>
              <a:ext uri="{FF2B5EF4-FFF2-40B4-BE49-F238E27FC236}">
                <a16:creationId xmlns:a16="http://schemas.microsoft.com/office/drawing/2014/main" id="{5EF8C319-D55B-0775-7AF5-C1CBD192A9F8}"/>
              </a:ext>
            </a:extLst>
          </p:cNvPr>
          <p:cNvSpPr txBox="1"/>
          <p:nvPr/>
        </p:nvSpPr>
        <p:spPr>
          <a:xfrm>
            <a:off x="7078232" y="1190081"/>
            <a:ext cx="4942828" cy="461665"/>
          </a:xfrm>
          <a:prstGeom prst="rect">
            <a:avLst/>
          </a:prstGeom>
          <a:noFill/>
          <a:ln>
            <a:solidFill>
              <a:schemeClr val="tx1"/>
            </a:solidFill>
          </a:ln>
        </p:spPr>
        <p:txBody>
          <a:bodyPr wrap="none" rtlCol="0">
            <a:spAutoFit/>
          </a:bodyPr>
          <a:lstStyle/>
          <a:p>
            <a:r>
              <a:rPr lang="en-US" sz="2400" dirty="0"/>
              <a:t>Provider: Automatically shows in Note</a:t>
            </a:r>
          </a:p>
        </p:txBody>
      </p:sp>
    </p:spTree>
    <p:extLst>
      <p:ext uri="{BB962C8B-B14F-4D97-AF65-F5344CB8AC3E}">
        <p14:creationId xmlns:p14="http://schemas.microsoft.com/office/powerpoint/2010/main" val="292597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95FA-442B-450A-B332-EBBD10C00291}"/>
              </a:ext>
            </a:extLst>
          </p:cNvPr>
          <p:cNvSpPr>
            <a:spLocks noGrp="1"/>
          </p:cNvSpPr>
          <p:nvPr>
            <p:ph type="title"/>
          </p:nvPr>
        </p:nvSpPr>
        <p:spPr>
          <a:xfrm>
            <a:off x="381000" y="270432"/>
            <a:ext cx="10972800" cy="1143000"/>
          </a:xfrm>
        </p:spPr>
        <p:txBody>
          <a:bodyPr>
            <a:normAutofit/>
          </a:bodyPr>
          <a:lstStyle/>
          <a:p>
            <a:r>
              <a:rPr lang="en-US" sz="4000" b="1" dirty="0"/>
              <a:t>Mental Health: Assessment</a:t>
            </a:r>
          </a:p>
        </p:txBody>
      </p:sp>
      <p:sp>
        <p:nvSpPr>
          <p:cNvPr id="3" name="Content Placeholder 2">
            <a:extLst>
              <a:ext uri="{FF2B5EF4-FFF2-40B4-BE49-F238E27FC236}">
                <a16:creationId xmlns:a16="http://schemas.microsoft.com/office/drawing/2014/main" id="{2374F6F1-A99D-46F3-8379-84BF57EC0DC8}"/>
              </a:ext>
            </a:extLst>
          </p:cNvPr>
          <p:cNvSpPr>
            <a:spLocks noGrp="1"/>
          </p:cNvSpPr>
          <p:nvPr>
            <p:ph idx="1"/>
          </p:nvPr>
        </p:nvSpPr>
        <p:spPr>
          <a:xfrm>
            <a:off x="609600" y="1752600"/>
            <a:ext cx="10668000" cy="4373564"/>
          </a:xfrm>
        </p:spPr>
        <p:txBody>
          <a:bodyPr/>
          <a:lstStyle/>
          <a:p>
            <a:r>
              <a:rPr lang="en-US" dirty="0"/>
              <a:t>Several structural methods:</a:t>
            </a:r>
          </a:p>
          <a:p>
            <a:pPr lvl="1"/>
            <a:r>
              <a:rPr lang="en-US" dirty="0"/>
              <a:t>Routine screening for mental health disorders</a:t>
            </a:r>
          </a:p>
          <a:p>
            <a:pPr lvl="2"/>
            <a:r>
              <a:rPr lang="en-US" dirty="0"/>
              <a:t>Screen “positive”, referred to behavioral health</a:t>
            </a:r>
          </a:p>
          <a:p>
            <a:pPr lvl="3"/>
            <a:r>
              <a:rPr lang="en-US" dirty="0"/>
              <a:t>Often requires “care coordinators”, access to referrals</a:t>
            </a:r>
          </a:p>
          <a:p>
            <a:pPr lvl="1"/>
            <a:r>
              <a:rPr lang="en-US" dirty="0"/>
              <a:t>Integrated care model: Team Based Care</a:t>
            </a:r>
          </a:p>
          <a:p>
            <a:pPr lvl="2"/>
            <a:r>
              <a:rPr lang="en-US" dirty="0"/>
              <a:t>Physical and behavioral health integral in initial evaluation</a:t>
            </a:r>
          </a:p>
          <a:p>
            <a:pPr lvl="3"/>
            <a:r>
              <a:rPr lang="en-US" dirty="0"/>
              <a:t>Treatment plans based on team-based assessments</a:t>
            </a:r>
          </a:p>
          <a:p>
            <a:pPr lvl="3"/>
            <a:r>
              <a:rPr lang="en-US" dirty="0"/>
              <a:t>Financial feasibility remains largest issue</a:t>
            </a:r>
          </a:p>
        </p:txBody>
      </p:sp>
      <p:sp>
        <p:nvSpPr>
          <p:cNvPr id="4" name="TextBox 3">
            <a:extLst>
              <a:ext uri="{FF2B5EF4-FFF2-40B4-BE49-F238E27FC236}">
                <a16:creationId xmlns:a16="http://schemas.microsoft.com/office/drawing/2014/main" id="{C5CA3D62-2553-4D4F-966C-C66EE64BAE95}"/>
              </a:ext>
            </a:extLst>
          </p:cNvPr>
          <p:cNvSpPr txBox="1"/>
          <p:nvPr/>
        </p:nvSpPr>
        <p:spPr>
          <a:xfrm>
            <a:off x="194439" y="6402902"/>
            <a:ext cx="5783250" cy="369332"/>
          </a:xfrm>
          <a:prstGeom prst="rect">
            <a:avLst/>
          </a:prstGeom>
          <a:noFill/>
        </p:spPr>
        <p:txBody>
          <a:bodyPr wrap="none" rtlCol="0">
            <a:spAutoFit/>
          </a:bodyPr>
          <a:lstStyle/>
          <a:p>
            <a:r>
              <a:rPr lang="en-US" dirty="0" err="1"/>
              <a:t>Szigethy</a:t>
            </a:r>
            <a:r>
              <a:rPr lang="en-US" dirty="0"/>
              <a:t> E, et al. Clinical Gastroenterol </a:t>
            </a:r>
            <a:r>
              <a:rPr lang="en-US" dirty="0" err="1"/>
              <a:t>Hepatol</a:t>
            </a:r>
            <a:r>
              <a:rPr lang="en-US" dirty="0"/>
              <a:t> 2017;15:986</a:t>
            </a:r>
          </a:p>
        </p:txBody>
      </p:sp>
    </p:spTree>
    <p:extLst>
      <p:ext uri="{BB962C8B-B14F-4D97-AF65-F5344CB8AC3E}">
        <p14:creationId xmlns:p14="http://schemas.microsoft.com/office/powerpoint/2010/main" val="2917936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17920</TotalTime>
  <Words>2306</Words>
  <Application>Microsoft Office PowerPoint</Application>
  <PresentationFormat>Widescreen</PresentationFormat>
  <Paragraphs>190</Paragraphs>
  <Slides>17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Segoe UI</vt:lpstr>
      <vt:lpstr>Office Theme</vt:lpstr>
      <vt:lpstr>The importance of Mental Health evaluation in Inflammatory Bowel Disease</vt:lpstr>
      <vt:lpstr>PowerPoint Presentation</vt:lpstr>
      <vt:lpstr>Mental Health in IBD</vt:lpstr>
      <vt:lpstr>Mental Health in IBD: Affects Clinical Outcomes</vt:lpstr>
      <vt:lpstr>Psychiatric Comorbidities: Worsened Clinical outcomes</vt:lpstr>
      <vt:lpstr>Psychiatric Comorbidities: Increased Cost</vt:lpstr>
      <vt:lpstr>Mental Health: Assessment</vt:lpstr>
      <vt:lpstr>EMR Mental Health Assessment</vt:lpstr>
      <vt:lpstr>Mental Health: Assessment</vt:lpstr>
      <vt:lpstr>Mental Health: Team Based Care</vt:lpstr>
      <vt:lpstr>Mental Health: Team Based Care</vt:lpstr>
      <vt:lpstr>PowerPoint Presentation</vt:lpstr>
      <vt:lpstr>Mental Health: Team Based Care</vt:lpstr>
      <vt:lpstr>Mental Health Care: Barriers</vt:lpstr>
      <vt:lpstr>Mental Health: How to overcome Barriers</vt:lpstr>
      <vt:lpstr>Mental Health: How to overcome Barriers</vt:lpstr>
      <vt:lpstr>Conclusions</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Horst, Sara Nicole</dc:creator>
  <cp:lastModifiedBy>Horst, Sara Nicole</cp:lastModifiedBy>
  <cp:revision>320</cp:revision>
  <cp:lastPrinted>2015-08-27T03:13:54Z</cp:lastPrinted>
  <dcterms:created xsi:type="dcterms:W3CDTF">2015-07-09T19:26:54Z</dcterms:created>
  <dcterms:modified xsi:type="dcterms:W3CDTF">2023-01-27T15:55:41Z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2023-01-02T19:23:44Z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d135fada-170c-4ffb-8baa-4198662fd198</vt:lpwstr>
  </property>
  <property fmtid="{D5CDD505-2E9C-101B-9397-08002B2CF9AE}" pid="8" name="MSIP_Label_792c8cef-6f2b-4af1-b4ac-d815ff795cd6_ContentBits">
    <vt:lpwstr>0</vt:lpwstr>
  </property>
</Properties>
</file>