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6"/>
  </p:notesMasterIdLst>
  <p:handoutMasterIdLst>
    <p:handoutMasterId r:id="rId27"/>
  </p:handoutMasterIdLst>
  <p:sldIdLst>
    <p:sldId id="256" r:id="rId2"/>
    <p:sldId id="432" r:id="rId3"/>
    <p:sldId id="624" r:id="rId4"/>
    <p:sldId id="392" r:id="rId5"/>
    <p:sldId id="625" r:id="rId6"/>
    <p:sldId id="312" r:id="rId7"/>
    <p:sldId id="626" r:id="rId8"/>
    <p:sldId id="627" r:id="rId9"/>
    <p:sldId id="634" r:id="rId10"/>
    <p:sldId id="628" r:id="rId11"/>
    <p:sldId id="635" r:id="rId12"/>
    <p:sldId id="632" r:id="rId13"/>
    <p:sldId id="633" r:id="rId14"/>
    <p:sldId id="435" r:id="rId15"/>
    <p:sldId id="428" r:id="rId16"/>
    <p:sldId id="402" r:id="rId17"/>
    <p:sldId id="315" r:id="rId18"/>
    <p:sldId id="437" r:id="rId19"/>
    <p:sldId id="631" r:id="rId20"/>
    <p:sldId id="407" r:id="rId21"/>
    <p:sldId id="317" r:id="rId22"/>
    <p:sldId id="405" r:id="rId23"/>
    <p:sldId id="438" r:id="rId24"/>
    <p:sldId id="630" r:id="rId25"/>
  </p:sldIdLst>
  <p:sldSz cx="12192000" cy="6858000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nes, Edward L" initials="BEL" lastIdx="3" clrIdx="0"/>
  <p:cmAuthor id="2" name="Ed" initials="E" lastIdx="1" clrIdx="1"/>
  <p:cmAuthor id="3" name="Sandler, Robert S." initials="SRS" lastIdx="7" clrIdx="2">
    <p:extLst>
      <p:ext uri="{19B8F6BF-5375-455C-9EA6-DF929625EA0E}">
        <p15:presenceInfo xmlns:p15="http://schemas.microsoft.com/office/powerpoint/2012/main" userId="S-1-5-21-344340502-4252695000-2390403120-12127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907" autoAdjust="0"/>
  </p:normalViewPr>
  <p:slideViewPr>
    <p:cSldViewPr snapToGrid="0">
      <p:cViewPr varScale="1">
        <p:scale>
          <a:sx n="86" d="100"/>
          <a:sy n="86" d="100"/>
        </p:scale>
        <p:origin x="60" y="402"/>
      </p:cViewPr>
      <p:guideLst>
        <p:guide orient="horz" pos="432"/>
        <p:guide pos="4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138" y="10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27466" cy="466087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5955" y="3"/>
            <a:ext cx="3027466" cy="466087"/>
          </a:xfrm>
          <a:prstGeom prst="rect">
            <a:avLst/>
          </a:prstGeom>
        </p:spPr>
        <p:txBody>
          <a:bodyPr vert="horz" lIns="91221" tIns="45610" rIns="91221" bIns="45610" rtlCol="0"/>
          <a:lstStyle>
            <a:lvl1pPr algn="r">
              <a:defRPr sz="1200"/>
            </a:lvl1pPr>
          </a:lstStyle>
          <a:p>
            <a:fld id="{4425A021-8CBD-444C-9914-068BF72D5EF3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17614"/>
            <a:ext cx="3027466" cy="466087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5955" y="8817614"/>
            <a:ext cx="3027466" cy="466087"/>
          </a:xfrm>
          <a:prstGeom prst="rect">
            <a:avLst/>
          </a:prstGeom>
        </p:spPr>
        <p:txBody>
          <a:bodyPr vert="horz" lIns="91221" tIns="45610" rIns="91221" bIns="45610" rtlCol="0" anchor="b"/>
          <a:lstStyle>
            <a:lvl1pPr algn="r">
              <a:defRPr sz="1200"/>
            </a:lvl1pPr>
          </a:lstStyle>
          <a:p>
            <a:fld id="{C643D900-D2E9-4B30-8F54-62F0A3896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07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C9F0B941-68B7-4F60-9430-3BACB993950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1160463"/>
            <a:ext cx="5565775" cy="3132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6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6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99438625-78E5-4395-BEFC-5D3C5789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4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1043148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30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5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59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30%</a:t>
            </a:r>
            <a:r>
              <a:rPr lang="en-US" baseline="0" dirty="0"/>
              <a:t> within median 1 year (range up to 2.4 years follow up)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6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Incidence ranged from 40% in earliest time</a:t>
            </a:r>
            <a:r>
              <a:rPr lang="en-US" baseline="0" dirty="0"/>
              <a:t> period to 55% by 2015 to 2018 time period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88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r>
              <a:rPr lang="en-US" dirty="0"/>
              <a:t>Prompt initiation of antibiotics resolves pouchitis symptoms in most patients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87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Paucity of data for JAK inhibitors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0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05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en-US" sz="1200" dirty="0"/>
              <a:t>The Kock pouch was first described in 1969 but was subsequently taken over by </a:t>
            </a:r>
          </a:p>
          <a:p>
            <a:pPr fontAlgn="ctr"/>
            <a:r>
              <a:rPr lang="en-US" sz="1200" dirty="0" err="1"/>
              <a:t>Rstorative</a:t>
            </a:r>
            <a:r>
              <a:rPr lang="en-US" sz="1200" dirty="0"/>
              <a:t> proctocolectomy with ileal pouch-anal anastomosis is prefer</a:t>
            </a:r>
            <a:r>
              <a:rPr lang="en-US" sz="1200" dirty="0">
                <a:hlinkClick r:id="rId3" tooltip="Go to Seminars in Colon and Rectal Surgery on ScienceDirect"/>
              </a:rPr>
              <a:t>r</a:t>
            </a:r>
            <a:r>
              <a:rPr lang="en-US" sz="1200" dirty="0"/>
              <a:t>ed surgical approach after colectomy in ulcerative colitis</a:t>
            </a:r>
            <a:endParaRPr lang="en-US" sz="1200" dirty="0">
              <a:hlinkClick r:id="rId3" tooltip="Go to Seminars in Colon and Rectal Surgery on ScienceDirect"/>
            </a:endParaRPr>
          </a:p>
          <a:p>
            <a:pPr fontAlgn="ctr"/>
            <a:r>
              <a:rPr lang="en-US" sz="1200" dirty="0"/>
              <a:t>T</a:t>
            </a:r>
            <a:r>
              <a:rPr lang="en-US" sz="1200" dirty="0">
                <a:hlinkClick r:id="rId3" tooltip="Go to Seminars in Colon and Rectal Surgery on ScienceDirect"/>
              </a:rPr>
              <a:t>h</a:t>
            </a:r>
            <a:r>
              <a:rPr lang="en-US" sz="1200" dirty="0"/>
              <a:t>e earliest pouch created/described was the S-pouch. </a:t>
            </a:r>
          </a:p>
          <a:p>
            <a:pPr fontAlgn="ctr"/>
            <a:r>
              <a:rPr lang="en-US" sz="1200" dirty="0">
                <a:hlinkClick r:id="rId3" tooltip="Go to Seminars in Colon and Rectal Surgery on ScienceDirect"/>
              </a:rPr>
              <a:t>However the S-pouch can reach additional 2-4cm and thus if concern for tension on the J-pouch could be considered. We will review endoscopic </a:t>
            </a:r>
            <a:r>
              <a:rPr lang="en-US" sz="1200" dirty="0" err="1">
                <a:hlinkClick r:id="rId3" tooltip="Go to Seminars in Colon and Rectal Surgery on ScienceDirect"/>
              </a:rPr>
              <a:t>assessmen</a:t>
            </a:r>
            <a:r>
              <a:rPr lang="en-US" sz="1200" dirty="0">
                <a:hlinkClick r:id="rId3" tooltip="Go to Seminars in Colon and Rectal Surgery on ScienceDirect"/>
              </a:rPr>
              <a:t> of the S-pouch later.</a:t>
            </a:r>
          </a:p>
          <a:p>
            <a:pPr fontAlgn="ctr"/>
            <a:r>
              <a:rPr lang="en-US" sz="1200" dirty="0">
                <a:hlinkClick r:id="rId3" tooltip="Go to Seminars in Colon and Rectal Surgery on ScienceDirect"/>
              </a:rPr>
              <a:t>The W-pouch and S-pouch are hand sewn and more time consuming.</a:t>
            </a:r>
          </a:p>
          <a:p>
            <a:pPr fontAlgn="ctr"/>
            <a:r>
              <a:rPr lang="en-US" sz="1200" dirty="0">
                <a:hlinkClick r:id="rId3" tooltip="Go to Seminars in Colon and Rectal Surgery on ScienceDirect"/>
              </a:rPr>
              <a:t>The J-pouch can be hand sewn or stapled (preferred)</a:t>
            </a:r>
          </a:p>
          <a:p>
            <a:pPr fontAlgn="ctr"/>
            <a:r>
              <a:rPr lang="en-US" sz="1200" dirty="0">
                <a:hlinkClick r:id="rId3" tooltip="Go to Seminars in Colon and Rectal Surgery on ScienceDirect"/>
              </a:rPr>
              <a:t>A meta-analysis showed similar post-operative outcomes in S/W/J pouches, with J-pouches having higher stooling frequency and S/W having more difficulty with evacuation.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12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0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6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20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38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66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8625-78E5-4395-BEFC-5D3C5789B7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7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92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73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61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712"/>
            <a:ext cx="10515600" cy="85057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5282"/>
            <a:ext cx="10515600" cy="5181681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875640"/>
            <a:ext cx="105156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2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6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1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7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12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7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71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1" y="6223962"/>
            <a:ext cx="2099595" cy="497513"/>
          </a:xfrm>
          <a:prstGeom prst="rect">
            <a:avLst/>
          </a:prstGeom>
        </p:spPr>
      </p:pic>
      <p:pic>
        <p:nvPicPr>
          <p:cNvPr id="9" name="Google Shape;495;p19">
            <a:extLst>
              <a:ext uri="{FF2B5EF4-FFF2-40B4-BE49-F238E27FC236}">
                <a16:creationId xmlns:a16="http://schemas.microsoft.com/office/drawing/2014/main" id="{CC121504-242E-4F2D-9698-244626781B5D}"/>
              </a:ext>
            </a:extLst>
          </p:cNvPr>
          <p:cNvPicPr preferRelativeResize="0"/>
          <p:nvPr userDrawn="1"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98189" y="6093502"/>
            <a:ext cx="684658" cy="701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63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36761" y="992967"/>
            <a:ext cx="10532852" cy="2387600"/>
          </a:xfrm>
        </p:spPr>
        <p:txBody>
          <a:bodyPr>
            <a:noAutofit/>
          </a:bodyPr>
          <a:lstStyle/>
          <a:p>
            <a:r>
              <a:rPr lang="en-US" sz="4000" dirty="0"/>
              <a:t>Classification and Management of Pouch Disorders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4111880"/>
            <a:ext cx="6284788" cy="16478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Edward L. Barnes, MD, MPH</a:t>
            </a:r>
          </a:p>
          <a:p>
            <a:r>
              <a:rPr lang="en-US" dirty="0"/>
              <a:t>Assistant Professor of Medicine</a:t>
            </a:r>
          </a:p>
          <a:p>
            <a:r>
              <a:rPr lang="en-US" dirty="0"/>
              <a:t>Division of Gastroenterology &amp; Hepatology</a:t>
            </a:r>
          </a:p>
          <a:p>
            <a:r>
              <a:rPr lang="en-US" dirty="0"/>
              <a:t>University of North Carolina at Chapel Hill</a:t>
            </a:r>
          </a:p>
          <a:p>
            <a:endParaRPr lang="en-US" dirty="0"/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37EDA650-DCC3-40F7-A717-3BC34510234C}"/>
              </a:ext>
            </a:extLst>
          </p:cNvPr>
          <p:cNvSpPr txBox="1">
            <a:spLocks/>
          </p:cNvSpPr>
          <p:nvPr/>
        </p:nvSpPr>
        <p:spPr>
          <a:xfrm>
            <a:off x="5928852" y="3972232"/>
            <a:ext cx="6459123" cy="19271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Jami Kinnucan, MD</a:t>
            </a:r>
          </a:p>
          <a:p>
            <a:r>
              <a:rPr lang="en-US" dirty="0"/>
              <a:t>Director of Clinical Practice for the Division of Gastroenterology</a:t>
            </a:r>
          </a:p>
          <a:p>
            <a:r>
              <a:rPr lang="en-US" dirty="0"/>
              <a:t>Section of Gastroenterology and Hepatology</a:t>
            </a:r>
          </a:p>
          <a:p>
            <a:r>
              <a:rPr lang="en-US" dirty="0"/>
              <a:t>Mayo Clinic, Jacksonville, Florida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220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07D00-9434-4FE8-8DEC-961A3550C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Endoscopic Pouch Score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98532E-4D69-4AA9-B70B-5CCE7CD0E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516" y="3269172"/>
            <a:ext cx="3609474" cy="761838"/>
          </a:xfr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agreement between independent reviewers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5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buNone/>
            </a:pP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buNone/>
            </a:pP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0A8433-09A3-43AB-8CC2-377E37CB3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6" y="1358268"/>
            <a:ext cx="5670884" cy="4642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200BEB-C8F4-4D77-824A-49B872AE5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506" y="1358268"/>
            <a:ext cx="4771378" cy="1292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2A0D39-71ED-4117-AB03-401CC98ABFD5}"/>
              </a:ext>
            </a:extLst>
          </p:cNvPr>
          <p:cNvSpPr txBox="1"/>
          <p:nvPr/>
        </p:nvSpPr>
        <p:spPr>
          <a:xfrm>
            <a:off x="8550535" y="922798"/>
            <a:ext cx="1661320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Modifiers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B3A0F-98C1-4992-BFEA-9CA54D4057D4}"/>
              </a:ext>
            </a:extLst>
          </p:cNvPr>
          <p:cNvSpPr txBox="1"/>
          <p:nvPr/>
        </p:nvSpPr>
        <p:spPr>
          <a:xfrm>
            <a:off x="2176732" y="949280"/>
            <a:ext cx="2090497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Segment Score</a:t>
            </a:r>
          </a:p>
        </p:txBody>
      </p:sp>
      <p:cxnSp>
        <p:nvCxnSpPr>
          <p:cNvPr id="9" name="Curved Connector 19">
            <a:extLst>
              <a:ext uri="{FF2B5EF4-FFF2-40B4-BE49-F238E27FC236}">
                <a16:creationId xmlns:a16="http://schemas.microsoft.com/office/drawing/2014/main" id="{D65C8CF0-9535-4ABE-8247-AFFE6754040B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46446" y="4138262"/>
            <a:ext cx="623787" cy="449179"/>
          </a:xfrm>
          <a:prstGeom prst="curvedConnector3">
            <a:avLst>
              <a:gd name="adj1" fmla="val 113007"/>
            </a:avLst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7C32C5-A064-43EA-9ED7-72CBF310C73D}"/>
              </a:ext>
            </a:extLst>
          </p:cNvPr>
          <p:cNvSpPr txBox="1"/>
          <p:nvPr/>
        </p:nvSpPr>
        <p:spPr>
          <a:xfrm>
            <a:off x="6376836" y="4675066"/>
            <a:ext cx="2727359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 PDAI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ICC 0.66 (0.52-0.79)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56E5D9-39EE-4FF4-8B5F-D309EC508289}"/>
              </a:ext>
            </a:extLst>
          </p:cNvPr>
          <p:cNvSpPr txBox="1"/>
          <p:nvPr/>
        </p:nvSpPr>
        <p:spPr>
          <a:xfrm>
            <a:off x="9314688" y="4675066"/>
            <a:ext cx="2724912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Endoscopic Pouch Score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ICC 0.83 (0.75-0.90)</a:t>
            </a:r>
          </a:p>
        </p:txBody>
      </p:sp>
      <p:cxnSp>
        <p:nvCxnSpPr>
          <p:cNvPr id="12" name="Curved Connector 19">
            <a:extLst>
              <a:ext uri="{FF2B5EF4-FFF2-40B4-BE49-F238E27FC236}">
                <a16:creationId xmlns:a16="http://schemas.microsoft.com/office/drawing/2014/main" id="{B52F44B4-21BA-49F2-8BAA-2FD934BC8D8D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0661103" y="4138262"/>
            <a:ext cx="623787" cy="449179"/>
          </a:xfrm>
          <a:prstGeom prst="curvedConnector3">
            <a:avLst>
              <a:gd name="adj1" fmla="val 113007"/>
            </a:avLst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E6B149-7155-40C0-A4F8-6BDB74C8219B}"/>
              </a:ext>
            </a:extLst>
          </p:cNvPr>
          <p:cNvSpPr txBox="1"/>
          <p:nvPr/>
        </p:nvSpPr>
        <p:spPr>
          <a:xfrm>
            <a:off x="7193043" y="6481187"/>
            <a:ext cx="4998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Barnes EL, et al. Clin Gastroenterol Hepatol  2022; epublished May 12.</a:t>
            </a:r>
          </a:p>
        </p:txBody>
      </p:sp>
    </p:spTree>
    <p:extLst>
      <p:ext uri="{BB962C8B-B14F-4D97-AF65-F5344CB8AC3E}">
        <p14:creationId xmlns:p14="http://schemas.microsoft.com/office/powerpoint/2010/main" val="9987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7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057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Diseases of the Pouch</a:t>
            </a:r>
          </a:p>
        </p:txBody>
      </p:sp>
    </p:spTree>
    <p:extLst>
      <p:ext uri="{BB962C8B-B14F-4D97-AF65-F5344CB8AC3E}">
        <p14:creationId xmlns:p14="http://schemas.microsoft.com/office/powerpoint/2010/main" val="329283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995282"/>
            <a:ext cx="5705475" cy="507149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Cuffitis is a residual effect of ulcerative colitis</a:t>
            </a:r>
          </a:p>
          <a:p>
            <a:pPr marL="800100" lvl="1" indent="-342900"/>
            <a:r>
              <a:rPr lang="en-US" dirty="0"/>
              <a:t>inflammation of the remaining anorectal tissue above the dentate line</a:t>
            </a:r>
          </a:p>
          <a:p>
            <a:pPr marL="800100" lvl="1" indent="-342900"/>
            <a:r>
              <a:rPr lang="en-US" dirty="0"/>
              <a:t>Typically a 1-2 cm area of rectal cuff/anal transition zone mucosa is present after stapled approach to IPAA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Cuffitis is more common in stapled anastomosis as compared to hand-sewn anastomosis (with </a:t>
            </a:r>
            <a:r>
              <a:rPr lang="en-US" dirty="0" err="1"/>
              <a:t>mucosectomy</a:t>
            </a:r>
            <a:r>
              <a:rPr lang="en-US" dirty="0"/>
              <a:t> of anal transition zone)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Traditional prevalence estimates of 10-13% of patients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May affect up to 30%-46% of patients after IPAA based on pouchoscopy data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Typically responds favorably to topical mesalamine therapy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A62D5-E156-4FDC-A703-5814A7B24EDB}"/>
              </a:ext>
            </a:extLst>
          </p:cNvPr>
          <p:cNvSpPr txBox="1"/>
          <p:nvPr/>
        </p:nvSpPr>
        <p:spPr>
          <a:xfrm>
            <a:off x="7142672" y="6244778"/>
            <a:ext cx="5049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/>
            <a:r>
              <a:rPr lang="en-US" sz="1100" dirty="0">
                <a:latin typeface="+mj-lt"/>
              </a:rPr>
              <a:t>Kayal M, et al. </a:t>
            </a:r>
            <a:r>
              <a:rPr lang="en-US" sz="1100" dirty="0" err="1">
                <a:latin typeface="+mj-lt"/>
              </a:rPr>
              <a:t>Inflamm</a:t>
            </a:r>
            <a:r>
              <a:rPr lang="en-US" sz="1100" dirty="0">
                <a:latin typeface="+mj-lt"/>
              </a:rPr>
              <a:t> Bowel Dis. 2020;26:1079-1086.</a:t>
            </a:r>
          </a:p>
          <a:p>
            <a:pPr lvl="0" algn="r" eaLnBrk="0" hangingPunct="0"/>
            <a:r>
              <a:rPr lang="en-US" sz="1100" dirty="0">
                <a:latin typeface="+mj-lt"/>
              </a:rPr>
              <a:t>Shen B, et al. Am J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. 2004;99:1527-31.</a:t>
            </a:r>
          </a:p>
          <a:p>
            <a:pPr lvl="0" algn="r" eaLnBrk="0" hangingPunct="0"/>
            <a:r>
              <a:rPr lang="en-US" sz="1100" dirty="0">
                <a:latin typeface="+mj-lt"/>
              </a:rPr>
              <a:t>Akiyama S, et al. Clinical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Hepatol</a:t>
            </a:r>
            <a:r>
              <a:rPr lang="en-US" sz="1100" dirty="0">
                <a:latin typeface="+mj-lt"/>
              </a:rPr>
              <a:t>. 2022; 20:293-302.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433B3-5EDE-A246-A22E-BFFC36A32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" t="-181" r="2479" b="3159"/>
          <a:stretch/>
        </p:blipFill>
        <p:spPr>
          <a:xfrm>
            <a:off x="7363163" y="959420"/>
            <a:ext cx="3119763" cy="24755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63" y="3546724"/>
            <a:ext cx="3119763" cy="23381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Cuffitis</a:t>
            </a:r>
          </a:p>
        </p:txBody>
      </p:sp>
    </p:spTree>
    <p:extLst>
      <p:ext uri="{BB962C8B-B14F-4D97-AF65-F5344CB8AC3E}">
        <p14:creationId xmlns:p14="http://schemas.microsoft.com/office/powerpoint/2010/main" val="1607122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Pouchitis</a:t>
            </a:r>
          </a:p>
        </p:txBody>
      </p:sp>
      <p:cxnSp>
        <p:nvCxnSpPr>
          <p:cNvPr id="4" name="Curved Connector 3"/>
          <p:cNvCxnSpPr/>
          <p:nvPr/>
        </p:nvCxnSpPr>
        <p:spPr>
          <a:xfrm>
            <a:off x="7287253" y="4417462"/>
            <a:ext cx="1606034" cy="982711"/>
          </a:xfrm>
          <a:prstGeom prst="curvedConnector3">
            <a:avLst>
              <a:gd name="adj1" fmla="val -46078"/>
            </a:avLst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TextBox 4"/>
          <p:cNvSpPr txBox="1"/>
          <p:nvPr/>
        </p:nvSpPr>
        <p:spPr>
          <a:xfrm>
            <a:off x="234036" y="2658736"/>
            <a:ext cx="260645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Pouchitis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2867" y="2181365"/>
            <a:ext cx="3527148" cy="523220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Acute pouchitis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5294" y="2135516"/>
            <a:ext cx="4404606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Antibiotic responsive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6367" y="3367448"/>
            <a:ext cx="3533648" cy="523220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Recurrent pouchitis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95294" y="2872518"/>
            <a:ext cx="4404606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Chronic antibiotic dependent (CADP)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95294" y="3890668"/>
            <a:ext cx="4404606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Chronic antibiotic resistant </a:t>
            </a:r>
            <a:r>
              <a:rPr lang="en-US" sz="28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pouchitis</a:t>
            </a:r>
            <a:r>
              <a:rPr lang="en-US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(CARP)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93287" y="5042186"/>
            <a:ext cx="2460513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↓ quality of life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Pouch failure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890521" y="2534150"/>
            <a:ext cx="262311" cy="192221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Arrow Connector 12"/>
          <p:cNvCxnSpPr/>
          <p:nvPr/>
        </p:nvCxnSpPr>
        <p:spPr>
          <a:xfrm>
            <a:off x="2889509" y="3096008"/>
            <a:ext cx="262311" cy="192221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Arrow Connector 13"/>
          <p:cNvCxnSpPr/>
          <p:nvPr/>
        </p:nvCxnSpPr>
        <p:spPr>
          <a:xfrm flipV="1">
            <a:off x="6809783" y="2382799"/>
            <a:ext cx="562354" cy="1016752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Arrow Connector 14"/>
          <p:cNvCxnSpPr/>
          <p:nvPr/>
        </p:nvCxnSpPr>
        <p:spPr>
          <a:xfrm flipV="1">
            <a:off x="6853172" y="3222050"/>
            <a:ext cx="539586" cy="395059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Arrow Connector 15"/>
          <p:cNvCxnSpPr/>
          <p:nvPr/>
        </p:nvCxnSpPr>
        <p:spPr>
          <a:xfrm>
            <a:off x="6831301" y="3788747"/>
            <a:ext cx="562706" cy="265131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Arrow Connector 16"/>
          <p:cNvCxnSpPr/>
          <p:nvPr/>
        </p:nvCxnSpPr>
        <p:spPr>
          <a:xfrm>
            <a:off x="4967572" y="2872518"/>
            <a:ext cx="1936" cy="362769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7DA62D5-E156-4FDC-A703-5814A7B24EDB}"/>
              </a:ext>
            </a:extLst>
          </p:cNvPr>
          <p:cNvSpPr txBox="1"/>
          <p:nvPr/>
        </p:nvSpPr>
        <p:spPr>
          <a:xfrm>
            <a:off x="7142672" y="6244778"/>
            <a:ext cx="5049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/>
            <a:r>
              <a:rPr lang="en-US" sz="1100" dirty="0">
                <a:latin typeface="+mj-lt"/>
              </a:rPr>
              <a:t>Shen B. </a:t>
            </a:r>
            <a:r>
              <a:rPr lang="en-US" sz="1100" dirty="0" err="1">
                <a:latin typeface="+mj-lt"/>
              </a:rPr>
              <a:t>Clin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Hepatol</a:t>
            </a:r>
            <a:r>
              <a:rPr lang="en-US" sz="1100" dirty="0">
                <a:latin typeface="+mj-lt"/>
              </a:rPr>
              <a:t>. 2013;11:1538-49.</a:t>
            </a:r>
          </a:p>
          <a:p>
            <a:pPr lvl="0" algn="r" eaLnBrk="0" hangingPunct="0"/>
            <a:r>
              <a:rPr lang="en-US" sz="1100" dirty="0">
                <a:latin typeface="+mj-lt"/>
              </a:rPr>
              <a:t>Barnes EL, et al. </a:t>
            </a:r>
            <a:r>
              <a:rPr lang="en-US" sz="1100" dirty="0" err="1">
                <a:latin typeface="+mj-lt"/>
              </a:rPr>
              <a:t>Clin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. 2020;18:1356-1366.</a:t>
            </a:r>
          </a:p>
        </p:txBody>
      </p:sp>
    </p:spTree>
    <p:extLst>
      <p:ext uri="{BB962C8B-B14F-4D97-AF65-F5344CB8AC3E}">
        <p14:creationId xmlns:p14="http://schemas.microsoft.com/office/powerpoint/2010/main" val="77127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Incidence of Pouchitis Over Time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87" y="1042988"/>
            <a:ext cx="7195225" cy="51816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FCFF3-66A7-4F60-BD93-5EDBBC40ED9F}"/>
              </a:ext>
            </a:extLst>
          </p:cNvPr>
          <p:cNvSpPr txBox="1"/>
          <p:nvPr/>
        </p:nvSpPr>
        <p:spPr>
          <a:xfrm>
            <a:off x="7818408" y="6183900"/>
            <a:ext cx="4373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/>
            <a:r>
              <a:rPr lang="en-US" sz="1100" dirty="0">
                <a:latin typeface="+mj-lt"/>
              </a:rPr>
              <a:t>Barnes EL, et al. Clin Gastroenterol </a:t>
            </a:r>
            <a:r>
              <a:rPr lang="en-US" sz="1100" dirty="0" err="1">
                <a:latin typeface="+mj-lt"/>
              </a:rPr>
              <a:t>Hepatol</a:t>
            </a:r>
            <a:r>
              <a:rPr lang="en-US" sz="1100" dirty="0">
                <a:latin typeface="+mj-lt"/>
              </a:rPr>
              <a:t>  2023;21:192-199.</a:t>
            </a:r>
          </a:p>
        </p:txBody>
      </p:sp>
    </p:spTree>
    <p:extLst>
      <p:ext uri="{BB962C8B-B14F-4D97-AF65-F5344CB8AC3E}">
        <p14:creationId xmlns:p14="http://schemas.microsoft.com/office/powerpoint/2010/main" val="2707503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Pouchitis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Acute antibiotic responsive pouchitis: Infrequent episodes (&lt;4 per year)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Typical symptoms:</a:t>
            </a:r>
          </a:p>
          <a:p>
            <a:pPr lvl="1"/>
            <a:r>
              <a:rPr lang="en-US" dirty="0"/>
              <a:t>Frequency</a:t>
            </a:r>
          </a:p>
          <a:p>
            <a:pPr lvl="1"/>
            <a:r>
              <a:rPr lang="en-US" dirty="0"/>
              <a:t>Urgency</a:t>
            </a:r>
          </a:p>
          <a:p>
            <a:pPr lvl="1"/>
            <a:r>
              <a:rPr lang="en-US" dirty="0"/>
              <a:t>Incontinence</a:t>
            </a:r>
          </a:p>
          <a:p>
            <a:pPr lvl="1"/>
            <a:r>
              <a:rPr lang="en-US" dirty="0"/>
              <a:t>Abdominal/pelvic cramping or pain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A62D5-E156-4FDC-A703-5814A7B24EDB}"/>
              </a:ext>
            </a:extLst>
          </p:cNvPr>
          <p:cNvSpPr txBox="1"/>
          <p:nvPr/>
        </p:nvSpPr>
        <p:spPr>
          <a:xfrm>
            <a:off x="7767485" y="6071681"/>
            <a:ext cx="442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/>
            <a:r>
              <a:rPr lang="en-US" sz="1100" dirty="0">
                <a:latin typeface="+mj-lt"/>
              </a:rPr>
              <a:t>Shen B, Nat Rev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Hepatol</a:t>
            </a:r>
            <a:r>
              <a:rPr lang="en-US" sz="1100" dirty="0">
                <a:latin typeface="+mj-lt"/>
              </a:rPr>
              <a:t>. 2012;9:323-33.</a:t>
            </a:r>
          </a:p>
          <a:p>
            <a:pPr lvl="0" algn="r" eaLnBrk="0" hangingPunct="0"/>
            <a:r>
              <a:rPr lang="en-US" sz="1100" dirty="0">
                <a:latin typeface="+mj-lt"/>
              </a:rPr>
              <a:t>Shen B. </a:t>
            </a:r>
            <a:r>
              <a:rPr lang="en-US" sz="1100" dirty="0" err="1">
                <a:latin typeface="+mj-lt"/>
              </a:rPr>
              <a:t>Clin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Hepatol</a:t>
            </a:r>
            <a:r>
              <a:rPr lang="en-US" sz="1100" dirty="0">
                <a:latin typeface="+mj-lt"/>
              </a:rPr>
              <a:t>. 2013;11:1538-49. </a:t>
            </a:r>
          </a:p>
          <a:p>
            <a:pPr lvl="0" algn="r" eaLnBrk="0" hangingPunct="0"/>
            <a:r>
              <a:rPr lang="en-US" sz="1100" dirty="0">
                <a:latin typeface="+mj-lt"/>
              </a:rPr>
              <a:t>Barnes EL, et al. </a:t>
            </a:r>
            <a:r>
              <a:rPr lang="en-US" sz="1100" dirty="0" err="1">
                <a:latin typeface="+mj-lt"/>
              </a:rPr>
              <a:t>Clin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Hepatol</a:t>
            </a:r>
            <a:r>
              <a:rPr lang="en-US" sz="1100" dirty="0">
                <a:latin typeface="+mj-lt"/>
              </a:rPr>
              <a:t>. 2020;18:1356-1366.</a:t>
            </a:r>
          </a:p>
          <a:p>
            <a:pPr lvl="0" algn="r" eaLnBrk="0" hangingPunct="0"/>
            <a:r>
              <a:rPr lang="en-US" sz="1100" dirty="0">
                <a:latin typeface="+mj-lt"/>
              </a:rPr>
              <a:t>Quinn KP, Raffals LE. Am J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. 2020;115:1439-1450.</a:t>
            </a:r>
          </a:p>
        </p:txBody>
      </p:sp>
    </p:spTree>
    <p:extLst>
      <p:ext uri="{BB962C8B-B14F-4D97-AF65-F5344CB8AC3E}">
        <p14:creationId xmlns:p14="http://schemas.microsoft.com/office/powerpoint/2010/main" val="2925695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optimal antibiotic regimen for treating pouchitis is unknown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typical approach utilizes a 14-day course of ciprofloxacin or metronidazole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Ciprofloxacin may be associated with a greater response, with less adverse effects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A62D5-E156-4FDC-A703-5814A7B24EDB}"/>
              </a:ext>
            </a:extLst>
          </p:cNvPr>
          <p:cNvSpPr txBox="1"/>
          <p:nvPr/>
        </p:nvSpPr>
        <p:spPr>
          <a:xfrm>
            <a:off x="7818408" y="6176963"/>
            <a:ext cx="4373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/>
            <a:r>
              <a:rPr lang="en-US" sz="1100" dirty="0">
                <a:latin typeface="+mj-lt"/>
              </a:rPr>
              <a:t>Nguyen N, et al. Cochrane Database </a:t>
            </a:r>
            <a:r>
              <a:rPr lang="en-US" sz="1100" dirty="0" err="1">
                <a:latin typeface="+mj-lt"/>
              </a:rPr>
              <a:t>Syst</a:t>
            </a:r>
            <a:r>
              <a:rPr lang="en-US" sz="1100" dirty="0">
                <a:latin typeface="+mj-lt"/>
              </a:rPr>
              <a:t> Rev. 2019;5:Cd001176.</a:t>
            </a:r>
          </a:p>
          <a:p>
            <a:pPr lvl="0" algn="r" eaLnBrk="0" hangingPunct="0"/>
            <a:r>
              <a:rPr lang="en-US" sz="1100" dirty="0">
                <a:latin typeface="+mj-lt"/>
              </a:rPr>
              <a:t>Shen B, et al. </a:t>
            </a:r>
            <a:r>
              <a:rPr lang="en-US" sz="1100" dirty="0" err="1">
                <a:latin typeface="+mj-lt"/>
              </a:rPr>
              <a:t>Inflamm</a:t>
            </a:r>
            <a:r>
              <a:rPr lang="en-US" sz="1100" dirty="0">
                <a:latin typeface="+mj-lt"/>
              </a:rPr>
              <a:t> Bowel Dis. 2001;7:301-5.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Acute Pouchitis</a:t>
            </a:r>
          </a:p>
        </p:txBody>
      </p:sp>
    </p:spTree>
    <p:extLst>
      <p:ext uri="{BB962C8B-B14F-4D97-AF65-F5344CB8AC3E}">
        <p14:creationId xmlns:p14="http://schemas.microsoft.com/office/powerpoint/2010/main" val="561546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Pouchitis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Chronic pouchitis affects 17-19% of patients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Chronic antibiotic dependent pouchitis (CADP)</a:t>
            </a:r>
          </a:p>
          <a:p>
            <a:pPr marL="1087438" lvl="1" indent="-342900"/>
            <a:r>
              <a:rPr lang="en-US" dirty="0"/>
              <a:t>Multiple pouchitis episodes per year (&gt;4)</a:t>
            </a:r>
          </a:p>
          <a:p>
            <a:pPr marL="1087438" lvl="1" indent="-342900"/>
            <a:r>
              <a:rPr lang="en-US" dirty="0"/>
              <a:t>Symptoms are controlled on antibiotics, but worsen when antibiotics are discontinued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dirty="0"/>
              <a:t>Chronic antibiotic refractory pouchitis (CARP)</a:t>
            </a:r>
          </a:p>
          <a:p>
            <a:pPr marL="1087438" lvl="1" indent="-342900"/>
            <a:r>
              <a:rPr lang="en-US" dirty="0"/>
              <a:t>Clinical definition based on lack of response to normal antibiotic regimens</a:t>
            </a:r>
          </a:p>
          <a:p>
            <a:pPr marL="1087438" lvl="1" indent="-342900"/>
            <a:r>
              <a:rPr lang="en-US" dirty="0"/>
              <a:t>May require immunosuppression, such as biologics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A62D5-E156-4FDC-A703-5814A7B24EDB}"/>
              </a:ext>
            </a:extLst>
          </p:cNvPr>
          <p:cNvSpPr txBox="1"/>
          <p:nvPr/>
        </p:nvSpPr>
        <p:spPr>
          <a:xfrm>
            <a:off x="8387751" y="6071681"/>
            <a:ext cx="38042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/>
            <a:r>
              <a:rPr lang="en-US" sz="1100" dirty="0">
                <a:latin typeface="+mj-lt"/>
              </a:rPr>
              <a:t>Shen B, Nat Rev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Hepatol</a:t>
            </a:r>
            <a:r>
              <a:rPr lang="en-US" sz="1100" dirty="0">
                <a:latin typeface="+mj-lt"/>
              </a:rPr>
              <a:t>. 2012;9:323-33.</a:t>
            </a:r>
          </a:p>
          <a:p>
            <a:pPr lvl="0" algn="r" eaLnBrk="0" hangingPunct="0"/>
            <a:r>
              <a:rPr lang="en-US" sz="1100" dirty="0">
                <a:latin typeface="+mj-lt"/>
              </a:rPr>
              <a:t>Fazio V, et al. Ann </a:t>
            </a:r>
            <a:r>
              <a:rPr lang="en-US" sz="1100" dirty="0" err="1">
                <a:latin typeface="+mj-lt"/>
              </a:rPr>
              <a:t>Surg</a:t>
            </a:r>
            <a:r>
              <a:rPr lang="en-US" sz="1100" dirty="0">
                <a:latin typeface="+mj-lt"/>
              </a:rPr>
              <a:t> 2013;257: 679–685.</a:t>
            </a:r>
          </a:p>
          <a:p>
            <a:pPr lvl="0" algn="r" eaLnBrk="0" hangingPunct="0"/>
            <a:r>
              <a:rPr lang="en-US" sz="1100" dirty="0">
                <a:latin typeface="+mj-lt"/>
              </a:rPr>
              <a:t>Shen B. </a:t>
            </a:r>
            <a:r>
              <a:rPr lang="en-US" sz="1100" dirty="0" err="1">
                <a:latin typeface="+mj-lt"/>
              </a:rPr>
              <a:t>Clin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Hepatol</a:t>
            </a:r>
            <a:r>
              <a:rPr lang="en-US" sz="1100" dirty="0">
                <a:latin typeface="+mj-lt"/>
              </a:rPr>
              <a:t>. 2013;11:1538-49. </a:t>
            </a:r>
          </a:p>
        </p:txBody>
      </p:sp>
    </p:spTree>
    <p:extLst>
      <p:ext uri="{BB962C8B-B14F-4D97-AF65-F5344CB8AC3E}">
        <p14:creationId xmlns:p14="http://schemas.microsoft.com/office/powerpoint/2010/main" val="2234238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Vedolizumab: The EARNEST Trial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454" y="995363"/>
            <a:ext cx="8433091" cy="518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C4150-DDEC-4844-8F6D-81742D926C25}"/>
              </a:ext>
            </a:extLst>
          </p:cNvPr>
          <p:cNvSpPr txBox="1"/>
          <p:nvPr/>
        </p:nvSpPr>
        <p:spPr>
          <a:xfrm>
            <a:off x="6881446" y="6284779"/>
            <a:ext cx="5394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+mj-lt"/>
              </a:rPr>
              <a:t>.</a:t>
            </a:r>
          </a:p>
          <a:p>
            <a:pPr algn="r"/>
            <a:r>
              <a:rPr lang="en-US" sz="1100" dirty="0">
                <a:latin typeface="+mj-lt"/>
              </a:rPr>
              <a:t>Travis S, et al. J </a:t>
            </a:r>
            <a:r>
              <a:rPr lang="en-US" sz="1100" dirty="0" err="1">
                <a:latin typeface="+mj-lt"/>
              </a:rPr>
              <a:t>Crohns</a:t>
            </a:r>
            <a:r>
              <a:rPr lang="en-US" sz="1100" dirty="0">
                <a:latin typeface="+mj-lt"/>
              </a:rPr>
              <a:t> Colitis. 2022;OP04.</a:t>
            </a:r>
          </a:p>
        </p:txBody>
      </p:sp>
    </p:spTree>
    <p:extLst>
      <p:ext uri="{BB962C8B-B14F-4D97-AF65-F5344CB8AC3E}">
        <p14:creationId xmlns:p14="http://schemas.microsoft.com/office/powerpoint/2010/main" val="3394922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610EF-9716-43EB-AF09-5E0A14E5D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Treatment Options in Pouchitis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63A03B6-9418-48DD-BA75-B1DE27B0D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060343"/>
              </p:ext>
            </p:extLst>
          </p:nvPr>
        </p:nvGraphicFramePr>
        <p:xfrm>
          <a:off x="729863" y="1371600"/>
          <a:ext cx="10881149" cy="4114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66568">
                  <a:extLst>
                    <a:ext uri="{9D8B030D-6E8A-4147-A177-3AD203B41FA5}">
                      <a16:colId xmlns:a16="http://schemas.microsoft.com/office/drawing/2014/main" val="2158653577"/>
                    </a:ext>
                  </a:extLst>
                </a:gridCol>
                <a:gridCol w="2066455">
                  <a:extLst>
                    <a:ext uri="{9D8B030D-6E8A-4147-A177-3AD203B41FA5}">
                      <a16:colId xmlns:a16="http://schemas.microsoft.com/office/drawing/2014/main" val="3274195362"/>
                    </a:ext>
                  </a:extLst>
                </a:gridCol>
                <a:gridCol w="3404195">
                  <a:extLst>
                    <a:ext uri="{9D8B030D-6E8A-4147-A177-3AD203B41FA5}">
                      <a16:colId xmlns:a16="http://schemas.microsoft.com/office/drawing/2014/main" val="395210042"/>
                    </a:ext>
                  </a:extLst>
                </a:gridCol>
                <a:gridCol w="3443931">
                  <a:extLst>
                    <a:ext uri="{9D8B030D-6E8A-4147-A177-3AD203B41FA5}">
                      <a16:colId xmlns:a16="http://schemas.microsoft.com/office/drawing/2014/main" val="34153457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Agent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Data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Types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300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Antibiotics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Acute </a:t>
                      </a:r>
                      <a:r>
                        <a:rPr lang="en-US" sz="1600" dirty="0" err="1">
                          <a:latin typeface="+mj-lt"/>
                          <a:cs typeface="Arial" panose="020B0604020202020204" pitchFamily="34" charset="0"/>
                        </a:rPr>
                        <a:t>pouchitis</a:t>
                      </a: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 +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Chronic </a:t>
                      </a:r>
                      <a:r>
                        <a:rPr lang="en-US" sz="1600" dirty="0" err="1">
                          <a:latin typeface="+mj-lt"/>
                          <a:cs typeface="Arial" panose="020B0604020202020204" pitchFamily="34" charset="0"/>
                        </a:rPr>
                        <a:t>pouchitis</a:t>
                      </a:r>
                      <a:r>
                        <a:rPr lang="en-US" sz="1600" baseline="0" dirty="0">
                          <a:latin typeface="+mj-lt"/>
                          <a:cs typeface="Arial" panose="020B0604020202020204" pitchFamily="34" charset="0"/>
                        </a:rPr>
                        <a:t> +</a:t>
                      </a:r>
                      <a:endParaRPr 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Metronidazole 20 mg/kg/day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Ciprofloxacin 500 mg BID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Augmentin 875-125 mg BID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Erythromycin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Tetracycline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u="none" strike="noStrike" noProof="0" dirty="0">
                          <a:latin typeface="+mj-lt"/>
                          <a:cs typeface="Arial" panose="020B0604020202020204" pitchFamily="34" charset="0"/>
                        </a:rPr>
                        <a:t>Rifaximin</a:t>
                      </a:r>
                    </a:p>
                    <a:p>
                      <a:pPr lvl="0">
                        <a:buNone/>
                      </a:pPr>
                      <a:r>
                        <a:rPr lang="en-US" sz="1600" u="none" strike="noStrike" noProof="0" dirty="0">
                          <a:latin typeface="+mj-lt"/>
                          <a:cs typeface="Arial" panose="020B0604020202020204" pitchFamily="34" charset="0"/>
                        </a:rPr>
                        <a:t>Metronidazole + Flagyl</a:t>
                      </a:r>
                    </a:p>
                    <a:p>
                      <a:pPr lvl="0">
                        <a:buNone/>
                      </a:pPr>
                      <a:r>
                        <a:rPr lang="en-US" sz="1600" u="none" strike="noStrike" noProof="0" dirty="0" err="1">
                          <a:latin typeface="+mj-lt"/>
                          <a:cs typeface="Arial" panose="020B0604020202020204" pitchFamily="34" charset="0"/>
                        </a:rPr>
                        <a:t>Ertapenam</a:t>
                      </a:r>
                      <a:r>
                        <a:rPr lang="en-US" sz="1600" u="none" strike="noStrike" noProof="0" dirty="0">
                          <a:latin typeface="+mj-lt"/>
                          <a:cs typeface="Arial" panose="020B0604020202020204" pitchFamily="34" charset="0"/>
                        </a:rPr>
                        <a:t>*</a:t>
                      </a:r>
                    </a:p>
                    <a:p>
                      <a:pPr lvl="0">
                        <a:buNone/>
                      </a:pPr>
                      <a:r>
                        <a:rPr lang="en-US" sz="1600" u="none" strike="noStrike" noProof="0" dirty="0">
                          <a:latin typeface="+mj-lt"/>
                          <a:cs typeface="Arial" panose="020B0604020202020204" pitchFamily="34" charset="0"/>
                        </a:rPr>
                        <a:t>Vancomycin*</a:t>
                      </a:r>
                      <a:endParaRPr 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1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Probiotics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Prophylaxis +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Maintenance 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+mj-lt"/>
                          <a:cs typeface="Arial" panose="020B0604020202020204" pitchFamily="34" charset="0"/>
                        </a:rPr>
                        <a:t>Visbiome</a:t>
                      </a: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 (formerly VSL#3)</a:t>
                      </a:r>
                    </a:p>
                    <a:p>
                      <a:pPr lvl="0">
                        <a:buNone/>
                      </a:pP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E. coli </a:t>
                      </a:r>
                      <a:r>
                        <a:rPr lang="en-US" sz="1600" dirty="0" err="1">
                          <a:latin typeface="+mj-lt"/>
                          <a:cs typeface="Arial" panose="020B0604020202020204" pitchFamily="34" charset="0"/>
                        </a:rPr>
                        <a:t>Nissle</a:t>
                      </a: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 1917</a:t>
                      </a:r>
                      <a:endParaRPr lang="en-US" sz="1600" i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572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+mj-lt"/>
                          <a:cs typeface="Arial" panose="020B0604020202020204" pitchFamily="34" charset="0"/>
                        </a:rPr>
                        <a:t>Mesalamine</a:t>
                      </a:r>
                      <a:endParaRPr 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Oral mesalamine/sulfasalazine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 err="1">
                          <a:latin typeface="+mj-lt"/>
                          <a:cs typeface="Arial" panose="020B0604020202020204" pitchFamily="34" charset="0"/>
                        </a:rPr>
                        <a:t>Mesalamine</a:t>
                      </a:r>
                      <a:r>
                        <a:rPr lang="en-US" sz="1600" baseline="0" dirty="0">
                          <a:latin typeface="+mj-lt"/>
                          <a:cs typeface="Arial" panose="020B0604020202020204" pitchFamily="34" charset="0"/>
                        </a:rPr>
                        <a:t> enema</a:t>
                      </a:r>
                      <a:endParaRPr 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58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Oral</a:t>
                      </a:r>
                      <a:r>
                        <a:rPr lang="en-US" sz="1600" baseline="0" dirty="0">
                          <a:latin typeface="+mj-lt"/>
                          <a:cs typeface="Arial" panose="020B0604020202020204" pitchFamily="34" charset="0"/>
                        </a:rPr>
                        <a:t> steroids</a:t>
                      </a:r>
                      <a:endParaRPr 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Oral corticosteroid/budesonide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Corticosteroid</a:t>
                      </a:r>
                      <a:r>
                        <a:rPr lang="en-US" sz="1600" baseline="0" dirty="0">
                          <a:latin typeface="+mj-lt"/>
                          <a:cs typeface="Arial" panose="020B0604020202020204" pitchFamily="34" charset="0"/>
                        </a:rPr>
                        <a:t> enema</a:t>
                      </a:r>
                      <a:endParaRPr 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049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Immunomodulator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azathioprine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43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Biologic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Infliximab</a:t>
                      </a:r>
                      <a:r>
                        <a:rPr lang="en-US" sz="1600" baseline="0" dirty="0">
                          <a:latin typeface="+mj-lt"/>
                          <a:cs typeface="Arial" panose="020B0604020202020204" pitchFamily="34" charset="0"/>
                        </a:rPr>
                        <a:t>                Vedolizumab</a:t>
                      </a:r>
                      <a:endParaRPr 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err="1">
                          <a:latin typeface="+mj-lt"/>
                          <a:cs typeface="Arial" panose="020B0604020202020204" pitchFamily="34" charset="0"/>
                        </a:rPr>
                        <a:t>Ustekinumab</a:t>
                      </a:r>
                      <a:endParaRPr 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13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Hyperbaric</a:t>
                      </a:r>
                      <a:r>
                        <a:rPr lang="en-US" sz="1600" baseline="0" dirty="0">
                          <a:latin typeface="+mj-lt"/>
                          <a:cs typeface="Arial" panose="020B0604020202020204" pitchFamily="34" charset="0"/>
                        </a:rPr>
                        <a:t> O2    Fecal transplant</a:t>
                      </a:r>
                      <a:endParaRPr lang="en-US" sz="1600" i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>
                          <a:latin typeface="+mj-lt"/>
                          <a:cs typeface="Arial" panose="020B0604020202020204" pitchFamily="34" charset="0"/>
                        </a:rPr>
                        <a:t>Green</a:t>
                      </a:r>
                      <a:r>
                        <a:rPr lang="en-US" sz="1600" baseline="0" dirty="0">
                          <a:latin typeface="+mj-lt"/>
                          <a:cs typeface="Arial" panose="020B0604020202020204" pitchFamily="34" charset="0"/>
                        </a:rPr>
                        <a:t> tea extract</a:t>
                      </a:r>
                      <a:endParaRPr lang="en-US" sz="1600" i="1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617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842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Surgery in Ulcerative Colitis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5282"/>
            <a:ext cx="5257800" cy="518168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 estimated 13-15% of patients with ulcerative colitis (UC) will require a colectomy within the first 10 years of diagnosis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67625" y="6073331"/>
            <a:ext cx="45243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>
                <a:latin typeface="+mj-lt"/>
              </a:rPr>
              <a:t>Frolkis</a:t>
            </a:r>
            <a:r>
              <a:rPr lang="en-US" sz="1100" dirty="0">
                <a:latin typeface="+mj-lt"/>
              </a:rPr>
              <a:t> AD, et al. Gastroenterology 2013;145:996-1006.</a:t>
            </a:r>
          </a:p>
          <a:p>
            <a:pPr algn="r"/>
            <a:r>
              <a:rPr lang="en-US" sz="1100" dirty="0">
                <a:latin typeface="+mj-lt"/>
              </a:rPr>
              <a:t>Tsai L, et al. </a:t>
            </a:r>
            <a:r>
              <a:rPr lang="en-US" sz="1100" dirty="0" err="1">
                <a:latin typeface="+mj-lt"/>
              </a:rPr>
              <a:t>Clin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Hepatol</a:t>
            </a:r>
            <a:r>
              <a:rPr lang="en-US" sz="1100" dirty="0">
                <a:latin typeface="+mj-lt"/>
              </a:rPr>
              <a:t>. 2021;10:2031-2045.</a:t>
            </a:r>
          </a:p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Hahnloser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D,  et al. Br J Surg 2007.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Diederen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K, et al. Br J Surg 2017.1</a:t>
            </a:r>
          </a:p>
          <a:p>
            <a:pPr algn="r"/>
            <a:endParaRPr lang="en-US" sz="1100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AFDB3C-E129-408B-A17B-E87A5FD93423}"/>
              </a:ext>
            </a:extLst>
          </p:cNvPr>
          <p:cNvSpPr txBox="1">
            <a:spLocks/>
          </p:cNvSpPr>
          <p:nvPr/>
        </p:nvSpPr>
        <p:spPr>
          <a:xfrm>
            <a:off x="6415370" y="1436300"/>
            <a:ext cx="4856427" cy="319918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Indications for Colectomy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Medically refractory disease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Acute perforation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Fulminant colitis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Acute hemorrhage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Colorectal dysplasia/neoplasia 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Familial adenomatous polyposis</a:t>
            </a:r>
          </a:p>
        </p:txBody>
      </p:sp>
    </p:spTree>
    <p:extLst>
      <p:ext uri="{BB962C8B-B14F-4D97-AF65-F5344CB8AC3E}">
        <p14:creationId xmlns:p14="http://schemas.microsoft.com/office/powerpoint/2010/main" val="1635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the Patient with Suspected Inflammation after IPAA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A62D5-E156-4FDC-A703-5814A7B24EDB}"/>
              </a:ext>
            </a:extLst>
          </p:cNvPr>
          <p:cNvSpPr txBox="1"/>
          <p:nvPr/>
        </p:nvSpPr>
        <p:spPr>
          <a:xfrm>
            <a:off x="7818408" y="6370165"/>
            <a:ext cx="4373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/>
            <a:r>
              <a:rPr lang="en-US" sz="1100" dirty="0">
                <a:latin typeface="+mj-lt"/>
              </a:rPr>
              <a:t>Barnes EL, et al. </a:t>
            </a:r>
            <a:r>
              <a:rPr lang="en-US" sz="1100" dirty="0" err="1">
                <a:latin typeface="+mj-lt"/>
              </a:rPr>
              <a:t>Clin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Gastreonterol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Hepatol</a:t>
            </a:r>
            <a:r>
              <a:rPr lang="en-US" sz="1100" dirty="0">
                <a:latin typeface="+mj-lt"/>
              </a:rPr>
              <a:t>. 2020;18:1356-1366.</a:t>
            </a:r>
          </a:p>
        </p:txBody>
      </p:sp>
      <p:pic>
        <p:nvPicPr>
          <p:cNvPr id="6" name="Picture 2" descr="https://ars.els-cdn.com/content/image/1-s2.0-S1542356519310912-g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856" y="925399"/>
            <a:ext cx="5265449" cy="52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616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Crohn’s-like Disease of the Pouch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Occurs in approximately 10% of patients undergoing colectomy with IPAA for ulcerative colitis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dirty="0"/>
              <a:t>Characterized by fistulae development, pouch and afferent limb strictures, and pre-pouch ileitis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2866700"/>
            <a:ext cx="5478104" cy="3164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DA62D5-E156-4FDC-A703-5814A7B24EDB}"/>
              </a:ext>
            </a:extLst>
          </p:cNvPr>
          <p:cNvSpPr txBox="1"/>
          <p:nvPr/>
        </p:nvSpPr>
        <p:spPr>
          <a:xfrm>
            <a:off x="7720437" y="6356428"/>
            <a:ext cx="4373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/>
            <a:r>
              <a:rPr lang="en-US" sz="1100" dirty="0">
                <a:latin typeface="+mj-lt"/>
              </a:rPr>
              <a:t>Barnes EL, et al. </a:t>
            </a:r>
            <a:r>
              <a:rPr lang="en-US" sz="1100" dirty="0" err="1">
                <a:latin typeface="+mj-lt"/>
              </a:rPr>
              <a:t>Inflamm</a:t>
            </a:r>
            <a:r>
              <a:rPr lang="en-US" sz="1100" dirty="0">
                <a:latin typeface="+mj-lt"/>
              </a:rPr>
              <a:t> Bowel Dis. 2019; 25(9):1474-80.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6A8858-ADF9-D347-B171-040C2303F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9" r="9240"/>
          <a:stretch/>
        </p:blipFill>
        <p:spPr>
          <a:xfrm>
            <a:off x="7109831" y="2875248"/>
            <a:ext cx="3967744" cy="31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90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Anti-TNF Therapy: systematic review and meta-analysis</a:t>
            </a:r>
          </a:p>
          <a:p>
            <a:pPr marL="1087438" lvl="1" indent="-342900"/>
            <a:r>
              <a:rPr lang="en-US" sz="2200" dirty="0"/>
              <a:t>Rate of short-term clinical remission: 0.64 (0.50 – 0.77)</a:t>
            </a:r>
          </a:p>
          <a:p>
            <a:pPr marL="1087438" lvl="1" indent="-342900"/>
            <a:r>
              <a:rPr lang="en-US" sz="2200" dirty="0"/>
              <a:t>Rate of long-term clinical remission: 0.57 (0.43– 0.71)</a:t>
            </a:r>
          </a:p>
          <a:p>
            <a:endParaRPr lang="en-US" sz="400" dirty="0"/>
          </a:p>
          <a:p>
            <a:pPr marL="0" indent="0">
              <a:buNone/>
            </a:pPr>
            <a:r>
              <a:rPr lang="en-US" dirty="0"/>
              <a:t>Vedolizumab: Multicenter study from 5 academic IBD centers</a:t>
            </a:r>
          </a:p>
          <a:p>
            <a:pPr marL="1087438" lvl="1" indent="-342900"/>
            <a:r>
              <a:rPr lang="en-US" sz="2200" dirty="0"/>
              <a:t>71% clinical response</a:t>
            </a:r>
          </a:p>
          <a:p>
            <a:pPr marL="1087438" lvl="1" indent="-342900"/>
            <a:r>
              <a:rPr lang="en-US" sz="2200" dirty="0"/>
              <a:t>19% clinical remission</a:t>
            </a:r>
          </a:p>
          <a:p>
            <a:pPr marL="1087438" lvl="1" indent="-342900"/>
            <a:r>
              <a:rPr lang="en-US" sz="2200" dirty="0"/>
              <a:t>36% discontinued vedolizumab</a:t>
            </a:r>
          </a:p>
          <a:p>
            <a:pPr marL="1087438" lvl="1" indent="-342900"/>
            <a:r>
              <a:rPr lang="en-US" sz="2200" dirty="0"/>
              <a:t>60% continued antibiotics</a:t>
            </a:r>
          </a:p>
          <a:p>
            <a:endParaRPr lang="en-US" sz="400" dirty="0"/>
          </a:p>
          <a:p>
            <a:pPr marL="0" indent="0">
              <a:buNone/>
            </a:pPr>
            <a:r>
              <a:rPr lang="en-US" dirty="0"/>
              <a:t>Ustekinumab: Multicenter study from 4 academic IBD centers</a:t>
            </a:r>
          </a:p>
          <a:p>
            <a:pPr marL="1087438" lvl="1" indent="-342900"/>
            <a:r>
              <a:rPr lang="en-US" sz="2200" dirty="0"/>
              <a:t>83% clinical response (6 months after induction)</a:t>
            </a:r>
          </a:p>
          <a:p>
            <a:pPr marL="1087438" lvl="1" indent="-342900"/>
            <a:r>
              <a:rPr lang="en-US" sz="2200" dirty="0"/>
              <a:t>Responders demonstrated significantly less pouch inflammation compared with non-responders (29% vs. 100%, p=0.023)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37200" y="6176963"/>
            <a:ext cx="6654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>
                <a:latin typeface="+mj-lt"/>
              </a:rPr>
              <a:t>Huguet</a:t>
            </a:r>
            <a:r>
              <a:rPr lang="en-US" sz="1100" dirty="0">
                <a:latin typeface="+mj-lt"/>
              </a:rPr>
              <a:t> M, et al. </a:t>
            </a:r>
            <a:r>
              <a:rPr lang="en-US" sz="1100" dirty="0" err="1">
                <a:latin typeface="+mj-lt"/>
              </a:rPr>
              <a:t>Inflamm</a:t>
            </a:r>
            <a:r>
              <a:rPr lang="en-US" sz="1100" dirty="0">
                <a:latin typeface="+mj-lt"/>
              </a:rPr>
              <a:t> Bowel Dis. 2018;24:261-8.</a:t>
            </a:r>
          </a:p>
          <a:p>
            <a:pPr algn="r"/>
            <a:r>
              <a:rPr lang="en-US" sz="1100" dirty="0">
                <a:latin typeface="+mj-lt"/>
              </a:rPr>
              <a:t>Gregory M, et al. </a:t>
            </a:r>
            <a:r>
              <a:rPr lang="en-US" sz="1100" dirty="0" err="1">
                <a:latin typeface="+mj-lt"/>
              </a:rPr>
              <a:t>Inflamm</a:t>
            </a:r>
            <a:r>
              <a:rPr lang="en-US" sz="1100" dirty="0">
                <a:latin typeface="+mj-lt"/>
              </a:rPr>
              <a:t> Bowel Dis. 2019;1569-1576.</a:t>
            </a:r>
          </a:p>
          <a:p>
            <a:pPr algn="r"/>
            <a:r>
              <a:rPr lang="en-US" sz="1100" dirty="0">
                <a:latin typeface="+mj-lt"/>
              </a:rPr>
              <a:t>Weaver KN, et al. </a:t>
            </a:r>
            <a:r>
              <a:rPr lang="en-US" sz="1100" dirty="0" err="1">
                <a:latin typeface="+mj-lt"/>
              </a:rPr>
              <a:t>Inflamm</a:t>
            </a:r>
            <a:r>
              <a:rPr lang="en-US" sz="1100" dirty="0">
                <a:latin typeface="+mj-lt"/>
              </a:rPr>
              <a:t> Bowel Dis. 2019;25:767-774.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44712"/>
            <a:ext cx="10515600" cy="850570"/>
          </a:xfrm>
        </p:spPr>
        <p:txBody>
          <a:bodyPr anchor="ctr"/>
          <a:lstStyle/>
          <a:p>
            <a:r>
              <a:rPr lang="en-US" dirty="0"/>
              <a:t>Efficacy of Biologic Therapy for Crohn’s-like Disease of the Pouch</a:t>
            </a:r>
          </a:p>
        </p:txBody>
      </p:sp>
    </p:spTree>
    <p:extLst>
      <p:ext uri="{BB962C8B-B14F-4D97-AF65-F5344CB8AC3E}">
        <p14:creationId xmlns:p14="http://schemas.microsoft.com/office/powerpoint/2010/main" val="2473834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8FCF-70DC-493A-85A8-2D72138B6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Remission at 6 months after enrollment (CD pouch)</a:t>
            </a:r>
          </a:p>
        </p:txBody>
      </p:sp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98EDE9CC-29AA-4885-9B92-9FAAAFFAD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60" y="995363"/>
            <a:ext cx="8895080" cy="51816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7E82B-EB76-4327-B620-C11DEE9DC9F0}"/>
              </a:ext>
            </a:extLst>
          </p:cNvPr>
          <p:cNvSpPr txBox="1"/>
          <p:nvPr/>
        </p:nvSpPr>
        <p:spPr>
          <a:xfrm>
            <a:off x="5537200" y="6280477"/>
            <a:ext cx="665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+mj-lt"/>
              </a:rPr>
              <a:t>Barnes EL, et al. Crohn’s Colitis 360. In press. </a:t>
            </a:r>
          </a:p>
        </p:txBody>
      </p:sp>
    </p:spTree>
    <p:extLst>
      <p:ext uri="{BB962C8B-B14F-4D97-AF65-F5344CB8AC3E}">
        <p14:creationId xmlns:p14="http://schemas.microsoft.com/office/powerpoint/2010/main" val="3481471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A8E07-6DE2-4393-9B4F-94D2B26F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4A96B-50E5-4727-9A19-6187DF9AA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IPAA is preferred surgery after colectomy in patients with IBD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Up to 48% of patients will develop acute pouchitis within the first 2 years of surgery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Endoscopic assessment is an important tool in evaluation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Acute pouchitis- most patients will respond to antibiotics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No currently approved treatments for chronic antibiotic refractory pouchitis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Important to standardize approach to these patients which includes diagnostic evaluation/documentation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83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78EB6-983F-4854-9FD1-427A734F4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Ileal Reservoirs: the ABCs (or KSWJs)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DCCAC-FDCD-4DD1-9596-7A405C98F752}"/>
              </a:ext>
            </a:extLst>
          </p:cNvPr>
          <p:cNvSpPr txBox="1"/>
          <p:nvPr/>
        </p:nvSpPr>
        <p:spPr>
          <a:xfrm>
            <a:off x="3326723" y="1783089"/>
            <a:ext cx="27432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S-Pouch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427D5-6F2B-4EC7-B878-F89C071191AA}"/>
              </a:ext>
            </a:extLst>
          </p:cNvPr>
          <p:cNvSpPr txBox="1"/>
          <p:nvPr/>
        </p:nvSpPr>
        <p:spPr>
          <a:xfrm>
            <a:off x="6200301" y="1780255"/>
            <a:ext cx="27432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W-Pouch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6A0EC-63BC-4488-861E-B20C51A3B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786" y="2336512"/>
            <a:ext cx="1013874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751DF9-3F8E-4F2A-A454-EC5B544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044" y="2342760"/>
            <a:ext cx="1947713" cy="228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1BBE7B-86D5-480C-9364-02EB951475CD}"/>
              </a:ext>
            </a:extLst>
          </p:cNvPr>
          <p:cNvSpPr txBox="1"/>
          <p:nvPr/>
        </p:nvSpPr>
        <p:spPr>
          <a:xfrm>
            <a:off x="6108028" y="6396335"/>
            <a:ext cx="5995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Images adapted from </a:t>
            </a:r>
            <a:r>
              <a:rPr kumimoji="0" lang="en-US" sz="11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Kirat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sz="11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Remzi</a:t>
            </a:r>
            <a:endParaRPr kumimoji="0" lang="en-US" sz="11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Seminars in Colon and Rectal Surgery, June 2009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F6FE3-B174-477A-97E4-7BF9E27F2D5B}"/>
              </a:ext>
            </a:extLst>
          </p:cNvPr>
          <p:cNvSpPr txBox="1"/>
          <p:nvPr/>
        </p:nvSpPr>
        <p:spPr>
          <a:xfrm>
            <a:off x="9104753" y="1796064"/>
            <a:ext cx="2743200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J-Pouch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C9BF7F-B3B7-4411-B3DF-C248B6D31941}"/>
              </a:ext>
            </a:extLst>
          </p:cNvPr>
          <p:cNvSpPr/>
          <p:nvPr/>
        </p:nvSpPr>
        <p:spPr>
          <a:xfrm>
            <a:off x="9019701" y="1691683"/>
            <a:ext cx="2905177" cy="3796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AF4B71-F215-4670-B621-1D5645FB919F}"/>
              </a:ext>
            </a:extLst>
          </p:cNvPr>
          <p:cNvSpPr txBox="1"/>
          <p:nvPr/>
        </p:nvSpPr>
        <p:spPr>
          <a:xfrm>
            <a:off x="453145" y="1780255"/>
            <a:ext cx="27432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K-Pouch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4E970-6F07-4135-9DEA-42917F710CD9}"/>
              </a:ext>
            </a:extLst>
          </p:cNvPr>
          <p:cNvSpPr txBox="1"/>
          <p:nvPr/>
        </p:nvSpPr>
        <p:spPr>
          <a:xfrm>
            <a:off x="453145" y="4609776"/>
            <a:ext cx="2743200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pouch 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continent ostomy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C9857B-8A66-49D5-BD56-C1C4543D1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45" y="2378510"/>
            <a:ext cx="2743200" cy="18724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963CEE-C568-44A4-9B00-9B63133991F5}"/>
              </a:ext>
            </a:extLst>
          </p:cNvPr>
          <p:cNvSpPr txBox="1"/>
          <p:nvPr/>
        </p:nvSpPr>
        <p:spPr>
          <a:xfrm>
            <a:off x="9104753" y="4614003"/>
            <a:ext cx="2743200" cy="707886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Ileal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pouch anal anastomosis (IPAA)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F29430-0FC5-4B91-B548-CE7BF9850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7168" y="2311674"/>
            <a:ext cx="1143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6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in Pouch Surgery</a:t>
            </a:r>
          </a:p>
        </p:txBody>
      </p:sp>
      <p:pic>
        <p:nvPicPr>
          <p:cNvPr id="4" name="New picture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0710" y="1642665"/>
            <a:ext cx="5759460" cy="2921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48691"/>
            <a:ext cx="113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1 Stage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2518364"/>
            <a:ext cx="1130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2 Stage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934339"/>
            <a:ext cx="1130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Modified 2 Stage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288037"/>
            <a:ext cx="113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3 Stage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67625" y="6259565"/>
            <a:ext cx="45243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+mj-lt"/>
              </a:rPr>
              <a:t>Kochar B, et al. </a:t>
            </a:r>
            <a:r>
              <a:rPr lang="en-US" sz="1100" dirty="0" err="1">
                <a:latin typeface="+mj-lt"/>
              </a:rPr>
              <a:t>Inflamm</a:t>
            </a:r>
            <a:r>
              <a:rPr lang="en-US" sz="1100" dirty="0">
                <a:latin typeface="+mj-lt"/>
              </a:rPr>
              <a:t> Bowel Dis. 2018;24:1833-1839. </a:t>
            </a:r>
          </a:p>
          <a:p>
            <a:pPr algn="r"/>
            <a:r>
              <a:rPr lang="en-US" sz="1100" dirty="0">
                <a:latin typeface="+mj-lt"/>
              </a:rPr>
              <a:t>Quinn KE and Raffals LR. Am J </a:t>
            </a:r>
            <a:r>
              <a:rPr lang="en-US" sz="1100" dirty="0" err="1">
                <a:latin typeface="+mj-lt"/>
              </a:rPr>
              <a:t>Gastroenterol</a:t>
            </a:r>
            <a:r>
              <a:rPr lang="en-US" sz="1100" dirty="0">
                <a:latin typeface="+mj-lt"/>
              </a:rPr>
              <a:t>. 2020;115:1439-1450.</a:t>
            </a:r>
          </a:p>
          <a:p>
            <a:pPr algn="r"/>
            <a:endParaRPr lang="en-US" sz="11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21" y="1624939"/>
            <a:ext cx="5025605" cy="30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4D9C04-C953-45F5-8898-74391820B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the J Pouch Anatomy</a:t>
            </a:r>
          </a:p>
        </p:txBody>
      </p:sp>
      <p:pic>
        <p:nvPicPr>
          <p:cNvPr id="6" name="Picture 2" descr="Image result for j pouch anatom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987" r="2797" b="1323"/>
          <a:stretch/>
        </p:blipFill>
        <p:spPr bwMode="auto">
          <a:xfrm>
            <a:off x="4495734" y="995282"/>
            <a:ext cx="3137460" cy="48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33194" y="1214484"/>
            <a:ext cx="1910862" cy="646331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Afferent Limb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Pre-pouch ileum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614622" y="1423745"/>
            <a:ext cx="1018573" cy="1139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20502" y="2244542"/>
            <a:ext cx="1536246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Pouch inlet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6649867" y="1984109"/>
            <a:ext cx="1170635" cy="4450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61186" y="3457693"/>
            <a:ext cx="1772975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Pouch body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519740" y="3529170"/>
            <a:ext cx="1641446" cy="1003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76510" y="1797546"/>
            <a:ext cx="742262" cy="3996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18976" y="1202898"/>
            <a:ext cx="1171804" cy="646331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 of J-pouch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2509" y="2180950"/>
            <a:ext cx="1171804" cy="646331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Efferent limb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38949" y="4925961"/>
            <a:ext cx="1790731" cy="2208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74349" y="4823685"/>
            <a:ext cx="1893393" cy="646331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Distal anastomosis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90763" y="4723178"/>
            <a:ext cx="1650736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Rectal cuff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433033" y="4946503"/>
            <a:ext cx="1156950" cy="331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33194" y="5239237"/>
            <a:ext cx="1608305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 canal</a:t>
            </a: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6223969" y="5356112"/>
            <a:ext cx="1409225" cy="677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834314" y="2690443"/>
            <a:ext cx="684393" cy="3340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0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7C1854-E960-45E2-A3A1-C6BCAAC3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 and Anatomy</a:t>
            </a:r>
          </a:p>
        </p:txBody>
      </p:sp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84" y="1232798"/>
            <a:ext cx="6715584" cy="35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DA62D5-E156-4FDC-A703-5814A7B24EDB}"/>
              </a:ext>
            </a:extLst>
          </p:cNvPr>
          <p:cNvSpPr txBox="1"/>
          <p:nvPr/>
        </p:nvSpPr>
        <p:spPr>
          <a:xfrm>
            <a:off x="7818408" y="6301562"/>
            <a:ext cx="4373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/>
            <a:r>
              <a:rPr lang="en-US" sz="1100" dirty="0">
                <a:latin typeface="+mj-lt"/>
              </a:rPr>
              <a:t>Quinn KP, et al. </a:t>
            </a:r>
            <a:r>
              <a:rPr lang="en-US" sz="1100" dirty="0" err="1">
                <a:latin typeface="+mj-lt"/>
              </a:rPr>
              <a:t>Inflamm</a:t>
            </a:r>
            <a:r>
              <a:rPr lang="en-US" sz="1100" dirty="0">
                <a:latin typeface="+mj-lt"/>
              </a:rPr>
              <a:t> Bowel Dis. 2019; 25(3):460-471.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2967" y="1878496"/>
            <a:ext cx="140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Tip of the J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5618" y="3491951"/>
            <a:ext cx="1401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j-lt"/>
              </a:rPr>
              <a:t>Owl’s eye appearance, pouch body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0570" y="1878496"/>
            <a:ext cx="1527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Afferent limb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5268" y="3720697"/>
            <a:ext cx="203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Anal transition zone</a:t>
            </a:r>
          </a:p>
        </p:txBody>
      </p:sp>
    </p:spTree>
    <p:extLst>
      <p:ext uri="{BB962C8B-B14F-4D97-AF65-F5344CB8AC3E}">
        <p14:creationId xmlns:p14="http://schemas.microsoft.com/office/powerpoint/2010/main" val="147007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urved Connector 11"/>
          <p:cNvCxnSpPr/>
          <p:nvPr/>
        </p:nvCxnSpPr>
        <p:spPr>
          <a:xfrm flipV="1">
            <a:off x="3163973" y="2077913"/>
            <a:ext cx="5888587" cy="702520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156EA-820D-4FF2-AF2C-A82EFBEEA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186" y="15009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Clinical assessment </a:t>
            </a:r>
          </a:p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Laboratory evaluation </a:t>
            </a:r>
          </a:p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Stool evaluation </a:t>
            </a:r>
          </a:p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Endoscopic evaluation </a:t>
            </a:r>
          </a:p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Imaging considerations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3505011" y="1885424"/>
            <a:ext cx="2113705" cy="276881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TextBox 17"/>
          <p:cNvSpPr txBox="1"/>
          <p:nvPr/>
        </p:nvSpPr>
        <p:spPr>
          <a:xfrm>
            <a:off x="5754807" y="1500586"/>
            <a:ext cx="2827266" cy="224676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CBC, CMP, CRP, ESR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Iron studies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Vitamin 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Celiac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serologies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IGG4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61069" y="1500586"/>
            <a:ext cx="2827266" cy="1323439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Stool infection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eval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   Stool cx/GIPCR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   C. Difficile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CMV (histology)</a:t>
            </a:r>
          </a:p>
        </p:txBody>
      </p:sp>
      <p:cxnSp>
        <p:nvCxnSpPr>
          <p:cNvPr id="20" name="Curved Connector 19"/>
          <p:cNvCxnSpPr>
            <a:cxnSpLocks/>
          </p:cNvCxnSpPr>
          <p:nvPr/>
        </p:nvCxnSpPr>
        <p:spPr>
          <a:xfrm>
            <a:off x="3640508" y="3286089"/>
            <a:ext cx="1978208" cy="116552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TextBox 21"/>
          <p:cNvSpPr txBox="1"/>
          <p:nvPr/>
        </p:nvSpPr>
        <p:spPr>
          <a:xfrm>
            <a:off x="5754807" y="3925603"/>
            <a:ext cx="2827266" cy="224676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CTE/MRE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Pouchogram</a:t>
            </a: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Defecography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Anorectal manometry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EUA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Intestinal ultrasound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FA6E5CC4-40C2-43CC-9C18-1962F0101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12"/>
            <a:ext cx="10515600" cy="850570"/>
          </a:xfrm>
        </p:spPr>
        <p:txBody>
          <a:bodyPr/>
          <a:lstStyle/>
          <a:p>
            <a:r>
              <a:rPr lang="en-US" dirty="0"/>
              <a:t>Evaluation of the J Pouch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6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26"/>
    </mc:Choice>
    <mc:Fallback xmlns="">
      <p:transition spd="slow" advTm="46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 animBg="1"/>
      <p:bldP spid="19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B751-318E-40D4-83CA-8973BAFBE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Pouchitis Disease Activity Index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FBBF00-C35A-4830-8BA6-585143D31602}"/>
              </a:ext>
            </a:extLst>
          </p:cNvPr>
          <p:cNvGraphicFramePr>
            <a:graphicFrameLocks noGrp="1"/>
          </p:cNvGraphicFramePr>
          <p:nvPr/>
        </p:nvGraphicFramePr>
        <p:xfrm>
          <a:off x="129840" y="1479736"/>
          <a:ext cx="4936602" cy="4153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922">
                  <a:extLst>
                    <a:ext uri="{9D8B030D-6E8A-4147-A177-3AD203B41FA5}">
                      <a16:colId xmlns:a16="http://schemas.microsoft.com/office/drawing/2014/main" val="416427549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436423506"/>
                    </a:ext>
                  </a:extLst>
                </a:gridCol>
              </a:tblGrid>
              <a:tr h="3744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Criteria (max 6)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502905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Stool frequency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Usual postoperative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stool frequency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1-2 stools/day &gt; postoperative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3+ or more stools/day &gt; postoperative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532424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Rectal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bleeding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None/rare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Daily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618129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urgency/abdominal cramps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None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Occasional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Usual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077907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 &gt;37.8 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Absent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Present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01183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368F11-1FBF-4CBD-B77B-EC6578460F1A}"/>
              </a:ext>
            </a:extLst>
          </p:cNvPr>
          <p:cNvGraphicFramePr>
            <a:graphicFrameLocks noGrp="1"/>
          </p:cNvGraphicFramePr>
          <p:nvPr/>
        </p:nvGraphicFramePr>
        <p:xfrm>
          <a:off x="5199829" y="1474470"/>
          <a:ext cx="4936602" cy="1928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922">
                  <a:extLst>
                    <a:ext uri="{9D8B030D-6E8A-4147-A177-3AD203B41FA5}">
                      <a16:colId xmlns:a16="http://schemas.microsoft.com/office/drawing/2014/main" val="416427549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436423506"/>
                    </a:ext>
                  </a:extLst>
                </a:gridCol>
              </a:tblGrid>
              <a:tr h="3744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Endoscopic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Criteria (max 6)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502905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Edema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Granularity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Friability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 of vascular pattern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Mucous exudates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Ulceration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53242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EFB7EA0-33FD-48C6-BAD2-F5AFA260E9C0}"/>
              </a:ext>
            </a:extLst>
          </p:cNvPr>
          <p:cNvGraphicFramePr>
            <a:graphicFrameLocks noGrp="1"/>
          </p:cNvGraphicFramePr>
          <p:nvPr/>
        </p:nvGraphicFramePr>
        <p:xfrm>
          <a:off x="5199829" y="3445663"/>
          <a:ext cx="4936602" cy="2508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922">
                  <a:extLst>
                    <a:ext uri="{9D8B030D-6E8A-4147-A177-3AD203B41FA5}">
                      <a16:colId xmlns:a16="http://schemas.microsoft.com/office/drawing/2014/main" val="416427549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436423506"/>
                    </a:ext>
                  </a:extLst>
                </a:gridCol>
              </a:tblGrid>
              <a:tr h="3744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Histologic Criteria (max 6)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502905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Polymorphic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nuclear leukocyte infiltration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Mild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Moderate + crypt abscess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Severe + crypt abscess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532424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Ulceration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&gt;25%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25-50%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&gt;50%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259048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8DBAE3-01A2-4591-8707-1BFF4DEA1029}"/>
              </a:ext>
            </a:extLst>
          </p:cNvPr>
          <p:cNvSpPr txBox="1">
            <a:spLocks/>
          </p:cNvSpPr>
          <p:nvPr/>
        </p:nvSpPr>
        <p:spPr>
          <a:xfrm>
            <a:off x="10269818" y="3143924"/>
            <a:ext cx="1833468" cy="700490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Pouchitis </a:t>
            </a:r>
            <a:r>
              <a:rPr lang="en-US" sz="20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score 18</a:t>
            </a:r>
          </a:p>
          <a:p>
            <a:endParaRPr lang="en-US" sz="2000" u="sng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u="sng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u="sng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4F013-BD0D-48AE-B922-BD4ECE40F3D7}"/>
              </a:ext>
            </a:extLst>
          </p:cNvPr>
          <p:cNvSpPr txBox="1"/>
          <p:nvPr/>
        </p:nvSpPr>
        <p:spPr>
          <a:xfrm>
            <a:off x="7668130" y="6436289"/>
            <a:ext cx="4429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Sandborn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, W et al. 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Mayo Clinic Proceedings 1994;69:409-415. </a:t>
            </a:r>
          </a:p>
        </p:txBody>
      </p:sp>
    </p:spTree>
    <p:extLst>
      <p:ext uri="{BB962C8B-B14F-4D97-AF65-F5344CB8AC3E}">
        <p14:creationId xmlns:p14="http://schemas.microsoft.com/office/powerpoint/2010/main" val="3203972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B751-318E-40D4-83CA-8973BAFBE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modified</a:t>
            </a:r>
            <a:r>
              <a:rPr lang="en-US" dirty="0"/>
              <a:t> Pouchitis Disease Activity Index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FBBF00-C35A-4830-8BA6-585143D31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23021"/>
              </p:ext>
            </p:extLst>
          </p:nvPr>
        </p:nvGraphicFramePr>
        <p:xfrm>
          <a:off x="129840" y="1479736"/>
          <a:ext cx="4936602" cy="4153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922">
                  <a:extLst>
                    <a:ext uri="{9D8B030D-6E8A-4147-A177-3AD203B41FA5}">
                      <a16:colId xmlns:a16="http://schemas.microsoft.com/office/drawing/2014/main" val="416427549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436423506"/>
                    </a:ext>
                  </a:extLst>
                </a:gridCol>
              </a:tblGrid>
              <a:tr h="3744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Criteria (max 6)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502905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Stool frequency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Usual postoperative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stool frequency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1-2 stools/day &gt; postoperative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3+ or more stools/day &gt; postoperative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532424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Rectal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bleeding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None/rare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Daily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618129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urgency/abdominal cramps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None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Occasional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Usual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077907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 &gt;37.8 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Absent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Present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01183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368F11-1FBF-4CBD-B77B-EC6578460F1A}"/>
              </a:ext>
            </a:extLst>
          </p:cNvPr>
          <p:cNvGraphicFramePr>
            <a:graphicFrameLocks noGrp="1"/>
          </p:cNvGraphicFramePr>
          <p:nvPr/>
        </p:nvGraphicFramePr>
        <p:xfrm>
          <a:off x="5199829" y="1474470"/>
          <a:ext cx="4936602" cy="1928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922">
                  <a:extLst>
                    <a:ext uri="{9D8B030D-6E8A-4147-A177-3AD203B41FA5}">
                      <a16:colId xmlns:a16="http://schemas.microsoft.com/office/drawing/2014/main" val="416427549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436423506"/>
                    </a:ext>
                  </a:extLst>
                </a:gridCol>
              </a:tblGrid>
              <a:tr h="3744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Endoscopic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Criteria (max 6)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502905"/>
                  </a:ext>
                </a:extLst>
              </a:tr>
              <a:tr h="3744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Edema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Granularity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Friability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 of vascular pattern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Mucous exudates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Ulceration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532424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8DBAE3-01A2-4591-8707-1BFF4DEA1029}"/>
              </a:ext>
            </a:extLst>
          </p:cNvPr>
          <p:cNvSpPr txBox="1">
            <a:spLocks/>
          </p:cNvSpPr>
          <p:nvPr/>
        </p:nvSpPr>
        <p:spPr>
          <a:xfrm>
            <a:off x="6751396" y="3556715"/>
            <a:ext cx="1833468" cy="446769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Pouchitis </a:t>
            </a:r>
            <a:r>
              <a:rPr 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D661E-169E-477E-62E0-BEABFCE717FA}"/>
              </a:ext>
            </a:extLst>
          </p:cNvPr>
          <p:cNvSpPr txBox="1"/>
          <p:nvPr/>
        </p:nvSpPr>
        <p:spPr>
          <a:xfrm>
            <a:off x="9857678" y="6574788"/>
            <a:ext cx="3669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Shen, B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Dis Col Rec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2003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80D85-0395-2291-81BD-2EB21BAEC2A5}"/>
              </a:ext>
            </a:extLst>
          </p:cNvPr>
          <p:cNvSpPr txBox="1"/>
          <p:nvPr/>
        </p:nvSpPr>
        <p:spPr>
          <a:xfrm>
            <a:off x="5882912" y="4573590"/>
            <a:ext cx="1156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Sn 97% </a:t>
            </a:r>
          </a:p>
          <a:p>
            <a:r>
              <a:rPr lang="en-US" sz="2200" dirty="0" err="1"/>
              <a:t>Sp</a:t>
            </a:r>
            <a:r>
              <a:rPr lang="en-US" sz="2200" dirty="0"/>
              <a:t> 100%</a:t>
            </a:r>
          </a:p>
        </p:txBody>
      </p:sp>
      <p:cxnSp>
        <p:nvCxnSpPr>
          <p:cNvPr id="12" name="Curved Connector 19">
            <a:extLst>
              <a:ext uri="{FF2B5EF4-FFF2-40B4-BE49-F238E27FC236}">
                <a16:creationId xmlns:a16="http://schemas.microsoft.com/office/drawing/2014/main" id="{3D8309FE-AF27-AED6-835F-3528803EC45E}"/>
              </a:ext>
            </a:extLst>
          </p:cNvPr>
          <p:cNvCxnSpPr>
            <a:cxnSpLocks/>
            <a:endCxn id="11" idx="3"/>
          </p:cNvCxnSpPr>
          <p:nvPr/>
        </p:nvCxnSpPr>
        <p:spPr>
          <a:xfrm rot="5400000">
            <a:off x="6956065" y="4197731"/>
            <a:ext cx="843514" cy="677647"/>
          </a:xfrm>
          <a:prstGeom prst="curved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23841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3.8|8|6.9|4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63549</TotalTime>
  <Words>1669</Words>
  <Application>Microsoft Office PowerPoint</Application>
  <PresentationFormat>Widescreen</PresentationFormat>
  <Paragraphs>380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Classification and Management of Pouch Disorders</vt:lpstr>
      <vt:lpstr>The Role of Surgery in Ulcerative Colitis</vt:lpstr>
      <vt:lpstr>Ileal Reservoirs: the ABCs (or KSWJs)</vt:lpstr>
      <vt:lpstr>Stages in Pouch Surgery</vt:lpstr>
      <vt:lpstr>Basics of the J Pouch Anatomy</vt:lpstr>
      <vt:lpstr>Landmarks and Anatomy</vt:lpstr>
      <vt:lpstr>Evaluation of the J Pouch</vt:lpstr>
      <vt:lpstr>The Pouchitis Disease Activity Index</vt:lpstr>
      <vt:lpstr>The modified Pouchitis Disease Activity Index</vt:lpstr>
      <vt:lpstr>The Endoscopic Pouch Score</vt:lpstr>
      <vt:lpstr>Diseases of the Pouch</vt:lpstr>
      <vt:lpstr>Cuffitis</vt:lpstr>
      <vt:lpstr>Overview of Pouchitis</vt:lpstr>
      <vt:lpstr>Changing Incidence of Pouchitis Over Time</vt:lpstr>
      <vt:lpstr>Acute Pouchitis</vt:lpstr>
      <vt:lpstr>Acute Pouchitis</vt:lpstr>
      <vt:lpstr>Chronic Pouchitis</vt:lpstr>
      <vt:lpstr>Vedolizumab: The EARNEST Trial</vt:lpstr>
      <vt:lpstr>Potential Treatment Options in Pouchitis</vt:lpstr>
      <vt:lpstr>Approach to the Patient with Suspected Inflammation after IPAA</vt:lpstr>
      <vt:lpstr>Crohn’s-like Disease of the Pouch</vt:lpstr>
      <vt:lpstr>Efficacy of Biologic Therapy for Crohn’s-like Disease of the Pouch</vt:lpstr>
      <vt:lpstr>Clinical Remission at 6 months after enrollment (CD pouch)</vt:lpstr>
      <vt:lpstr>Summary</vt:lpstr>
    </vt:vector>
  </TitlesOfParts>
  <Company>The University of North Carolina at Chapel 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Sandler, Robert S.</dc:creator>
  <cp:lastModifiedBy>Kinnucan, Jami A., M.D.</cp:lastModifiedBy>
  <cp:revision>488</cp:revision>
  <cp:lastPrinted>2023-03-08T21:37:46Z</cp:lastPrinted>
  <dcterms:created xsi:type="dcterms:W3CDTF">2014-01-24T16:39:16Z</dcterms:created>
  <dcterms:modified xsi:type="dcterms:W3CDTF">2023-03-09T12:54:05Z</dcterms:modified>
</cp:coreProperties>
</file>