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9"/>
  </p:notesMasterIdLst>
  <p:sldIdLst>
    <p:sldId id="258" r:id="rId3"/>
    <p:sldId id="398" r:id="rId4"/>
    <p:sldId id="399" r:id="rId5"/>
    <p:sldId id="456" r:id="rId6"/>
    <p:sldId id="564" r:id="rId7"/>
    <p:sldId id="408" r:id="rId8"/>
    <p:sldId id="410" r:id="rId9"/>
    <p:sldId id="411" r:id="rId10"/>
    <p:sldId id="412" r:id="rId11"/>
    <p:sldId id="425" r:id="rId12"/>
    <p:sldId id="426" r:id="rId13"/>
    <p:sldId id="428" r:id="rId14"/>
    <p:sldId id="429" r:id="rId15"/>
    <p:sldId id="430" r:id="rId16"/>
    <p:sldId id="431" r:id="rId17"/>
    <p:sldId id="432" r:id="rId18"/>
    <p:sldId id="433" r:id="rId19"/>
    <p:sldId id="434" r:id="rId20"/>
    <p:sldId id="435" r:id="rId21"/>
    <p:sldId id="642" r:id="rId22"/>
    <p:sldId id="439" r:id="rId23"/>
    <p:sldId id="440" r:id="rId24"/>
    <p:sldId id="637" r:id="rId25"/>
    <p:sldId id="452" r:id="rId26"/>
    <p:sldId id="543" r:id="rId27"/>
    <p:sldId id="63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64" d="100"/>
          <a:sy n="164" d="100"/>
        </p:scale>
        <p:origin x="9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4995792159096"/>
          <c:y val="0.1723152211268264"/>
          <c:w val="0.82222295598660555"/>
          <c:h val="0.7179862045030585"/>
        </c:manualLayout>
      </c:layout>
      <c:barChart>
        <c:barDir val="col"/>
        <c:grouping val="stacked"/>
        <c:varyColors val="0"/>
        <c:ser>
          <c:idx val="0"/>
          <c:order val="0"/>
          <c:tx>
            <c:strRef>
              <c:f>Sheet1!$C$1</c:f>
              <c:strCache>
                <c:ptCount val="1"/>
                <c:pt idx="0">
                  <c:v>Inpatient</c:v>
                </c:pt>
              </c:strCache>
            </c:strRef>
          </c:tx>
          <c:spPr>
            <a:solidFill>
              <a:srgbClr val="A1205D"/>
            </a:solidFill>
            <a:ln w="19050">
              <a:solidFill>
                <a:schemeClr val="bg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5804-476E-98DF-37907E2F2D0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PAF CD</c:v>
                </c:pt>
                <c:pt idx="1">
                  <c:v>Non-PAF CD</c:v>
                </c:pt>
                <c:pt idx="2">
                  <c:v>PAF CD</c:v>
                </c:pt>
                <c:pt idx="3">
                  <c:v>Non-PAF CD</c:v>
                </c:pt>
              </c:strCache>
            </c:strRef>
          </c:cat>
          <c:val>
            <c:numRef>
              <c:f>Sheet1!$C$2:$C$5</c:f>
              <c:numCache>
                <c:formatCode>#,##0</c:formatCode>
                <c:ptCount val="4"/>
                <c:pt idx="0">
                  <c:v>22441.34</c:v>
                </c:pt>
                <c:pt idx="1">
                  <c:v>3963.92</c:v>
                </c:pt>
                <c:pt idx="2">
                  <c:v>18504.650000000001</c:v>
                </c:pt>
                <c:pt idx="3">
                  <c:v>2138.3200000000002</c:v>
                </c:pt>
              </c:numCache>
            </c:numRef>
          </c:val>
          <c:extLst>
            <c:ext xmlns:c16="http://schemas.microsoft.com/office/drawing/2014/chart" uri="{C3380CC4-5D6E-409C-BE32-E72D297353CC}">
              <c16:uniqueId val="{00000001-5804-476E-98DF-37907E2F2D0F}"/>
            </c:ext>
          </c:extLst>
        </c:ser>
        <c:ser>
          <c:idx val="1"/>
          <c:order val="1"/>
          <c:tx>
            <c:strRef>
              <c:f>Sheet1!$D$1</c:f>
              <c:strCache>
                <c:ptCount val="1"/>
                <c:pt idx="0">
                  <c:v>Outpatient </c:v>
                </c:pt>
              </c:strCache>
            </c:strRef>
          </c:tx>
          <c:spPr>
            <a:solidFill>
              <a:srgbClr val="F48F30"/>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PAF CD</c:v>
                </c:pt>
                <c:pt idx="1">
                  <c:v>Non-PAF CD</c:v>
                </c:pt>
                <c:pt idx="2">
                  <c:v>PAF CD</c:v>
                </c:pt>
                <c:pt idx="3">
                  <c:v>Non-PAF CD</c:v>
                </c:pt>
              </c:strCache>
            </c:strRef>
          </c:cat>
          <c:val>
            <c:numRef>
              <c:f>Sheet1!$D$2:$D$5</c:f>
              <c:numCache>
                <c:formatCode>#,##0</c:formatCode>
                <c:ptCount val="4"/>
                <c:pt idx="0">
                  <c:v>33559.67</c:v>
                </c:pt>
                <c:pt idx="1">
                  <c:v>18188.560000000001</c:v>
                </c:pt>
                <c:pt idx="2">
                  <c:v>26821.119999999999</c:v>
                </c:pt>
                <c:pt idx="3">
                  <c:v>11975.92</c:v>
                </c:pt>
              </c:numCache>
            </c:numRef>
          </c:val>
          <c:extLst>
            <c:ext xmlns:c16="http://schemas.microsoft.com/office/drawing/2014/chart" uri="{C3380CC4-5D6E-409C-BE32-E72D297353CC}">
              <c16:uniqueId val="{00000002-5804-476E-98DF-37907E2F2D0F}"/>
            </c:ext>
          </c:extLst>
        </c:ser>
        <c:ser>
          <c:idx val="2"/>
          <c:order val="2"/>
          <c:tx>
            <c:strRef>
              <c:f>Sheet1!$E$1</c:f>
              <c:strCache>
                <c:ptCount val="1"/>
                <c:pt idx="0">
                  <c:v>Pharmacy</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PAF CD</c:v>
                </c:pt>
                <c:pt idx="1">
                  <c:v>Non-PAF CD</c:v>
                </c:pt>
                <c:pt idx="2">
                  <c:v>PAF CD</c:v>
                </c:pt>
                <c:pt idx="3">
                  <c:v>Non-PAF CD</c:v>
                </c:pt>
              </c:strCache>
            </c:strRef>
          </c:cat>
          <c:val>
            <c:numRef>
              <c:f>Sheet1!$E$2:$E$5</c:f>
              <c:numCache>
                <c:formatCode>#,##0</c:formatCode>
                <c:ptCount val="4"/>
                <c:pt idx="0">
                  <c:v>28634.65</c:v>
                </c:pt>
                <c:pt idx="1">
                  <c:v>17756.16</c:v>
                </c:pt>
                <c:pt idx="2">
                  <c:v>25204.22</c:v>
                </c:pt>
                <c:pt idx="3">
                  <c:v>14799.1</c:v>
                </c:pt>
              </c:numCache>
            </c:numRef>
          </c:val>
          <c:extLst>
            <c:ext xmlns:c16="http://schemas.microsoft.com/office/drawing/2014/chart" uri="{C3380CC4-5D6E-409C-BE32-E72D297353CC}">
              <c16:uniqueId val="{00000003-5804-476E-98DF-37907E2F2D0F}"/>
            </c:ext>
          </c:extLst>
        </c:ser>
        <c:dLbls>
          <c:dLblPos val="ctr"/>
          <c:showLegendKey val="0"/>
          <c:showVal val="1"/>
          <c:showCatName val="0"/>
          <c:showSerName val="0"/>
          <c:showPercent val="0"/>
          <c:showBubbleSize val="0"/>
        </c:dLbls>
        <c:gapWidth val="80"/>
        <c:overlap val="100"/>
        <c:axId val="635284888"/>
        <c:axId val="635288168"/>
      </c:barChart>
      <c:catAx>
        <c:axId val="635284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5288168"/>
        <c:crosses val="autoZero"/>
        <c:auto val="1"/>
        <c:lblAlgn val="ctr"/>
        <c:lblOffset val="100"/>
        <c:noMultiLvlLbl val="0"/>
      </c:catAx>
      <c:valAx>
        <c:axId val="635288168"/>
        <c:scaling>
          <c:orientation val="minMax"/>
          <c:max val="9000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a:t>Mean PPPY Cost</a:t>
                </a:r>
              </a:p>
            </c:rich>
          </c:tx>
          <c:layout>
            <c:manualLayout>
              <c:xMode val="edge"/>
              <c:yMode val="edge"/>
              <c:x val="2.8622943704851914E-2"/>
              <c:y val="0.3813055361174560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quot;$&quot;#,##0_);[Red]\(&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5284888"/>
        <c:crosses val="autoZero"/>
        <c:crossBetween val="between"/>
        <c:majorUnit val="10000"/>
        <c:minorUnit val="2000"/>
      </c:valAx>
      <c:spPr>
        <a:noFill/>
        <a:ln>
          <a:noFill/>
        </a:ln>
        <a:effectLst/>
      </c:spPr>
    </c:plotArea>
    <c:legend>
      <c:legendPos val="b"/>
      <c:layout>
        <c:manualLayout>
          <c:xMode val="edge"/>
          <c:yMode val="edge"/>
          <c:x val="0.79954435668649493"/>
          <c:y val="0.25701365403368337"/>
          <c:w val="0.16302575116579343"/>
          <c:h val="0.129796929904768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0.17699</cdr:x>
      <cdr:y>0.03988</cdr:y>
    </cdr:from>
    <cdr:to>
      <cdr:x>0.35668</cdr:x>
      <cdr:y>1</cdr:y>
    </cdr:to>
    <cdr:sp macro="" textlink="">
      <cdr:nvSpPr>
        <cdr:cNvPr id="2" name="Oval 1">
          <a:extLst xmlns:a="http://schemas.openxmlformats.org/drawingml/2006/main">
            <a:ext uri="{FF2B5EF4-FFF2-40B4-BE49-F238E27FC236}">
              <a16:creationId xmlns:a16="http://schemas.microsoft.com/office/drawing/2014/main" id="{197B7F19-D571-4013-992F-BCF2A93504E8}"/>
            </a:ext>
          </a:extLst>
        </cdr:cNvPr>
        <cdr:cNvSpPr/>
      </cdr:nvSpPr>
      <cdr:spPr>
        <a:xfrm xmlns:a="http://schemas.openxmlformats.org/drawingml/2006/main">
          <a:off x="1482375" y="349344"/>
          <a:ext cx="1505025" cy="3817709"/>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0.58778</cdr:x>
      <cdr:y>0.12236</cdr:y>
    </cdr:from>
    <cdr:to>
      <cdr:x>0.76322</cdr:x>
      <cdr:y>1</cdr:y>
    </cdr:to>
    <cdr:sp macro="" textlink="">
      <cdr:nvSpPr>
        <cdr:cNvPr id="3" name="Oval 2">
          <a:extLst xmlns:a="http://schemas.openxmlformats.org/drawingml/2006/main">
            <a:ext uri="{FF2B5EF4-FFF2-40B4-BE49-F238E27FC236}">
              <a16:creationId xmlns:a16="http://schemas.microsoft.com/office/drawing/2014/main" id="{8743A483-2D1F-42D7-9673-19645849744A}"/>
            </a:ext>
          </a:extLst>
        </cdr:cNvPr>
        <cdr:cNvSpPr/>
      </cdr:nvSpPr>
      <cdr:spPr>
        <a:xfrm xmlns:a="http://schemas.openxmlformats.org/drawingml/2006/main">
          <a:off x="4922939" y="569209"/>
          <a:ext cx="1469444" cy="3489758"/>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0276E-6B94-42A3-8219-5779CC00561C}"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4D77F-41F1-4CB4-B4B2-6CDE85EE0472}" type="slidenum">
              <a:rPr lang="en-US" smtClean="0"/>
              <a:t>‹#›</a:t>
            </a:fld>
            <a:endParaRPr lang="en-US"/>
          </a:p>
        </p:txBody>
      </p:sp>
    </p:spTree>
    <p:extLst>
      <p:ext uri="{BB962C8B-B14F-4D97-AF65-F5344CB8AC3E}">
        <p14:creationId xmlns:p14="http://schemas.microsoft.com/office/powerpoint/2010/main" val="304958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astrojournal.org/search/quic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55025A3-2D22-4419-837E-ACABAAA6E4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9C79485-5D5E-46FE-8162-A3DF8E791F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0378D8C1-3191-4209-A344-EE63EF46F9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3E4DFB-B952-4ADA-A935-5D2333D460FE}" type="slidenum">
              <a:rPr lang="en-US" altLang="en-US">
                <a:latin typeface="Garamond" panose="02020404030301010803" pitchFamily="18" charset="0"/>
              </a:rPr>
              <a:pPr/>
              <a:t>3</a:t>
            </a:fld>
            <a:endParaRPr lang="en-US" altLang="en-US">
              <a:latin typeface="Garamond" panose="02020404030301010803"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0D2FDB4-5582-4320-8B7F-2672574808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0CE0AF1A-931E-488D-9075-F629D3316F7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defRPr/>
            </a:pPr>
            <a:r>
              <a:rPr lang="en-US" altLang="en-US"/>
              <a:t>Dewint P, Hansen BE, Verhey E, Oldenburg B, Daniel W. Hommes, Marie J. Pierik, Cyriel Ponsioen, Hendrik M. van Dullemen, Maurice G. Russel, Adriaan A. van Bodegraven, Christien J. van der Woude </a:t>
            </a:r>
            <a:r>
              <a:rPr lang="en-US" altLang="en-US">
                <a:hlinkClick r:id="rId3"/>
              </a:rPr>
              <a:t>et al.</a:t>
            </a:r>
            <a:r>
              <a:rPr lang="en-US" altLang="en-US"/>
              <a:t> Adding Ciprofloxacin to Adalimumab Results in a Higher Fistula Closure Rate in Perianal Fistulizing Crohn's Disease. Gastroenterology 2012 Vol. 142, Issue 5, Supplement 1, Page S-212.</a:t>
            </a:r>
          </a:p>
          <a:p>
            <a:pPr>
              <a:defRPr/>
            </a:pPr>
            <a:endParaRPr lang="en-US" altLang="en-US"/>
          </a:p>
          <a:p>
            <a:pPr>
              <a:defRPr/>
            </a:pPr>
            <a:endParaRPr lang="en-US" altLang="en-US"/>
          </a:p>
          <a:p>
            <a:pPr>
              <a:defRPr/>
            </a:pPr>
            <a:r>
              <a:rPr lang="en-US" altLang="en-US"/>
              <a:t>AddingCiprofloxacintoAdalimumabResultsinaHigherFistulaClosureRateinPerianalFistulizingCrohn'sDiseasePieterDewint,BettinaE.Hansen,ElkeVerhey,BasOldenburg,DanielW.Hommes,MarieJ.Pierik,CyrielPonsioen,HendrikM.vanDullemen,MauriceG.Russel,AdriaanA.vanBodegraven,ChristienJ.vanderWoudeBACKGROUND:Bothanti-TNFagentsandantibioticshaveshowntheirefficacyfortheclosureofperianalCrohn'sfistulas.Theexistenceofanadditiveeffectofcombinationtherapyforfistulaclosureremainstobedemonstrated.METHODS:Amulticenter,double-blind,placebocontrolledtrialwasconducted,evaluatingadalimumabincombinationwithcipro-floxacinorplacebointhetreatmentofactivefistulizing,perianaldiseaseinCrohn'sdiseasepatients(ADAFI).Seventy-sixpatientswereenrolledandreceivedinductiontherapywithadalimumabsubcutaneously(160mgonweek0,80mgonweek2),followedbymaintenancetherapy(40mgeveryotherweek)togetherwithplaceboorciprofloxacin500mgtwicedailyfor12weeks,dependingontherandomizationarm.Theanalyseswerebasedonthemodifiedintention-to-treatpopulationafterexclusionof4patientswithspontaneousfistulaclosurebeforestudystartand2patientsinwhomperianaldrainswereleftinsitu.Theprimaryendpointwasclinicalresponse,definedasareductionof≥50%ofthenumberofdrainingperianalfistulasfrombaselinetoweek12.Patientsnotevaluatedatthesheduledtimepointswerecodedasnon-responders.SecondaryendpointswerechangeinPerianalCrohn'sDiseaseActivityIndex(PDAI)frombaselineandinductionofremissionofCrohn'sdiseasebasedonCrohn'sDiseaseActivityIndex(CDAI).RESULTS:Seventeen(47,2%)of36patientsassignedtoadalimumabplusplaceboand24(70,6%)of34assignedtoadalimumabincombinationwithciprofloxacinshowedclinicalresponseatweek12(p=0.047).Atweek24,nosignificantdifferencebetweenthe2groups(17/36resp21/34)couldbewithheld(p=0.22).Theoverall,medianPDAIatweek12andweek24(medianPDAI=3resp3)wassignificantlylowerthanatbaseline(medianPDAI=7)(p&lt;0.001).However,comparingthe2treatmentarms,nosignificantdifferenceinthechangeofPDAIfrombaselinecouldbedetectedatweek12noratweek24(p=0.16respp=0.32).CombinationtherapywithciprofloxacinwasmoresuccessfulthanadalimumabaloneatinducingremissionofCrohn'sdisease(CDAI&lt;150)atweek12(68.8%vs26.7%,p=0.02).Intotal,24(34,3%)of70patientshadpreviouslyreceivedinfliximab.Thisdidnotinfluenceperianalfistularesponseratetotreatmentwithadalimumab,comparedtopatientsnaivetoinfliximab(62.5%resp56.5%(p=0.63)).CONCLUSION:FortheinductionofperianalfistulaclosureinCrohn'sDisease,combinationtherapyofadalimumabandciprofloxacinishighlyeffectiveandcanbeadvocatedoveradalimumabalone.Afterdiscontinuationofantibiotictherapy,theinitialbeneficialeffectofco-administrationonfistulaclosurerateisnotmaintained.Previoustreatmentwithinfliximabdoesnotinfluencethepotencyofadalimumabtoinduceperianalfistulaclosure.</a:t>
            </a:r>
          </a:p>
        </p:txBody>
      </p:sp>
      <p:sp>
        <p:nvSpPr>
          <p:cNvPr id="47108" name="Slide Number Placeholder 3">
            <a:extLst>
              <a:ext uri="{FF2B5EF4-FFF2-40B4-BE49-F238E27FC236}">
                <a16:creationId xmlns:a16="http://schemas.microsoft.com/office/drawing/2014/main" id="{7C40CD66-CAB8-4898-BC91-22F25F0718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C3BCD9-4597-4636-B77F-1C9E9FAC89A9}" type="slidenum">
              <a:rPr lang="en-US" altLang="en-US">
                <a:solidFill>
                  <a:srgbClr val="000000"/>
                </a:solidFill>
                <a:latin typeface="Garamond" panose="02020404030301010803" pitchFamily="18" charset="0"/>
              </a:rPr>
              <a:pPr/>
              <a:t>12</a:t>
            </a:fld>
            <a:endParaRPr lang="en-US" altLang="en-US">
              <a:solidFill>
                <a:srgbClr val="000000"/>
              </a:solidFill>
              <a:latin typeface="Garamond" panose="02020404030301010803"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66F846E-1BF4-4A69-B6BE-18BE458C15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569777B-535A-4ADA-B4D4-912709AD62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a:extLst>
              <a:ext uri="{FF2B5EF4-FFF2-40B4-BE49-F238E27FC236}">
                <a16:creationId xmlns:a16="http://schemas.microsoft.com/office/drawing/2014/main" id="{C8EDE758-E5C3-4DBB-ADCF-A4318C5853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0CD536A-9E8F-49FE-B66E-4D0818E90E74}" type="slidenum">
              <a:rPr lang="en-US" altLang="en-US">
                <a:latin typeface="Garamond" panose="02020404030301010803" pitchFamily="18" charset="0"/>
              </a:rPr>
              <a:pPr/>
              <a:t>25</a:t>
            </a:fld>
            <a:endParaRPr lang="en-US" altLang="en-US">
              <a:latin typeface="Garamond" panose="02020404030301010803"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4BE173A-2BA5-48E6-8682-13C4C078300C}"/>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5702EE97-034D-4F79-82CA-B12BE3B4CBB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BC36B9F7-8167-408D-B427-FF5A14288B18}"/>
              </a:ext>
            </a:extLst>
          </p:cNvPr>
          <p:cNvSpPr>
            <a:spLocks noGrp="1" noChangeArrowheads="1"/>
          </p:cNvSpPr>
          <p:nvPr>
            <p:ph type="sldNum" sz="quarter" idx="12"/>
          </p:nvPr>
        </p:nvSpPr>
        <p:spPr>
          <a:ln/>
        </p:spPr>
        <p:txBody>
          <a:bodyPr/>
          <a:lstStyle>
            <a:lvl1pPr>
              <a:defRPr/>
            </a:lvl1pPr>
          </a:lstStyle>
          <a:p>
            <a:pPr>
              <a:defRPr/>
            </a:pPr>
            <a:fld id="{6B786B91-E717-4708-A372-90EF77B59564}" type="slidenum">
              <a:rPr lang="en-US" altLang="en-US"/>
              <a:pPr>
                <a:defRPr/>
              </a:pPr>
              <a:t>‹#›</a:t>
            </a:fld>
            <a:endParaRPr lang="en-US" altLang="en-US"/>
          </a:p>
        </p:txBody>
      </p:sp>
    </p:spTree>
    <p:extLst>
      <p:ext uri="{BB962C8B-B14F-4D97-AF65-F5344CB8AC3E}">
        <p14:creationId xmlns:p14="http://schemas.microsoft.com/office/powerpoint/2010/main" val="218096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5D1468-1087-4D5E-9B87-BD769464E1B7}"/>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F877F174-7354-414E-84C5-3B504171E72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77353FEF-13C6-47ED-AFAE-E6E6F39E415C}"/>
              </a:ext>
            </a:extLst>
          </p:cNvPr>
          <p:cNvSpPr>
            <a:spLocks noGrp="1" noChangeArrowheads="1"/>
          </p:cNvSpPr>
          <p:nvPr>
            <p:ph type="sldNum" sz="quarter" idx="12"/>
          </p:nvPr>
        </p:nvSpPr>
        <p:spPr>
          <a:ln/>
        </p:spPr>
        <p:txBody>
          <a:bodyPr/>
          <a:lstStyle>
            <a:lvl1pPr>
              <a:defRPr/>
            </a:lvl1pPr>
          </a:lstStyle>
          <a:p>
            <a:pPr>
              <a:defRPr/>
            </a:pPr>
            <a:fld id="{9FFB65A7-CE1B-44DC-ABC5-0773525E61BD}" type="slidenum">
              <a:rPr lang="en-US" altLang="en-US"/>
              <a:pPr>
                <a:defRPr/>
              </a:pPr>
              <a:t>‹#›</a:t>
            </a:fld>
            <a:endParaRPr lang="en-US" altLang="en-US"/>
          </a:p>
        </p:txBody>
      </p:sp>
    </p:spTree>
    <p:extLst>
      <p:ext uri="{BB962C8B-B14F-4D97-AF65-F5344CB8AC3E}">
        <p14:creationId xmlns:p14="http://schemas.microsoft.com/office/powerpoint/2010/main" val="306619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6253D9-29E3-461D-8A88-4C9AFAC9CE7F}"/>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53AAA6F4-C678-40FE-92B3-6A8EBB81CAD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D9D9AC70-7977-45FE-871D-E9C659BD93FF}"/>
              </a:ext>
            </a:extLst>
          </p:cNvPr>
          <p:cNvSpPr>
            <a:spLocks noGrp="1" noChangeArrowheads="1"/>
          </p:cNvSpPr>
          <p:nvPr>
            <p:ph type="sldNum" sz="quarter" idx="12"/>
          </p:nvPr>
        </p:nvSpPr>
        <p:spPr>
          <a:ln/>
        </p:spPr>
        <p:txBody>
          <a:bodyPr/>
          <a:lstStyle>
            <a:lvl1pPr>
              <a:defRPr/>
            </a:lvl1pPr>
          </a:lstStyle>
          <a:p>
            <a:pPr>
              <a:defRPr/>
            </a:pPr>
            <a:fld id="{270B7D88-98D3-46BE-975A-A8CE7E732FB5}" type="slidenum">
              <a:rPr lang="en-US" altLang="en-US"/>
              <a:pPr>
                <a:defRPr/>
              </a:pPr>
              <a:t>‹#›</a:t>
            </a:fld>
            <a:endParaRPr lang="en-US" altLang="en-US"/>
          </a:p>
        </p:txBody>
      </p:sp>
    </p:spTree>
    <p:extLst>
      <p:ext uri="{BB962C8B-B14F-4D97-AF65-F5344CB8AC3E}">
        <p14:creationId xmlns:p14="http://schemas.microsoft.com/office/powerpoint/2010/main" val="227939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2 SPLIT RH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0" name="Content Placeholder 2"/>
          <p:cNvSpPr>
            <a:spLocks noGrp="1"/>
          </p:cNvSpPr>
          <p:nvPr>
            <p:ph sz="half" idx="1"/>
          </p:nvPr>
        </p:nvSpPr>
        <p:spPr>
          <a:xfrm>
            <a:off x="6211684" y="1447802"/>
            <a:ext cx="5573917" cy="2286001"/>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p:cNvSpPr>
            <a:spLocks noGrp="1"/>
          </p:cNvSpPr>
          <p:nvPr>
            <p:ph sz="half" idx="13"/>
          </p:nvPr>
        </p:nvSpPr>
        <p:spPr>
          <a:xfrm>
            <a:off x="406400" y="1447802"/>
            <a:ext cx="5588000" cy="4724401"/>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2"/>
          <p:cNvSpPr>
            <a:spLocks noGrp="1"/>
          </p:cNvSpPr>
          <p:nvPr>
            <p:ph sz="half" idx="14"/>
          </p:nvPr>
        </p:nvSpPr>
        <p:spPr>
          <a:xfrm>
            <a:off x="6211684" y="3886201"/>
            <a:ext cx="5573917" cy="2286001"/>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a:extLst>
              <a:ext uri="{FF2B5EF4-FFF2-40B4-BE49-F238E27FC236}">
                <a16:creationId xmlns:a16="http://schemas.microsoft.com/office/drawing/2014/main" id="{71ECC0B2-AC02-4756-8F1E-61F79ED811B0}"/>
              </a:ext>
            </a:extLst>
          </p:cNvPr>
          <p:cNvSpPr>
            <a:spLocks noGrp="1"/>
          </p:cNvSpPr>
          <p:nvPr>
            <p:ph type="sldNum" sz="quarter" idx="15"/>
          </p:nvPr>
        </p:nvSpPr>
        <p:spPr>
          <a:xfrm>
            <a:off x="11277600" y="6564313"/>
            <a:ext cx="508000" cy="215900"/>
          </a:xfrm>
        </p:spPr>
        <p:txBody>
          <a:bodyPr/>
          <a:lstStyle>
            <a:lvl1pPr>
              <a:defRPr/>
            </a:lvl1pPr>
          </a:lstStyle>
          <a:p>
            <a:pPr>
              <a:defRPr/>
            </a:pPr>
            <a:fld id="{DEFB09A4-B3DB-481A-BB9A-D3F6F939CE9F}" type="slidenum">
              <a:rPr lang="en-US" altLang="en-US"/>
              <a:pPr>
                <a:defRPr/>
              </a:pPr>
              <a:t>‹#›</a:t>
            </a:fld>
            <a:endParaRPr lang="en-US" altLang="en-US"/>
          </a:p>
        </p:txBody>
      </p:sp>
    </p:spTree>
    <p:extLst>
      <p:ext uri="{BB962C8B-B14F-4D97-AF65-F5344CB8AC3E}">
        <p14:creationId xmlns:p14="http://schemas.microsoft.com/office/powerpoint/2010/main" val="152318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ords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510092"/>
            <a:ext cx="10972800" cy="715962"/>
          </a:xfrm>
          <a:prstGeom prst="rect">
            <a:avLst/>
          </a:prstGeom>
        </p:spPr>
        <p:txBody>
          <a:bodyPr/>
          <a:lstStyle>
            <a:lvl1pPr algn="ctr">
              <a:defRPr sz="3000">
                <a:latin typeface="+mj-lt"/>
                <a:ea typeface="Calibri" charset="0"/>
                <a:cs typeface="Calibri" charset="0"/>
              </a:defRPr>
            </a:lvl1pPr>
          </a:lstStyle>
          <a:p>
            <a:r>
              <a:rPr lang="en-US" dirty="0"/>
              <a:t>Click to edit Master title style</a:t>
            </a:r>
          </a:p>
        </p:txBody>
      </p:sp>
      <p:sp>
        <p:nvSpPr>
          <p:cNvPr id="9" name="Text Placeholder 7"/>
          <p:cNvSpPr>
            <a:spLocks noGrp="1"/>
          </p:cNvSpPr>
          <p:nvPr>
            <p:ph type="body" sz="quarter" idx="13"/>
          </p:nvPr>
        </p:nvSpPr>
        <p:spPr>
          <a:xfrm>
            <a:off x="609600" y="1600200"/>
            <a:ext cx="10972800" cy="3886200"/>
          </a:xfrm>
        </p:spPr>
        <p:txBody>
          <a:bodyPr>
            <a:normAutofit/>
          </a:bodyPr>
          <a:lstStyle>
            <a:lvl1pPr marL="214313" indent="-214313">
              <a:lnSpc>
                <a:spcPct val="100000"/>
              </a:lnSpc>
              <a:spcBef>
                <a:spcPts val="0"/>
              </a:spcBef>
              <a:spcAft>
                <a:spcPts val="450"/>
              </a:spcAft>
              <a:buClrTx/>
              <a:buFont typeface="Arial" charset="0"/>
              <a:buChar char="•"/>
              <a:defRPr sz="1800" baseline="0">
                <a:latin typeface="+mj-lt"/>
                <a:ea typeface="Calibri" charset="0"/>
                <a:cs typeface="Calibri" charset="0"/>
              </a:defRPr>
            </a:lvl1pPr>
            <a:lvl2pPr marL="377190" indent="0">
              <a:buNone/>
              <a:defRPr/>
            </a:lvl2pPr>
          </a:lstStyle>
          <a:p>
            <a:pPr lvl="0"/>
            <a:r>
              <a:rPr lang="en-US" dirty="0"/>
              <a:t>Click to edit Master text styles</a:t>
            </a:r>
          </a:p>
        </p:txBody>
      </p:sp>
    </p:spTree>
    <p:extLst>
      <p:ext uri="{BB962C8B-B14F-4D97-AF65-F5344CB8AC3E}">
        <p14:creationId xmlns:p14="http://schemas.microsoft.com/office/powerpoint/2010/main" val="181657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23"/>
            <a:ext cx="10515600" cy="1325563"/>
          </a:xfrm>
          <a:prstGeom prst="rect">
            <a:avLst/>
          </a:prstGeom>
        </p:spPr>
        <p:txBody>
          <a:bodyPr anchor="ctr"/>
          <a:lstStyle>
            <a:lvl1pPr algn="ctr">
              <a:defRPr sz="5600" b="1">
                <a:solidFill>
                  <a:srgbClr val="1A3668"/>
                </a:solidFill>
              </a:defRPr>
            </a:lvl1pPr>
          </a:lstStyle>
          <a:p>
            <a:r>
              <a:rPr lang="en-US" dirty="0"/>
              <a:t>Click to edit Master title style</a:t>
            </a:r>
          </a:p>
        </p:txBody>
      </p:sp>
      <p:sp>
        <p:nvSpPr>
          <p:cNvPr id="4" name="Text Placeholder 3"/>
          <p:cNvSpPr>
            <a:spLocks noGrp="1"/>
          </p:cNvSpPr>
          <p:nvPr>
            <p:ph type="body" sz="quarter" idx="10"/>
          </p:nvPr>
        </p:nvSpPr>
        <p:spPr>
          <a:xfrm>
            <a:off x="1364797" y="2514829"/>
            <a:ext cx="9462407" cy="3281816"/>
          </a:xfrm>
          <a:prstGeom prst="rect">
            <a:avLst/>
          </a:prstGeom>
        </p:spPr>
        <p:txBody>
          <a:bodyPr/>
          <a:lstStyle>
            <a:lvl1pPr marL="0" indent="0" algn="ctr">
              <a:buNone/>
              <a:defRPr sz="3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12429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sz="5867" b="1" dirty="0">
                <a:solidFill>
                  <a:srgbClr val="293782"/>
                </a:solidFill>
                <a:latin typeface="Arial" panose="020B0604020202020204" pitchFamily="34" charset="0"/>
                <a:cs typeface="Arial" panose="020B0604020202020204" pitchFamily="34" charset="0"/>
              </a:rPr>
              <a:t>Header Copy Here</a:t>
            </a:r>
          </a:p>
        </p:txBody>
      </p:sp>
      <p:sp>
        <p:nvSpPr>
          <p:cNvPr id="3" name="Content Placeholder 2"/>
          <p:cNvSpPr>
            <a:spLocks noGrp="1"/>
          </p:cNvSpPr>
          <p:nvPr>
            <p:ph idx="1" hasCustomPrompt="1"/>
          </p:nvPr>
        </p:nvSpPr>
        <p:spPr/>
        <p:txBody>
          <a:bodyPr>
            <a:noAutofit/>
          </a:bodyPr>
          <a:lstStyle>
            <a:lvl1pPr marL="457189" indent="-457189">
              <a:buFont typeface="Arial" panose="020B0604020202020204" pitchFamily="34" charset="0"/>
              <a:buChar char="•"/>
              <a:defRPr sz="3733"/>
            </a:lvl1pPr>
          </a:lstStyle>
          <a:p>
            <a:r>
              <a:rPr lang="en-US" sz="4267" dirty="0">
                <a:solidFill>
                  <a:srgbClr val="226BB5"/>
                </a:solidFill>
                <a:latin typeface="Arial" panose="020B0604020202020204" pitchFamily="34" charset="0"/>
                <a:cs typeface="Arial" panose="020B0604020202020204" pitchFamily="34" charset="0"/>
              </a:rPr>
              <a:t>Text Copy Here</a:t>
            </a:r>
          </a:p>
          <a:p>
            <a:pPr marL="342900" indent="-342900">
              <a:buFont typeface="Arial" panose="020B0604020202020204" pitchFamily="34" charset="0"/>
              <a:buChar char="•"/>
            </a:pPr>
            <a:r>
              <a:rPr lang="en-US" sz="4267" dirty="0">
                <a:solidFill>
                  <a:srgbClr val="226BB5"/>
                </a:solidFill>
                <a:latin typeface="Arial" panose="020B0604020202020204" pitchFamily="34" charset="0"/>
                <a:cs typeface="Arial" panose="020B0604020202020204" pitchFamily="34" charset="0"/>
              </a:rPr>
              <a:t>Example Copy </a:t>
            </a:r>
          </a:p>
          <a:p>
            <a:endParaRPr lang="en-US" sz="4267" b="1" dirty="0">
              <a:solidFill>
                <a:srgbClr val="226BB5"/>
              </a:solidFill>
              <a:latin typeface="Arial" panose="020B0604020202020204" pitchFamily="34" charset="0"/>
              <a:cs typeface="Arial" panose="020B0604020202020204" pitchFamily="34" charset="0"/>
            </a:endParaRPr>
          </a:p>
          <a:p>
            <a:r>
              <a:rPr lang="en-US" sz="4267" dirty="0">
                <a:solidFill>
                  <a:srgbClr val="F29420"/>
                </a:solidFill>
                <a:latin typeface="Arial" panose="020B0604020202020204" pitchFamily="34" charset="0"/>
                <a:cs typeface="Arial" panose="020B0604020202020204" pitchFamily="34" charset="0"/>
              </a:rPr>
              <a:t>Highlighted Copy Color  </a:t>
            </a:r>
          </a:p>
        </p:txBody>
      </p:sp>
    </p:spTree>
    <p:extLst>
      <p:ext uri="{BB962C8B-B14F-4D97-AF65-F5344CB8AC3E}">
        <p14:creationId xmlns:p14="http://schemas.microsoft.com/office/powerpoint/2010/main" val="18487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sz="5867" b="1" dirty="0">
                <a:solidFill>
                  <a:srgbClr val="293782"/>
                </a:solidFill>
                <a:latin typeface="Arial" panose="020B0604020202020204" pitchFamily="34" charset="0"/>
                <a:cs typeface="Arial" panose="020B0604020202020204" pitchFamily="34" charset="0"/>
              </a:rPr>
              <a:t>Header Copy Here</a:t>
            </a:r>
            <a:endParaRPr lang="en-US" dirty="0"/>
          </a:p>
        </p:txBody>
      </p:sp>
      <p:sp>
        <p:nvSpPr>
          <p:cNvPr id="3" name="Content Placeholder 2"/>
          <p:cNvSpPr>
            <a:spLocks noGrp="1"/>
          </p:cNvSpPr>
          <p:nvPr>
            <p:ph sz="half" idx="1" hasCustomPrompt="1"/>
          </p:nvPr>
        </p:nvSpPr>
        <p:spPr>
          <a:xfrm>
            <a:off x="609600" y="1600201"/>
            <a:ext cx="5384800" cy="4525433"/>
          </a:xfrm>
        </p:spPr>
        <p:txBody>
          <a:bodyPr/>
          <a:lstStyle>
            <a:lvl1pPr marL="457189" indent="-457189">
              <a:buFont typeface="Arial" panose="020B0604020202020204" pitchFamily="34" charset="0"/>
              <a:buChar char="•"/>
              <a:defRPr sz="3733"/>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r>
              <a:rPr lang="en-US" sz="3733" dirty="0">
                <a:solidFill>
                  <a:srgbClr val="226BB5"/>
                </a:solidFill>
                <a:latin typeface="Arial" panose="020B0604020202020204" pitchFamily="34" charset="0"/>
                <a:cs typeface="Arial" panose="020B0604020202020204" pitchFamily="34" charset="0"/>
              </a:rPr>
              <a:t>Text Copy Here</a:t>
            </a:r>
          </a:p>
          <a:p>
            <a:pPr marL="990575" lvl="1" indent="-457189">
              <a:buFont typeface="Arial" panose="020B0604020202020204" pitchFamily="34" charset="0"/>
              <a:buChar char="•"/>
            </a:pPr>
            <a:r>
              <a:rPr lang="en-US" sz="3733" dirty="0">
                <a:solidFill>
                  <a:srgbClr val="226BB5"/>
                </a:solidFill>
                <a:latin typeface="Arial" panose="020B0604020202020204" pitchFamily="34" charset="0"/>
                <a:cs typeface="Arial" panose="020B0604020202020204" pitchFamily="34" charset="0"/>
              </a:rPr>
              <a:t>Example Copy </a:t>
            </a:r>
          </a:p>
          <a:p>
            <a:endParaRPr lang="en-US" sz="3733" b="1" dirty="0">
              <a:solidFill>
                <a:srgbClr val="226BB5"/>
              </a:solidFill>
              <a:latin typeface="Arial" panose="020B0604020202020204" pitchFamily="34" charset="0"/>
              <a:cs typeface="Arial" panose="020B0604020202020204" pitchFamily="34" charset="0"/>
            </a:endParaRPr>
          </a:p>
          <a:p>
            <a:pPr lvl="2"/>
            <a:r>
              <a:rPr lang="en-US" sz="3733" dirty="0">
                <a:solidFill>
                  <a:srgbClr val="F29420"/>
                </a:solidFill>
                <a:latin typeface="Arial" panose="020B0604020202020204" pitchFamily="34" charset="0"/>
                <a:cs typeface="Arial" panose="020B0604020202020204" pitchFamily="34" charset="0"/>
              </a:rPr>
              <a:t>Highlighted Copy Color  </a:t>
            </a:r>
          </a:p>
        </p:txBody>
      </p:sp>
      <p:sp>
        <p:nvSpPr>
          <p:cNvPr id="4" name="Content Placeholder 3"/>
          <p:cNvSpPr>
            <a:spLocks noGrp="1"/>
          </p:cNvSpPr>
          <p:nvPr>
            <p:ph sz="half" idx="2" hasCustomPrompt="1"/>
          </p:nvPr>
        </p:nvSpPr>
        <p:spPr>
          <a:xfrm>
            <a:off x="6197600" y="1600201"/>
            <a:ext cx="5384800" cy="4525433"/>
          </a:xfrm>
        </p:spPr>
        <p:txBody>
          <a:bodyPr/>
          <a:lstStyle>
            <a:lvl1pPr>
              <a:defRPr sz="3733"/>
            </a:lvl1pPr>
            <a:lvl2pPr marL="990575" indent="-457189">
              <a:buFont typeface="Arial" panose="020B0604020202020204" pitchFamily="34" charset="0"/>
              <a:buChar char="•"/>
              <a:defRPr sz="3200"/>
            </a:lvl2pPr>
            <a:lvl3pPr>
              <a:defRPr sz="2667"/>
            </a:lvl3pPr>
            <a:lvl4pPr>
              <a:defRPr sz="2400"/>
            </a:lvl4pPr>
            <a:lvl5pPr>
              <a:defRPr sz="2400"/>
            </a:lvl5pPr>
            <a:lvl6pPr>
              <a:defRPr sz="2400"/>
            </a:lvl6pPr>
            <a:lvl7pPr>
              <a:defRPr sz="2400"/>
            </a:lvl7pPr>
            <a:lvl8pPr>
              <a:defRPr sz="2400"/>
            </a:lvl8pPr>
            <a:lvl9pPr>
              <a:defRPr sz="2400"/>
            </a:lvl9pPr>
          </a:lstStyle>
          <a:p>
            <a:r>
              <a:rPr lang="en-US" sz="3733" dirty="0">
                <a:solidFill>
                  <a:srgbClr val="226BB5"/>
                </a:solidFill>
                <a:latin typeface="Arial" panose="020B0604020202020204" pitchFamily="34" charset="0"/>
                <a:cs typeface="Arial" panose="020B0604020202020204" pitchFamily="34" charset="0"/>
              </a:rPr>
              <a:t>Text Copy Here</a:t>
            </a:r>
          </a:p>
          <a:p>
            <a:pPr marL="990575" lvl="1" indent="-457189">
              <a:buFont typeface="Arial" panose="020B0604020202020204" pitchFamily="34" charset="0"/>
              <a:buChar char="•"/>
            </a:pPr>
            <a:r>
              <a:rPr lang="en-US" sz="3733" dirty="0">
                <a:solidFill>
                  <a:srgbClr val="226BB5"/>
                </a:solidFill>
                <a:latin typeface="Arial" panose="020B0604020202020204" pitchFamily="34" charset="0"/>
                <a:cs typeface="Arial" panose="020B0604020202020204" pitchFamily="34" charset="0"/>
              </a:rPr>
              <a:t>Example Copy </a:t>
            </a:r>
          </a:p>
          <a:p>
            <a:endParaRPr lang="en-US" sz="3733" b="1" dirty="0">
              <a:solidFill>
                <a:srgbClr val="226BB5"/>
              </a:solidFill>
              <a:latin typeface="Arial" panose="020B0604020202020204" pitchFamily="34" charset="0"/>
              <a:cs typeface="Arial" panose="020B0604020202020204" pitchFamily="34" charset="0"/>
            </a:endParaRPr>
          </a:p>
          <a:p>
            <a:pPr lvl="2"/>
            <a:r>
              <a:rPr lang="en-US" sz="3733" dirty="0">
                <a:solidFill>
                  <a:srgbClr val="F29420"/>
                </a:solidFill>
                <a:latin typeface="Arial" panose="020B0604020202020204" pitchFamily="34" charset="0"/>
                <a:cs typeface="Arial" panose="020B0604020202020204" pitchFamily="34" charset="0"/>
              </a:rPr>
              <a:t>Highlighted Copy Color  </a:t>
            </a:r>
          </a:p>
        </p:txBody>
      </p:sp>
    </p:spTree>
    <p:extLst>
      <p:ext uri="{BB962C8B-B14F-4D97-AF65-F5344CB8AC3E}">
        <p14:creationId xmlns:p14="http://schemas.microsoft.com/office/powerpoint/2010/main" val="357831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sz="5867" b="1" dirty="0">
                <a:solidFill>
                  <a:srgbClr val="293782"/>
                </a:solidFill>
                <a:latin typeface="Arial" panose="020B0604020202020204" pitchFamily="34" charset="0"/>
                <a:cs typeface="Arial" panose="020B0604020202020204" pitchFamily="34" charset="0"/>
              </a:rPr>
              <a:t>Header Copy Here</a:t>
            </a:r>
            <a:endParaRPr lang="en-US" dirty="0"/>
          </a:p>
        </p:txBody>
      </p:sp>
      <p:sp>
        <p:nvSpPr>
          <p:cNvPr id="3" name="Text Placeholder 2"/>
          <p:cNvSpPr>
            <a:spLocks noGrp="1"/>
          </p:cNvSpPr>
          <p:nvPr>
            <p:ph type="body" idx="1" hasCustomPrompt="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z="3200" b="1" dirty="0">
                <a:solidFill>
                  <a:srgbClr val="293782"/>
                </a:solidFill>
                <a:latin typeface="Arial" panose="020B0604020202020204" pitchFamily="34" charset="0"/>
                <a:cs typeface="Arial" panose="020B0604020202020204" pitchFamily="34" charset="0"/>
              </a:rPr>
              <a:t>Header Copy Here</a:t>
            </a:r>
            <a:endParaRPr lang="en-US" dirty="0"/>
          </a:p>
        </p:txBody>
      </p:sp>
      <p:sp>
        <p:nvSpPr>
          <p:cNvPr id="4" name="Content Placeholder 3"/>
          <p:cNvSpPr>
            <a:spLocks noGrp="1"/>
          </p:cNvSpPr>
          <p:nvPr>
            <p:ph sz="half" idx="2" hasCustomPrompt="1"/>
          </p:nvPr>
        </p:nvSpPr>
        <p:spPr>
          <a:xfrm>
            <a:off x="609600" y="2175934"/>
            <a:ext cx="5386917" cy="3949700"/>
          </a:xfrm>
        </p:spPr>
        <p:txBody>
          <a:bodyPr/>
          <a:lstStyle>
            <a:lvl1pPr>
              <a:defRPr sz="3200"/>
            </a:lvl1pPr>
            <a:lvl2pPr marL="990575" indent="-457189">
              <a:buFont typeface="Arial" panose="020B0604020202020204" pitchFamily="34" charset="0"/>
              <a:buChar char="•"/>
              <a:defRPr sz="2667"/>
            </a:lvl2pPr>
            <a:lvl3pPr>
              <a:defRPr sz="2400"/>
            </a:lvl3pPr>
            <a:lvl4pPr>
              <a:defRPr sz="2133"/>
            </a:lvl4pPr>
            <a:lvl5pPr>
              <a:defRPr sz="2133"/>
            </a:lvl5pPr>
            <a:lvl6pPr>
              <a:defRPr sz="2133"/>
            </a:lvl6pPr>
            <a:lvl7pPr>
              <a:defRPr sz="2133"/>
            </a:lvl7pPr>
            <a:lvl8pPr>
              <a:defRPr sz="2133"/>
            </a:lvl8pPr>
            <a:lvl9pPr>
              <a:defRPr sz="2133"/>
            </a:lvl9pPr>
          </a:lstStyle>
          <a:p>
            <a:r>
              <a:rPr lang="en-US" sz="3733" dirty="0">
                <a:solidFill>
                  <a:srgbClr val="226BB5"/>
                </a:solidFill>
                <a:latin typeface="Arial" panose="020B0604020202020204" pitchFamily="34" charset="0"/>
                <a:cs typeface="Arial" panose="020B0604020202020204" pitchFamily="34" charset="0"/>
              </a:rPr>
              <a:t>Text Copy Here</a:t>
            </a:r>
          </a:p>
          <a:p>
            <a:pPr marL="990575" lvl="1" indent="-457189">
              <a:buFont typeface="Arial" panose="020B0604020202020204" pitchFamily="34" charset="0"/>
              <a:buChar char="•"/>
            </a:pPr>
            <a:r>
              <a:rPr lang="en-US" sz="3733" dirty="0">
                <a:solidFill>
                  <a:srgbClr val="226BB5"/>
                </a:solidFill>
                <a:latin typeface="Arial" panose="020B0604020202020204" pitchFamily="34" charset="0"/>
                <a:cs typeface="Arial" panose="020B0604020202020204" pitchFamily="34" charset="0"/>
              </a:rPr>
              <a:t>Example Copy </a:t>
            </a:r>
          </a:p>
          <a:p>
            <a:endParaRPr lang="en-US" sz="3733" b="1" dirty="0">
              <a:solidFill>
                <a:srgbClr val="226BB5"/>
              </a:solidFill>
              <a:latin typeface="Arial" panose="020B0604020202020204" pitchFamily="34" charset="0"/>
              <a:cs typeface="Arial" panose="020B0604020202020204" pitchFamily="34" charset="0"/>
            </a:endParaRPr>
          </a:p>
          <a:p>
            <a:pPr lvl="2"/>
            <a:r>
              <a:rPr lang="en-US" sz="3733" dirty="0">
                <a:solidFill>
                  <a:srgbClr val="F29420"/>
                </a:solidFill>
                <a:latin typeface="Arial" panose="020B0604020202020204" pitchFamily="34" charset="0"/>
                <a:cs typeface="Arial" panose="020B0604020202020204" pitchFamily="34" charset="0"/>
              </a:rPr>
              <a:t>Highlighted Copy Color  </a:t>
            </a:r>
          </a:p>
        </p:txBody>
      </p:sp>
      <p:sp>
        <p:nvSpPr>
          <p:cNvPr id="5" name="Text Placeholder 4"/>
          <p:cNvSpPr>
            <a:spLocks noGrp="1"/>
          </p:cNvSpPr>
          <p:nvPr>
            <p:ph type="body" sz="quarter" idx="3" hasCustomPrompt="1"/>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z="3200" b="1" dirty="0">
                <a:solidFill>
                  <a:srgbClr val="293782"/>
                </a:solidFill>
                <a:latin typeface="Arial" panose="020B0604020202020204" pitchFamily="34" charset="0"/>
                <a:cs typeface="Arial" panose="020B0604020202020204" pitchFamily="34" charset="0"/>
              </a:rPr>
              <a:t>Header Copy Here</a:t>
            </a:r>
            <a:endParaRPr lang="en-US" dirty="0"/>
          </a:p>
        </p:txBody>
      </p:sp>
      <p:sp>
        <p:nvSpPr>
          <p:cNvPr id="6" name="Content Placeholder 5"/>
          <p:cNvSpPr>
            <a:spLocks noGrp="1"/>
          </p:cNvSpPr>
          <p:nvPr>
            <p:ph sz="quarter" idx="4" hasCustomPrompt="1"/>
          </p:nvPr>
        </p:nvSpPr>
        <p:spPr>
          <a:xfrm>
            <a:off x="6193368" y="2175934"/>
            <a:ext cx="5389033" cy="3949700"/>
          </a:xfrm>
        </p:spPr>
        <p:txBody>
          <a:bodyPr>
            <a:normAutofit/>
          </a:bodyPr>
          <a:lstStyle>
            <a:lvl1pPr>
              <a:defRPr sz="3200"/>
            </a:lvl1pPr>
            <a:lvl2pPr marL="990575" indent="-457189">
              <a:buFont typeface="Arial" panose="020B0604020202020204" pitchFamily="34" charset="0"/>
              <a:buChar char="•"/>
              <a:defRPr sz="3200"/>
            </a:lvl2pPr>
            <a:lvl3pPr>
              <a:defRPr sz="3200"/>
            </a:lvl3pPr>
            <a:lvl4pPr>
              <a:defRPr sz="2133"/>
            </a:lvl4pPr>
            <a:lvl5pPr>
              <a:defRPr sz="2133"/>
            </a:lvl5pPr>
            <a:lvl6pPr>
              <a:defRPr sz="2133"/>
            </a:lvl6pPr>
            <a:lvl7pPr>
              <a:defRPr sz="2133"/>
            </a:lvl7pPr>
            <a:lvl8pPr>
              <a:defRPr sz="2133"/>
            </a:lvl8pPr>
            <a:lvl9pPr>
              <a:defRPr sz="2133"/>
            </a:lvl9pPr>
          </a:lstStyle>
          <a:p>
            <a:r>
              <a:rPr lang="en-US" sz="3733" dirty="0">
                <a:solidFill>
                  <a:srgbClr val="226BB5"/>
                </a:solidFill>
                <a:latin typeface="Arial" panose="020B0604020202020204" pitchFamily="34" charset="0"/>
                <a:cs typeface="Arial" panose="020B0604020202020204" pitchFamily="34" charset="0"/>
              </a:rPr>
              <a:t>Text Copy Here</a:t>
            </a:r>
          </a:p>
          <a:p>
            <a:pPr marL="990575" lvl="1" indent="-457189">
              <a:buFont typeface="Arial" panose="020B0604020202020204" pitchFamily="34" charset="0"/>
              <a:buChar char="•"/>
            </a:pPr>
            <a:r>
              <a:rPr lang="en-US" sz="3733" dirty="0">
                <a:solidFill>
                  <a:srgbClr val="226BB5"/>
                </a:solidFill>
                <a:latin typeface="Arial" panose="020B0604020202020204" pitchFamily="34" charset="0"/>
                <a:cs typeface="Arial" panose="020B0604020202020204" pitchFamily="34" charset="0"/>
              </a:rPr>
              <a:t>Example Copy </a:t>
            </a:r>
          </a:p>
          <a:p>
            <a:endParaRPr lang="en-US" sz="3733" b="1" dirty="0">
              <a:solidFill>
                <a:srgbClr val="226BB5"/>
              </a:solidFill>
              <a:latin typeface="Arial" panose="020B0604020202020204" pitchFamily="34" charset="0"/>
              <a:cs typeface="Arial" panose="020B0604020202020204" pitchFamily="34" charset="0"/>
            </a:endParaRPr>
          </a:p>
          <a:p>
            <a:pPr lvl="2"/>
            <a:r>
              <a:rPr lang="en-US" sz="3733" dirty="0">
                <a:solidFill>
                  <a:srgbClr val="F29420"/>
                </a:solidFill>
                <a:latin typeface="Arial" panose="020B0604020202020204" pitchFamily="34" charset="0"/>
                <a:cs typeface="Arial" panose="020B0604020202020204" pitchFamily="34" charset="0"/>
              </a:rPr>
              <a:t>Highlighted Copy Color  </a:t>
            </a:r>
          </a:p>
        </p:txBody>
      </p:sp>
    </p:spTree>
    <p:extLst>
      <p:ext uri="{BB962C8B-B14F-4D97-AF65-F5344CB8AC3E}">
        <p14:creationId xmlns:p14="http://schemas.microsoft.com/office/powerpoint/2010/main" val="2618320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z="5867" b="1" dirty="0">
                <a:solidFill>
                  <a:srgbClr val="293782"/>
                </a:solidFill>
                <a:latin typeface="Arial" panose="020B0604020202020204" pitchFamily="34" charset="0"/>
                <a:cs typeface="Arial" panose="020B0604020202020204" pitchFamily="34" charset="0"/>
              </a:rPr>
              <a:t>Header Copy Here</a:t>
            </a:r>
            <a:endParaRPr lang="en-US" dirty="0"/>
          </a:p>
        </p:txBody>
      </p:sp>
    </p:spTree>
    <p:extLst>
      <p:ext uri="{BB962C8B-B14F-4D97-AF65-F5344CB8AC3E}">
        <p14:creationId xmlns:p14="http://schemas.microsoft.com/office/powerpoint/2010/main" val="1876106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7267"/>
          </a:xfrm>
        </p:spPr>
        <p:txBody>
          <a:bodyPr anchor="b"/>
          <a:lstStyle>
            <a:lvl1pPr algn="l">
              <a:defRPr sz="2667" b="1"/>
            </a:lvl1pPr>
          </a:lstStyle>
          <a:p>
            <a:r>
              <a:rPr lang="en-US" sz="2667" b="1" dirty="0">
                <a:solidFill>
                  <a:srgbClr val="293782"/>
                </a:solidFill>
                <a:latin typeface="Arial" panose="020B0604020202020204" pitchFamily="34" charset="0"/>
                <a:cs typeface="Arial" panose="020B0604020202020204" pitchFamily="34" charset="0"/>
              </a:rPr>
              <a:t>Header Copy Here</a:t>
            </a:r>
            <a:endParaRPr lang="en-US" dirty="0"/>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Tree>
    <p:extLst>
      <p:ext uri="{BB962C8B-B14F-4D97-AF65-F5344CB8AC3E}">
        <p14:creationId xmlns:p14="http://schemas.microsoft.com/office/powerpoint/2010/main" val="54263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B8B63A-52A4-44F1-AFF1-F84AE4177541}"/>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DB6815B0-DF36-4FA9-B0EA-6E37EF595CC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6932A9C9-02DC-46F7-A3BA-70AA67B9BE81}"/>
              </a:ext>
            </a:extLst>
          </p:cNvPr>
          <p:cNvSpPr>
            <a:spLocks noGrp="1" noChangeArrowheads="1"/>
          </p:cNvSpPr>
          <p:nvPr>
            <p:ph type="sldNum" sz="quarter" idx="12"/>
          </p:nvPr>
        </p:nvSpPr>
        <p:spPr>
          <a:ln/>
        </p:spPr>
        <p:txBody>
          <a:bodyPr/>
          <a:lstStyle>
            <a:lvl1pPr>
              <a:defRPr/>
            </a:lvl1pPr>
          </a:lstStyle>
          <a:p>
            <a:pPr>
              <a:defRPr/>
            </a:pPr>
            <a:fld id="{3606FFCD-FFBE-4ADF-961E-7649F872D797}" type="slidenum">
              <a:rPr lang="en-US" altLang="en-US"/>
              <a:pPr>
                <a:defRPr/>
              </a:pPr>
              <a:t>‹#›</a:t>
            </a:fld>
            <a:endParaRPr lang="en-US" altLang="en-US"/>
          </a:p>
        </p:txBody>
      </p:sp>
    </p:spTree>
    <p:extLst>
      <p:ext uri="{BB962C8B-B14F-4D97-AF65-F5344CB8AC3E}">
        <p14:creationId xmlns:p14="http://schemas.microsoft.com/office/powerpoint/2010/main" val="692385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24"/>
            <a:ext cx="10515600" cy="1325563"/>
          </a:xfrm>
          <a:prstGeom prst="rect">
            <a:avLst/>
          </a:prstGeom>
        </p:spPr>
        <p:txBody>
          <a:bodyPr anchor="ctr"/>
          <a:lstStyle>
            <a:lvl1pPr algn="ctr">
              <a:defRPr sz="5600" b="1">
                <a:solidFill>
                  <a:srgbClr val="1A3668"/>
                </a:solidFill>
              </a:defRPr>
            </a:lvl1pPr>
          </a:lstStyle>
          <a:p>
            <a:r>
              <a:rPr lang="en-US" dirty="0"/>
              <a:t>Click to edit Master title style</a:t>
            </a:r>
          </a:p>
        </p:txBody>
      </p:sp>
      <p:sp>
        <p:nvSpPr>
          <p:cNvPr id="4" name="Text Placeholder 3"/>
          <p:cNvSpPr>
            <a:spLocks noGrp="1"/>
          </p:cNvSpPr>
          <p:nvPr>
            <p:ph type="body" sz="quarter" idx="10"/>
          </p:nvPr>
        </p:nvSpPr>
        <p:spPr>
          <a:xfrm>
            <a:off x="1364798" y="2514829"/>
            <a:ext cx="9462407" cy="3281816"/>
          </a:xfrm>
          <a:prstGeom prst="rect">
            <a:avLst/>
          </a:prstGeom>
        </p:spPr>
        <p:txBody>
          <a:bodyPr/>
          <a:lstStyle>
            <a:lvl1pPr marL="0" indent="0" algn="ctr">
              <a:buNone/>
              <a:defRPr sz="3400"/>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Tree>
    <p:extLst>
      <p:ext uri="{BB962C8B-B14F-4D97-AF65-F5344CB8AC3E}">
        <p14:creationId xmlns:p14="http://schemas.microsoft.com/office/powerpoint/2010/main" val="1286842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000E4B-D257-46F6-BA65-68223669ECB0}"/>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6A1B6018-25BA-4B37-AC1D-F0D761F2B8AA}"/>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F4383F3E-115C-46DB-8F1C-D4E7D6A5DED7}"/>
              </a:ext>
            </a:extLst>
          </p:cNvPr>
          <p:cNvSpPr>
            <a:spLocks noGrp="1" noChangeArrowheads="1"/>
          </p:cNvSpPr>
          <p:nvPr>
            <p:ph type="sldNum" sz="quarter" idx="12"/>
          </p:nvPr>
        </p:nvSpPr>
        <p:spPr>
          <a:ln/>
        </p:spPr>
        <p:txBody>
          <a:bodyPr/>
          <a:lstStyle>
            <a:lvl1pPr>
              <a:defRPr/>
            </a:lvl1pPr>
          </a:lstStyle>
          <a:p>
            <a:fld id="{9D944730-D403-4F98-9279-3FFBB8E5549C}" type="slidenum">
              <a:rPr lang="en-US" altLang="en-US"/>
              <a:pPr/>
              <a:t>‹#›</a:t>
            </a:fld>
            <a:endParaRPr lang="en-US" altLang="en-US"/>
          </a:p>
        </p:txBody>
      </p:sp>
    </p:spTree>
    <p:extLst>
      <p:ext uri="{BB962C8B-B14F-4D97-AF65-F5344CB8AC3E}">
        <p14:creationId xmlns:p14="http://schemas.microsoft.com/office/powerpoint/2010/main" val="2708696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FB10733-A484-4BF7-AED7-4660C08CEB2E}"/>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F8C6192B-2056-480F-9996-999781EBB95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BD053FB-66EC-4B41-BA33-40F998FC5BE1}"/>
              </a:ext>
            </a:extLst>
          </p:cNvPr>
          <p:cNvSpPr>
            <a:spLocks noGrp="1" noChangeArrowheads="1"/>
          </p:cNvSpPr>
          <p:nvPr>
            <p:ph type="sldNum" sz="quarter" idx="12"/>
          </p:nvPr>
        </p:nvSpPr>
        <p:spPr>
          <a:ln/>
        </p:spPr>
        <p:txBody>
          <a:bodyPr/>
          <a:lstStyle>
            <a:lvl1pPr>
              <a:defRPr/>
            </a:lvl1pPr>
          </a:lstStyle>
          <a:p>
            <a:fld id="{215263EB-E0D1-4461-ADA2-B14FBEE19DC0}" type="slidenum">
              <a:rPr lang="en-US" altLang="en-US"/>
              <a:pPr/>
              <a:t>‹#›</a:t>
            </a:fld>
            <a:endParaRPr lang="en-US" altLang="en-US"/>
          </a:p>
        </p:txBody>
      </p:sp>
    </p:spTree>
    <p:extLst>
      <p:ext uri="{BB962C8B-B14F-4D97-AF65-F5344CB8AC3E}">
        <p14:creationId xmlns:p14="http://schemas.microsoft.com/office/powerpoint/2010/main" val="1346320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Text Placeholder 7"/>
          <p:cNvSpPr>
            <a:spLocks noGrp="1"/>
          </p:cNvSpPr>
          <p:nvPr>
            <p:ph type="body" sz="quarter" idx="14"/>
          </p:nvPr>
        </p:nvSpPr>
        <p:spPr>
          <a:xfrm>
            <a:off x="599021" y="5928784"/>
            <a:ext cx="9042823" cy="144000"/>
          </a:xfrm>
        </p:spPr>
        <p:txBody>
          <a:bodyPr lIns="0" tIns="0" rIns="0" bIns="0">
            <a:noAutofit/>
          </a:bodyPr>
          <a:lstStyle>
            <a:lvl1pPr marL="0" indent="0">
              <a:buNone/>
              <a:defRPr sz="600"/>
            </a:lvl1pPr>
          </a:lstStyle>
          <a:p>
            <a:pPr lvl="0"/>
            <a:r>
              <a:rPr lang="en-US"/>
              <a:t>Edit Master text styles</a:t>
            </a:r>
          </a:p>
        </p:txBody>
      </p:sp>
      <p:sp>
        <p:nvSpPr>
          <p:cNvPr id="12" name="Text Placeholder 7"/>
          <p:cNvSpPr>
            <a:spLocks noGrp="1"/>
          </p:cNvSpPr>
          <p:nvPr>
            <p:ph type="body" sz="quarter" idx="15"/>
          </p:nvPr>
        </p:nvSpPr>
        <p:spPr>
          <a:xfrm>
            <a:off x="599021" y="6107431"/>
            <a:ext cx="9042823" cy="144000"/>
          </a:xfrm>
        </p:spPr>
        <p:txBody>
          <a:bodyPr lIns="0" tIns="0" rIns="0" bIns="0">
            <a:noAutofit/>
          </a:bodyPr>
          <a:lstStyle>
            <a:lvl1pPr marL="0" indent="0">
              <a:buNone/>
              <a:defRPr sz="600"/>
            </a:lvl1pPr>
          </a:lstStyle>
          <a:p>
            <a:pPr lvl="0"/>
            <a:r>
              <a:rPr lang="en-US"/>
              <a:t>Edit Master text styles</a:t>
            </a:r>
          </a:p>
        </p:txBody>
      </p:sp>
      <p:sp>
        <p:nvSpPr>
          <p:cNvPr id="13" name="Text Placeholder 7"/>
          <p:cNvSpPr>
            <a:spLocks noGrp="1"/>
          </p:cNvSpPr>
          <p:nvPr>
            <p:ph type="body" sz="quarter" idx="16"/>
          </p:nvPr>
        </p:nvSpPr>
        <p:spPr>
          <a:xfrm>
            <a:off x="599021" y="6286077"/>
            <a:ext cx="9042823" cy="144000"/>
          </a:xfrm>
        </p:spPr>
        <p:txBody>
          <a:bodyPr lIns="0" tIns="0" rIns="0" bIns="0">
            <a:noAutofit/>
          </a:bodyPr>
          <a:lstStyle>
            <a:lvl1pPr marL="0" indent="0">
              <a:buNone/>
              <a:defRPr sz="600"/>
            </a:lvl1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9D60246E-4D24-4AAA-AE21-E1D2887611B6}"/>
              </a:ext>
            </a:extLst>
          </p:cNvPr>
          <p:cNvSpPr>
            <a:spLocks noGrp="1"/>
          </p:cNvSpPr>
          <p:nvPr>
            <p:ph type="ftr" sz="quarter" idx="17"/>
          </p:nvPr>
        </p:nvSpPr>
        <p:spPr>
          <a:xfrm>
            <a:off x="1572686" y="6561141"/>
            <a:ext cx="3202516" cy="257175"/>
          </a:xfrm>
        </p:spPr>
        <p:txBody>
          <a:bodyPr anchor="ctr"/>
          <a:lstStyle>
            <a:lvl1pPr>
              <a:defRPr sz="751">
                <a:solidFill>
                  <a:srgbClr val="000000"/>
                </a:solidFill>
              </a:defRPr>
            </a:lvl1pPr>
          </a:lstStyle>
          <a:p>
            <a:pPr>
              <a:defRPr/>
            </a:pPr>
            <a:r>
              <a:rPr lang="de-DE"/>
              <a:t>&lt;Zinc Job code&gt;</a:t>
            </a:r>
            <a:endParaRPr lang="de-DE" dirty="0"/>
          </a:p>
        </p:txBody>
      </p:sp>
    </p:spTree>
    <p:extLst>
      <p:ext uri="{BB962C8B-B14F-4D97-AF65-F5344CB8AC3E}">
        <p14:creationId xmlns:p14="http://schemas.microsoft.com/office/powerpoint/2010/main" val="234431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09600" y="1600200"/>
            <a:ext cx="10972800" cy="5029200"/>
          </a:xfrm>
        </p:spPr>
        <p:txBody>
          <a:bodyPr/>
          <a:lstStyle/>
          <a:p>
            <a:pPr lvl="0"/>
            <a:endParaRPr lang="en-GB" noProof="0"/>
          </a:p>
        </p:txBody>
      </p:sp>
    </p:spTree>
    <p:extLst>
      <p:ext uri="{BB962C8B-B14F-4D97-AF65-F5344CB8AC3E}">
        <p14:creationId xmlns:p14="http://schemas.microsoft.com/office/powerpoint/2010/main" val="135532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
        <p:nvSpPr>
          <p:cNvPr id="14" name="Title 8"/>
          <p:cNvSpPr txBox="1">
            <a:spLocks/>
          </p:cNvSpPr>
          <p:nvPr userDrawn="1"/>
        </p:nvSpPr>
        <p:spPr>
          <a:xfrm>
            <a:off x="880872"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defTabSz="914400" rtl="0" eaLnBrk="1" latinLnBrk="0" hangingPunct="1">
              <a:lnSpc>
                <a:spcPct val="90000"/>
              </a:lnSpc>
              <a:spcBef>
                <a:spcPct val="0"/>
              </a:spcBef>
              <a:buNone/>
              <a:defRPr sz="5600" b="1" kern="1200">
                <a:ln>
                  <a:noFill/>
                </a:ln>
                <a:solidFill>
                  <a:srgbClr val="FFDC47"/>
                </a:solidFill>
                <a:effectLst>
                  <a:outerShdw blurRad="38100" dist="25400" dir="5400000" algn="tl" rotWithShape="0">
                    <a:srgbClr val="000000">
                      <a:alpha val="43000"/>
                    </a:srgbClr>
                  </a:outerShdw>
                </a:effectLst>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n-US" sz="5600" b="1" i="0" u="none" strike="noStrike" kern="1200" cap="none" spc="0" normalizeH="0" baseline="0" noProof="0" dirty="0">
              <a:ln>
                <a:noFill/>
              </a:ln>
              <a:solidFill>
                <a:srgbClr val="1A3668"/>
              </a:solidFill>
              <a:effectLst/>
              <a:uLnTx/>
              <a:uFillTx/>
              <a:latin typeface="Calibri"/>
              <a:ea typeface="+mj-ea"/>
              <a:cs typeface="+mj-cs"/>
            </a:endParaRPr>
          </a:p>
        </p:txBody>
      </p:sp>
      <p:sp>
        <p:nvSpPr>
          <p:cNvPr id="15" name="Subtitle 16"/>
          <p:cNvSpPr txBox="1">
            <a:spLocks/>
          </p:cNvSpPr>
          <p:nvPr userDrawn="1"/>
        </p:nvSpPr>
        <p:spPr>
          <a:xfrm>
            <a:off x="880872" y="3228536"/>
            <a:ext cx="10472928" cy="1752600"/>
          </a:xfrm>
          <a:prstGeom prst="rect">
            <a:avLst/>
          </a:prstGeom>
        </p:spPr>
        <p:txBody>
          <a:bodyPr lIns="0" rIns="18288"/>
          <a:lstStyle>
            <a:lvl1pPr marL="0" marR="4572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marR="45719"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Constantia"/>
              <a:ea typeface="+mn-ea"/>
              <a:cs typeface="+mn-cs"/>
            </a:endParaRPr>
          </a:p>
        </p:txBody>
      </p:sp>
    </p:spTree>
    <p:extLst>
      <p:ext uri="{BB962C8B-B14F-4D97-AF65-F5344CB8AC3E}">
        <p14:creationId xmlns:p14="http://schemas.microsoft.com/office/powerpoint/2010/main" val="19430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52785" y="511177"/>
            <a:ext cx="9443155" cy="558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642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CD1726-1379-402E-994E-E4606476B969}"/>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1166BBB5-B942-4401-82DC-1CF3FBDD516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43F365A2-C924-4B58-841E-D0A76B241072}"/>
              </a:ext>
            </a:extLst>
          </p:cNvPr>
          <p:cNvSpPr>
            <a:spLocks noGrp="1" noChangeArrowheads="1"/>
          </p:cNvSpPr>
          <p:nvPr>
            <p:ph type="sldNum" sz="quarter" idx="12"/>
          </p:nvPr>
        </p:nvSpPr>
        <p:spPr>
          <a:ln/>
        </p:spPr>
        <p:txBody>
          <a:bodyPr/>
          <a:lstStyle>
            <a:lvl1pPr>
              <a:defRPr/>
            </a:lvl1pPr>
          </a:lstStyle>
          <a:p>
            <a:pPr>
              <a:defRPr/>
            </a:pPr>
            <a:fld id="{AB866410-EC80-476B-B0A8-A09F14448BCA}" type="slidenum">
              <a:rPr lang="en-US" altLang="en-US"/>
              <a:pPr>
                <a:defRPr/>
              </a:pPr>
              <a:t>‹#›</a:t>
            </a:fld>
            <a:endParaRPr lang="en-US" altLang="en-US"/>
          </a:p>
        </p:txBody>
      </p:sp>
    </p:spTree>
    <p:extLst>
      <p:ext uri="{BB962C8B-B14F-4D97-AF65-F5344CB8AC3E}">
        <p14:creationId xmlns:p14="http://schemas.microsoft.com/office/powerpoint/2010/main" val="136268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12C22C-CF57-46D3-85C2-CA0C7426C343}"/>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EDD5DDC9-D93F-40A1-9735-5E15701015A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E3A1D56A-9E81-4FF7-9CA9-A2DA49AC2423}"/>
              </a:ext>
            </a:extLst>
          </p:cNvPr>
          <p:cNvSpPr>
            <a:spLocks noGrp="1" noChangeArrowheads="1"/>
          </p:cNvSpPr>
          <p:nvPr>
            <p:ph type="sldNum" sz="quarter" idx="12"/>
          </p:nvPr>
        </p:nvSpPr>
        <p:spPr>
          <a:ln/>
        </p:spPr>
        <p:txBody>
          <a:bodyPr/>
          <a:lstStyle>
            <a:lvl1pPr>
              <a:defRPr/>
            </a:lvl1pPr>
          </a:lstStyle>
          <a:p>
            <a:pPr>
              <a:defRPr/>
            </a:pPr>
            <a:fld id="{B655ABE3-033E-4FD8-A25E-49252065EE9E}" type="slidenum">
              <a:rPr lang="en-US" altLang="en-US"/>
              <a:pPr>
                <a:defRPr/>
              </a:pPr>
              <a:t>‹#›</a:t>
            </a:fld>
            <a:endParaRPr lang="en-US" altLang="en-US"/>
          </a:p>
        </p:txBody>
      </p:sp>
    </p:spTree>
    <p:extLst>
      <p:ext uri="{BB962C8B-B14F-4D97-AF65-F5344CB8AC3E}">
        <p14:creationId xmlns:p14="http://schemas.microsoft.com/office/powerpoint/2010/main" val="64437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1EC24A0-A165-4233-AD8A-6AAA5845129C}"/>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E91C3334-D873-4AD0-8E53-3BACF68F7CD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DDC858D6-CD5B-4847-BEAB-DD2A25701F0B}"/>
              </a:ext>
            </a:extLst>
          </p:cNvPr>
          <p:cNvSpPr>
            <a:spLocks noGrp="1" noChangeArrowheads="1"/>
          </p:cNvSpPr>
          <p:nvPr>
            <p:ph type="sldNum" sz="quarter" idx="12"/>
          </p:nvPr>
        </p:nvSpPr>
        <p:spPr>
          <a:ln/>
        </p:spPr>
        <p:txBody>
          <a:bodyPr/>
          <a:lstStyle>
            <a:lvl1pPr>
              <a:defRPr/>
            </a:lvl1pPr>
          </a:lstStyle>
          <a:p>
            <a:pPr>
              <a:defRPr/>
            </a:pPr>
            <a:fld id="{030160A8-EF44-49B3-A771-6514B3FCA71D}" type="slidenum">
              <a:rPr lang="en-US" altLang="en-US"/>
              <a:pPr>
                <a:defRPr/>
              </a:pPr>
              <a:t>‹#›</a:t>
            </a:fld>
            <a:endParaRPr lang="en-US" altLang="en-US"/>
          </a:p>
        </p:txBody>
      </p:sp>
    </p:spTree>
    <p:extLst>
      <p:ext uri="{BB962C8B-B14F-4D97-AF65-F5344CB8AC3E}">
        <p14:creationId xmlns:p14="http://schemas.microsoft.com/office/powerpoint/2010/main" val="191800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3918C96-C9FC-4615-87DF-56212CD41F7D}"/>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0E054985-94E7-442B-B77A-F1B2EF09498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8C927E1A-7E2E-4B95-9871-025B2C950FA1}"/>
              </a:ext>
            </a:extLst>
          </p:cNvPr>
          <p:cNvSpPr>
            <a:spLocks noGrp="1" noChangeArrowheads="1"/>
          </p:cNvSpPr>
          <p:nvPr>
            <p:ph type="sldNum" sz="quarter" idx="12"/>
          </p:nvPr>
        </p:nvSpPr>
        <p:spPr>
          <a:ln/>
        </p:spPr>
        <p:txBody>
          <a:bodyPr/>
          <a:lstStyle>
            <a:lvl1pPr>
              <a:defRPr/>
            </a:lvl1pPr>
          </a:lstStyle>
          <a:p>
            <a:pPr>
              <a:defRPr/>
            </a:pPr>
            <a:fld id="{114DCFB5-465D-46E8-BBBB-AF1FA7D416FE}" type="slidenum">
              <a:rPr lang="en-US" altLang="en-US"/>
              <a:pPr>
                <a:defRPr/>
              </a:pPr>
              <a:t>‹#›</a:t>
            </a:fld>
            <a:endParaRPr lang="en-US" altLang="en-US"/>
          </a:p>
        </p:txBody>
      </p:sp>
    </p:spTree>
    <p:extLst>
      <p:ext uri="{BB962C8B-B14F-4D97-AF65-F5344CB8AC3E}">
        <p14:creationId xmlns:p14="http://schemas.microsoft.com/office/powerpoint/2010/main" val="51060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8906DD-952E-419B-945D-7754AA1FF071}"/>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7860CACA-45B2-4968-B36E-B887C0BF56B6}"/>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D17E91DB-5692-4888-B8C2-375945ED22B5}"/>
              </a:ext>
            </a:extLst>
          </p:cNvPr>
          <p:cNvSpPr>
            <a:spLocks noGrp="1" noChangeArrowheads="1"/>
          </p:cNvSpPr>
          <p:nvPr>
            <p:ph type="sldNum" sz="quarter" idx="12"/>
          </p:nvPr>
        </p:nvSpPr>
        <p:spPr>
          <a:ln/>
        </p:spPr>
        <p:txBody>
          <a:bodyPr/>
          <a:lstStyle>
            <a:lvl1pPr>
              <a:defRPr/>
            </a:lvl1pPr>
          </a:lstStyle>
          <a:p>
            <a:pPr>
              <a:defRPr/>
            </a:pPr>
            <a:fld id="{C79A17E3-3DA3-43F6-86AA-8086E719BABB}" type="slidenum">
              <a:rPr lang="en-US" altLang="en-US"/>
              <a:pPr>
                <a:defRPr/>
              </a:pPr>
              <a:t>‹#›</a:t>
            </a:fld>
            <a:endParaRPr lang="en-US" altLang="en-US"/>
          </a:p>
        </p:txBody>
      </p:sp>
    </p:spTree>
    <p:extLst>
      <p:ext uri="{BB962C8B-B14F-4D97-AF65-F5344CB8AC3E}">
        <p14:creationId xmlns:p14="http://schemas.microsoft.com/office/powerpoint/2010/main" val="197857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719FB0-1741-4190-9B35-CEE29039EE4A}"/>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F142E14F-1571-421C-9C44-49AC5E0BCE70}"/>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599D4CA7-CD2C-47E1-B639-17AA05CD4D45}"/>
              </a:ext>
            </a:extLst>
          </p:cNvPr>
          <p:cNvSpPr>
            <a:spLocks noGrp="1" noChangeArrowheads="1"/>
          </p:cNvSpPr>
          <p:nvPr>
            <p:ph type="sldNum" sz="quarter" idx="12"/>
          </p:nvPr>
        </p:nvSpPr>
        <p:spPr>
          <a:ln/>
        </p:spPr>
        <p:txBody>
          <a:bodyPr/>
          <a:lstStyle>
            <a:lvl1pPr>
              <a:defRPr/>
            </a:lvl1pPr>
          </a:lstStyle>
          <a:p>
            <a:pPr>
              <a:defRPr/>
            </a:pPr>
            <a:fld id="{D5BC9925-3402-4447-B5EE-DAA84A2A07A1}" type="slidenum">
              <a:rPr lang="en-US" altLang="en-US"/>
              <a:pPr>
                <a:defRPr/>
              </a:pPr>
              <a:t>‹#›</a:t>
            </a:fld>
            <a:endParaRPr lang="en-US" altLang="en-US"/>
          </a:p>
        </p:txBody>
      </p:sp>
    </p:spTree>
    <p:extLst>
      <p:ext uri="{BB962C8B-B14F-4D97-AF65-F5344CB8AC3E}">
        <p14:creationId xmlns:p14="http://schemas.microsoft.com/office/powerpoint/2010/main" val="209866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3688DE8-A246-4281-9485-FA072DE38408}"/>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DE7DCE04-DEDB-469E-A9D1-19AB945451C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AC2A0EA7-22C4-493F-8872-2F8EE8D8E46B}"/>
              </a:ext>
            </a:extLst>
          </p:cNvPr>
          <p:cNvSpPr>
            <a:spLocks noGrp="1" noChangeArrowheads="1"/>
          </p:cNvSpPr>
          <p:nvPr>
            <p:ph type="sldNum" sz="quarter" idx="12"/>
          </p:nvPr>
        </p:nvSpPr>
        <p:spPr>
          <a:ln/>
        </p:spPr>
        <p:txBody>
          <a:bodyPr/>
          <a:lstStyle>
            <a:lvl1pPr>
              <a:defRPr/>
            </a:lvl1pPr>
          </a:lstStyle>
          <a:p>
            <a:pPr>
              <a:defRPr/>
            </a:pPr>
            <a:fld id="{0092BABD-5EBE-438B-A1B2-9692F65283BE}" type="slidenum">
              <a:rPr lang="en-US" altLang="en-US"/>
              <a:pPr>
                <a:defRPr/>
              </a:pPr>
              <a:t>‹#›</a:t>
            </a:fld>
            <a:endParaRPr lang="en-US" altLang="en-US"/>
          </a:p>
        </p:txBody>
      </p:sp>
    </p:spTree>
    <p:extLst>
      <p:ext uri="{BB962C8B-B14F-4D97-AF65-F5344CB8AC3E}">
        <p14:creationId xmlns:p14="http://schemas.microsoft.com/office/powerpoint/2010/main" val="96700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F54AAE-6C85-44AC-8ACB-A14CBCE5105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1027" name="Rectangle 3">
            <a:extLst>
              <a:ext uri="{FF2B5EF4-FFF2-40B4-BE49-F238E27FC236}">
                <a16:creationId xmlns:a16="http://schemas.microsoft.com/office/drawing/2014/main" id="{F4A89452-A564-47E9-A96E-B837FA656F2A}"/>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7172" name="Rectangle 4">
            <a:extLst>
              <a:ext uri="{FF2B5EF4-FFF2-40B4-BE49-F238E27FC236}">
                <a16:creationId xmlns:a16="http://schemas.microsoft.com/office/drawing/2014/main" id="{3BD44C27-7563-4B0E-8090-7CB9F6A48845}"/>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1" charset="-128"/>
              </a:defRPr>
            </a:lvl1pPr>
          </a:lstStyle>
          <a:p>
            <a:pPr>
              <a:defRPr/>
            </a:pPr>
            <a:endParaRPr lang="fr-FR"/>
          </a:p>
        </p:txBody>
      </p:sp>
      <p:sp>
        <p:nvSpPr>
          <p:cNvPr id="7173" name="Rectangle 5">
            <a:extLst>
              <a:ext uri="{FF2B5EF4-FFF2-40B4-BE49-F238E27FC236}">
                <a16:creationId xmlns:a16="http://schemas.microsoft.com/office/drawing/2014/main" id="{8B83EE58-620E-47F4-B9D9-FA35C3027F5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1" charset="-128"/>
              </a:defRPr>
            </a:lvl1pPr>
          </a:lstStyle>
          <a:p>
            <a:pPr>
              <a:defRPr/>
            </a:pPr>
            <a:endParaRPr lang="fr-FR"/>
          </a:p>
        </p:txBody>
      </p:sp>
      <p:sp>
        <p:nvSpPr>
          <p:cNvPr id="7174" name="Rectangle 6">
            <a:extLst>
              <a:ext uri="{FF2B5EF4-FFF2-40B4-BE49-F238E27FC236}">
                <a16:creationId xmlns:a16="http://schemas.microsoft.com/office/drawing/2014/main" id="{6CC381B3-A67A-4F8C-B47F-9C681A3055C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S PGothic" panose="020B0600070205080204" pitchFamily="34" charset="-128"/>
              </a:defRPr>
            </a:lvl1pPr>
          </a:lstStyle>
          <a:p>
            <a:pPr>
              <a:defRPr/>
            </a:pPr>
            <a:fld id="{A18701FD-7196-4615-BBA5-42D093C3DC96}" type="slidenum">
              <a:rPr lang="en-US" altLang="en-US"/>
              <a:pPr>
                <a:defRPr/>
              </a:pPr>
              <a:t>‹#›</a:t>
            </a:fld>
            <a:endParaRPr lang="en-US" altLang="en-US"/>
          </a:p>
        </p:txBody>
      </p:sp>
    </p:spTree>
    <p:extLst>
      <p:ext uri="{BB962C8B-B14F-4D97-AF65-F5344CB8AC3E}">
        <p14:creationId xmlns:p14="http://schemas.microsoft.com/office/powerpoint/2010/main" val="162938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7" r:id="rId14"/>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108" charset="-52"/>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itchFamily="-108" charset="-52"/>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itchFamily="-108" charset="-52"/>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itchFamily="-108" charset="-52"/>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itchFamily="-108" charset="-52"/>
        </a:defRPr>
      </a:lvl6pPr>
      <a:lvl7pPr marL="914400" algn="ctr" rtl="0" fontAlgn="base">
        <a:spcBef>
          <a:spcPct val="0"/>
        </a:spcBef>
        <a:spcAft>
          <a:spcPct val="0"/>
        </a:spcAft>
        <a:defRPr sz="4400">
          <a:solidFill>
            <a:schemeClr val="tx2"/>
          </a:solidFill>
          <a:latin typeface="Arial" pitchFamily="-108" charset="-52"/>
        </a:defRPr>
      </a:lvl7pPr>
      <a:lvl8pPr marL="1371600" algn="ctr" rtl="0" fontAlgn="base">
        <a:spcBef>
          <a:spcPct val="0"/>
        </a:spcBef>
        <a:spcAft>
          <a:spcPct val="0"/>
        </a:spcAft>
        <a:defRPr sz="4400">
          <a:solidFill>
            <a:schemeClr val="tx2"/>
          </a:solidFill>
          <a:latin typeface="Arial" pitchFamily="-108" charset="-52"/>
        </a:defRPr>
      </a:lvl8pPr>
      <a:lvl9pPr marL="1828800" algn="ctr" rtl="0" fontAlgn="base">
        <a:spcBef>
          <a:spcPct val="0"/>
        </a:spcBef>
        <a:spcAft>
          <a:spcPct val="0"/>
        </a:spcAft>
        <a:defRPr sz="4400">
          <a:solidFill>
            <a:schemeClr val="tx2"/>
          </a:solidFill>
          <a:latin typeface="Arial" pitchFamily="-108" charset="-5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524338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1219170" rtl="0" eaLnBrk="1" latinLnBrk="0" hangingPunct="1">
        <a:spcBef>
          <a:spcPct val="0"/>
        </a:spcBef>
        <a:buNone/>
        <a:defRPr sz="5867" b="1" kern="1200">
          <a:solidFill>
            <a:srgbClr val="293782"/>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rgbClr val="226BB5"/>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rgbClr val="226BB5"/>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rgbClr val="226BB5"/>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rgbClr val="F29420"/>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effectLst>
                  <a:outerShdw blurRad="38100" dist="38100" dir="2700000" algn="tl">
                    <a:srgbClr val="000000">
                      <a:alpha val="43137"/>
                    </a:srgbClr>
                  </a:outerShdw>
                </a:effectLst>
              </a:rPr>
              <a:t>Medical </a:t>
            </a:r>
            <a:r>
              <a:rPr lang="en-US" sz="6600" dirty="0" err="1">
                <a:effectLst>
                  <a:outerShdw blurRad="38100" dist="38100" dir="2700000" algn="tl">
                    <a:srgbClr val="000000">
                      <a:alpha val="43137"/>
                    </a:srgbClr>
                  </a:outerShdw>
                </a:effectLst>
              </a:rPr>
              <a:t>Managementof</a:t>
            </a:r>
            <a:r>
              <a:rPr lang="en-US" sz="6600">
                <a:effectLst>
                  <a:outerShdw blurRad="38100" dist="38100" dir="2700000" algn="tl">
                    <a:srgbClr val="000000">
                      <a:alpha val="43137"/>
                    </a:srgbClr>
                  </a:outerShdw>
                </a:effectLst>
              </a:rPr>
              <a:t> Perianal Crohn’s </a:t>
            </a:r>
            <a:r>
              <a:rPr lang="en-US" sz="6600" dirty="0">
                <a:effectLst>
                  <a:outerShdw blurRad="38100" dist="38100" dir="2700000" algn="tl">
                    <a:srgbClr val="000000">
                      <a:alpha val="43137"/>
                    </a:srgbClr>
                  </a:outerShdw>
                </a:effectLst>
              </a:rPr>
              <a:t>Disease</a:t>
            </a:r>
          </a:p>
        </p:txBody>
      </p:sp>
      <p:sp>
        <p:nvSpPr>
          <p:cNvPr id="3" name="Text Placeholder 2"/>
          <p:cNvSpPr>
            <a:spLocks noGrp="1"/>
          </p:cNvSpPr>
          <p:nvPr>
            <p:ph type="body" sz="quarter" idx="10"/>
          </p:nvPr>
        </p:nvSpPr>
        <p:spPr>
          <a:xfrm>
            <a:off x="1466851" y="3196547"/>
            <a:ext cx="9462407" cy="3281816"/>
          </a:xfrm>
        </p:spPr>
        <p:txBody>
          <a:bodyPr/>
          <a:lstStyle/>
          <a:p>
            <a:r>
              <a:rPr lang="en-US" sz="2800" b="1" dirty="0">
                <a:solidFill>
                  <a:srgbClr val="000000"/>
                </a:solidFill>
                <a:effectLst>
                  <a:outerShdw blurRad="38100" dist="38100" dir="2700000" algn="tl">
                    <a:srgbClr val="C0C0C0"/>
                  </a:outerShdw>
                </a:effectLst>
              </a:rPr>
              <a:t>David A. Schwartz, MD, FACG, AGAF</a:t>
            </a:r>
            <a:br>
              <a:rPr lang="en-US" sz="2800" b="1" dirty="0">
                <a:solidFill>
                  <a:srgbClr val="000000"/>
                </a:solidFill>
                <a:effectLst>
                  <a:outerShdw blurRad="38100" dist="38100" dir="2700000" algn="tl">
                    <a:srgbClr val="C0C0C0"/>
                  </a:outerShdw>
                </a:effectLst>
              </a:rPr>
            </a:br>
            <a:r>
              <a:rPr lang="en-US" sz="2800" dirty="0">
                <a:solidFill>
                  <a:srgbClr val="000000"/>
                </a:solidFill>
                <a:ea typeface="MS PGothic" pitchFamily="34" charset="-128"/>
              </a:rPr>
              <a:t>Director, McClain Family Directorship in Gastroenterology</a:t>
            </a:r>
            <a:br>
              <a:rPr lang="en-US" sz="2800" dirty="0">
                <a:solidFill>
                  <a:srgbClr val="000000"/>
                </a:solidFill>
              </a:rPr>
            </a:br>
            <a:r>
              <a:rPr lang="en-US" sz="2800" i="1" dirty="0">
                <a:solidFill>
                  <a:srgbClr val="000000"/>
                </a:solidFill>
              </a:rPr>
              <a:t>Director, Inflammatory Bowel Disease Center</a:t>
            </a:r>
            <a:br>
              <a:rPr lang="en-US" sz="2800" i="1" dirty="0">
                <a:solidFill>
                  <a:srgbClr val="000000"/>
                </a:solidFill>
              </a:rPr>
            </a:br>
            <a:r>
              <a:rPr lang="en-US" sz="2800" i="1" dirty="0">
                <a:solidFill>
                  <a:srgbClr val="000000"/>
                </a:solidFill>
              </a:rPr>
              <a:t>Professor of Medicine</a:t>
            </a:r>
            <a:br>
              <a:rPr lang="en-US" sz="2800" i="1" dirty="0">
                <a:solidFill>
                  <a:srgbClr val="000000"/>
                </a:solidFill>
              </a:rPr>
            </a:br>
            <a:r>
              <a:rPr lang="en-US" sz="2800" i="1" dirty="0">
                <a:solidFill>
                  <a:srgbClr val="000000"/>
                </a:solidFill>
              </a:rPr>
              <a:t>Vanderbilt University Medical Center</a:t>
            </a:r>
            <a:endParaRPr lang="en-US" sz="2800" dirty="0">
              <a:solidFill>
                <a:srgbClr val="000000"/>
              </a:solidFill>
            </a:endParaRPr>
          </a:p>
        </p:txBody>
      </p:sp>
    </p:spTree>
    <p:extLst>
      <p:ext uri="{BB962C8B-B14F-4D97-AF65-F5344CB8AC3E}">
        <p14:creationId xmlns:p14="http://schemas.microsoft.com/office/powerpoint/2010/main" val="335155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779C-2DD7-4F5D-9BDF-A2F617E84FEC}"/>
              </a:ext>
            </a:extLst>
          </p:cNvPr>
          <p:cNvSpPr>
            <a:spLocks noGrp="1"/>
          </p:cNvSpPr>
          <p:nvPr>
            <p:ph type="title"/>
          </p:nvPr>
        </p:nvSpPr>
        <p:spPr>
          <a:xfrm>
            <a:off x="1331011" y="-70074"/>
            <a:ext cx="9144000" cy="1143000"/>
          </a:xfrm>
        </p:spPr>
        <p:txBody>
          <a:bodyPr/>
          <a:lstStyle/>
          <a:p>
            <a:pPr>
              <a:defRPr/>
            </a:pPr>
            <a:r>
              <a:rPr lang="en-US" sz="4000" b="1" dirty="0">
                <a:solidFill>
                  <a:srgbClr val="00427A"/>
                </a:solidFill>
                <a:effectLst>
                  <a:outerShdw blurRad="38100" dist="38100" dir="2700000" algn="tl">
                    <a:srgbClr val="FFFFFF"/>
                  </a:outerShdw>
                </a:effectLst>
              </a:rPr>
              <a:t>Medical Therapies</a:t>
            </a:r>
          </a:p>
        </p:txBody>
      </p:sp>
      <p:sp>
        <p:nvSpPr>
          <p:cNvPr id="44035" name="Content Placeholder 2">
            <a:extLst>
              <a:ext uri="{FF2B5EF4-FFF2-40B4-BE49-F238E27FC236}">
                <a16:creationId xmlns:a16="http://schemas.microsoft.com/office/drawing/2014/main" id="{CD3412BB-1A89-4ADB-9F78-E69A631E7E23}"/>
              </a:ext>
            </a:extLst>
          </p:cNvPr>
          <p:cNvSpPr>
            <a:spLocks noGrp="1" noChangeArrowheads="1"/>
          </p:cNvSpPr>
          <p:nvPr>
            <p:ph idx="1"/>
          </p:nvPr>
        </p:nvSpPr>
        <p:spPr>
          <a:xfrm>
            <a:off x="609600" y="914400"/>
            <a:ext cx="9906000" cy="3733800"/>
          </a:xfrm>
        </p:spPr>
        <p:txBody>
          <a:bodyPr/>
          <a:lstStyle/>
          <a:p>
            <a:r>
              <a:rPr lang="en-US" altLang="en-US" sz="1800" dirty="0">
                <a:solidFill>
                  <a:srgbClr val="00427A"/>
                </a:solidFill>
                <a:cs typeface="Arial" panose="020B0604020202020204" pitchFamily="34" charset="0"/>
              </a:rPr>
              <a:t>Antibiotics (metronidazole, ciprofloxacin)</a:t>
            </a:r>
          </a:p>
          <a:p>
            <a:r>
              <a:rPr lang="en-US" altLang="en-US" sz="1800" dirty="0">
                <a:solidFill>
                  <a:srgbClr val="00427A"/>
                </a:solidFill>
                <a:cs typeface="Arial" panose="020B0604020202020204" pitchFamily="34" charset="0"/>
              </a:rPr>
              <a:t>Immunosuppressives</a:t>
            </a:r>
          </a:p>
          <a:p>
            <a:pPr lvl="1"/>
            <a:r>
              <a:rPr lang="en-US" altLang="en-US" sz="1800" dirty="0">
                <a:solidFill>
                  <a:srgbClr val="00427A"/>
                </a:solidFill>
              </a:rPr>
              <a:t>Azathioprine</a:t>
            </a:r>
          </a:p>
          <a:p>
            <a:pPr lvl="1"/>
            <a:r>
              <a:rPr lang="en-US" altLang="en-US" sz="1800" dirty="0">
                <a:solidFill>
                  <a:srgbClr val="00427A"/>
                </a:solidFill>
              </a:rPr>
              <a:t>6-mercaptopurine</a:t>
            </a:r>
          </a:p>
          <a:p>
            <a:pPr lvl="1"/>
            <a:r>
              <a:rPr lang="en-US" altLang="en-US" sz="1800" dirty="0">
                <a:solidFill>
                  <a:srgbClr val="00427A"/>
                </a:solidFill>
              </a:rPr>
              <a:t>Cyclosporine</a:t>
            </a:r>
          </a:p>
          <a:p>
            <a:pPr lvl="1"/>
            <a:r>
              <a:rPr lang="en-US" altLang="en-US" sz="1800" dirty="0">
                <a:solidFill>
                  <a:srgbClr val="00427A"/>
                </a:solidFill>
              </a:rPr>
              <a:t>Tacrolimus</a:t>
            </a:r>
          </a:p>
          <a:p>
            <a:r>
              <a:rPr lang="en-US" altLang="en-US" sz="1800" dirty="0">
                <a:solidFill>
                  <a:srgbClr val="00427A"/>
                </a:solidFill>
                <a:cs typeface="Arial" panose="020B0604020202020204" pitchFamily="34" charset="0"/>
              </a:rPr>
              <a:t>Biologic Agents</a:t>
            </a:r>
          </a:p>
          <a:p>
            <a:pPr lvl="1"/>
            <a:r>
              <a:rPr lang="en-US" altLang="en-US" sz="1800" dirty="0">
                <a:solidFill>
                  <a:srgbClr val="00427A"/>
                </a:solidFill>
              </a:rPr>
              <a:t>Infliximab</a:t>
            </a:r>
          </a:p>
          <a:p>
            <a:pPr lvl="1"/>
            <a:r>
              <a:rPr lang="en-US" altLang="en-US" sz="1800" dirty="0">
                <a:solidFill>
                  <a:srgbClr val="00427A"/>
                </a:solidFill>
              </a:rPr>
              <a:t>Adalimumab	</a:t>
            </a:r>
          </a:p>
          <a:p>
            <a:pPr lvl="1"/>
            <a:r>
              <a:rPr lang="en-US" altLang="en-US" sz="1800" dirty="0">
                <a:solidFill>
                  <a:srgbClr val="00427A"/>
                </a:solidFill>
              </a:rPr>
              <a:t>Certolizumab</a:t>
            </a:r>
          </a:p>
          <a:p>
            <a:pPr lvl="1"/>
            <a:r>
              <a:rPr lang="en-US" altLang="en-US" sz="1800" dirty="0">
                <a:solidFill>
                  <a:srgbClr val="00427A"/>
                </a:solidFill>
              </a:rPr>
              <a:t>Vedolizumab ?</a:t>
            </a:r>
          </a:p>
          <a:p>
            <a:pPr lvl="1"/>
            <a:r>
              <a:rPr lang="en-US" altLang="en-US" sz="1800" dirty="0">
                <a:solidFill>
                  <a:srgbClr val="00427A"/>
                </a:solidFill>
              </a:rPr>
              <a:t>Ustekinumab?</a:t>
            </a:r>
          </a:p>
          <a:p>
            <a:r>
              <a:rPr lang="en-US" altLang="en-US" sz="1800" dirty="0">
                <a:solidFill>
                  <a:srgbClr val="00427A"/>
                </a:solidFill>
                <a:cs typeface="Arial" panose="020B0604020202020204" pitchFamily="34" charset="0"/>
              </a:rPr>
              <a:t>Novel Agents</a:t>
            </a:r>
          </a:p>
          <a:p>
            <a:pPr lvl="1"/>
            <a:r>
              <a:rPr lang="en-US" altLang="en-US" sz="1800" dirty="0">
                <a:solidFill>
                  <a:srgbClr val="00427A"/>
                </a:solidFill>
                <a:cs typeface="Arial" panose="020B0604020202020204" pitchFamily="34" charset="0"/>
              </a:rPr>
              <a:t>Adipose Derive Stem Cells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EA6B45-2F51-4F5D-87C0-4B0CB9480190}"/>
              </a:ext>
            </a:extLst>
          </p:cNvPr>
          <p:cNvSpPr txBox="1">
            <a:spLocks noChangeArrowheads="1"/>
          </p:cNvSpPr>
          <p:nvPr/>
        </p:nvSpPr>
        <p:spPr bwMode="auto">
          <a:xfrm>
            <a:off x="2209800" y="2130426"/>
            <a:ext cx="7772400" cy="1470025"/>
          </a:xfrm>
          <a:prstGeom prst="rect">
            <a:avLst/>
          </a:prstGeom>
          <a:noFill/>
          <a:ln w="9525">
            <a:noFill/>
            <a:miter lim="800000"/>
            <a:headEnd/>
            <a:tailEnd/>
          </a:ln>
        </p:spPr>
        <p:txBody>
          <a:bodyPr anchor="ctr"/>
          <a:lstStyle>
            <a:lvl1pPr defTabSz="457200">
              <a:defRPr sz="2400">
                <a:solidFill>
                  <a:schemeClr val="tx1"/>
                </a:solidFill>
                <a:latin typeface="Garamond" pitchFamily="18" charset="0"/>
                <a:ea typeface="MS PGothic" pitchFamily="34" charset="-128"/>
              </a:defRPr>
            </a:lvl1pPr>
            <a:lvl2pPr marL="742950" indent="-285750" defTabSz="457200">
              <a:defRPr sz="2400">
                <a:solidFill>
                  <a:schemeClr val="tx1"/>
                </a:solidFill>
                <a:latin typeface="Garamond" pitchFamily="18" charset="0"/>
                <a:ea typeface="MS PGothic" pitchFamily="34" charset="-128"/>
              </a:defRPr>
            </a:lvl2pPr>
            <a:lvl3pPr marL="1143000" indent="-228600" defTabSz="457200">
              <a:defRPr sz="2400">
                <a:solidFill>
                  <a:schemeClr val="tx1"/>
                </a:solidFill>
                <a:latin typeface="Garamond" pitchFamily="18" charset="0"/>
                <a:ea typeface="MS PGothic" pitchFamily="34" charset="-128"/>
              </a:defRPr>
            </a:lvl3pPr>
            <a:lvl4pPr marL="1600200" indent="-228600" defTabSz="457200">
              <a:defRPr sz="2400">
                <a:solidFill>
                  <a:schemeClr val="tx1"/>
                </a:solidFill>
                <a:latin typeface="Garamond" pitchFamily="18" charset="0"/>
                <a:ea typeface="MS PGothic" pitchFamily="34" charset="-128"/>
              </a:defRPr>
            </a:lvl4pPr>
            <a:lvl5pPr marL="2057400" indent="-228600" defTabSz="457200">
              <a:defRPr sz="2400">
                <a:solidFill>
                  <a:schemeClr val="tx1"/>
                </a:solidFill>
                <a:latin typeface="Garamond"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5400" b="1" dirty="0">
                <a:solidFill>
                  <a:srgbClr val="00427A"/>
                </a:solidFill>
                <a:effectLst>
                  <a:outerShdw blurRad="38100" dist="38100" dir="2700000" algn="tl">
                    <a:srgbClr val="FFFFFF"/>
                  </a:outerShdw>
                </a:effectLst>
                <a:latin typeface="Arial" pitchFamily="34" charset="0"/>
              </a:rPr>
              <a:t>Antibiotics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2000"/>
            <a:lum/>
          </a:blip>
          <a:srcRect/>
          <a:stretch>
            <a:fillRect/>
          </a:stretch>
        </a:blipFill>
        <a:effectLst/>
      </p:bgPr>
    </p:bg>
    <p:spTree>
      <p:nvGrpSpPr>
        <p:cNvPr id="1" name=""/>
        <p:cNvGrpSpPr/>
        <p:nvPr/>
      </p:nvGrpSpPr>
      <p:grpSpPr>
        <a:xfrm>
          <a:off x="0" y="0"/>
          <a:ext cx="0" cy="0"/>
          <a:chOff x="0" y="0"/>
          <a:chExt cx="0" cy="0"/>
        </a:xfrm>
      </p:grpSpPr>
      <p:graphicFrame>
        <p:nvGraphicFramePr>
          <p:cNvPr id="46082" name="Content Placeholder 4">
            <a:extLst>
              <a:ext uri="{FF2B5EF4-FFF2-40B4-BE49-F238E27FC236}">
                <a16:creationId xmlns:a16="http://schemas.microsoft.com/office/drawing/2014/main" id="{9FAF0C71-D0FB-4532-9876-FC0619E5A6A9}"/>
              </a:ext>
            </a:extLst>
          </p:cNvPr>
          <p:cNvGraphicFramePr>
            <a:graphicFrameLocks noGrp="1"/>
          </p:cNvGraphicFramePr>
          <p:nvPr>
            <p:ph idx="1"/>
            <p:extLst>
              <p:ext uri="{D42A27DB-BD31-4B8C-83A1-F6EECF244321}">
                <p14:modId xmlns:p14="http://schemas.microsoft.com/office/powerpoint/2010/main" val="2382493620"/>
              </p:ext>
            </p:extLst>
          </p:nvPr>
        </p:nvGraphicFramePr>
        <p:xfrm>
          <a:off x="1817688" y="1047750"/>
          <a:ext cx="8331200" cy="4627562"/>
        </p:xfrm>
        <a:graphic>
          <a:graphicData uri="http://schemas.openxmlformats.org/presentationml/2006/ole">
            <mc:AlternateContent xmlns:mc="http://schemas.openxmlformats.org/markup-compatibility/2006">
              <mc:Choice xmlns:v="urn:schemas-microsoft-com:vml" Requires="v">
                <p:oleObj r:id="rId4" imgW="8327858" imgH="4627265" progId="Excel.Chart.8">
                  <p:embed/>
                </p:oleObj>
              </mc:Choice>
              <mc:Fallback>
                <p:oleObj r:id="rId4" imgW="8327858" imgH="4627265" progId="Excel.Chart.8">
                  <p:embed/>
                  <p:pic>
                    <p:nvPicPr>
                      <p:cNvPr id="46082" name="Content Placeholder 4">
                        <a:extLst>
                          <a:ext uri="{FF2B5EF4-FFF2-40B4-BE49-F238E27FC236}">
                            <a16:creationId xmlns:a16="http://schemas.microsoft.com/office/drawing/2014/main" id="{9FAF0C71-D0FB-4532-9876-FC0619E5A6A9}"/>
                          </a:ext>
                        </a:extLst>
                      </p:cNvPr>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7688" y="1047750"/>
                        <a:ext cx="8331200" cy="4627562"/>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3" name="Title 2">
            <a:extLst>
              <a:ext uri="{FF2B5EF4-FFF2-40B4-BE49-F238E27FC236}">
                <a16:creationId xmlns:a16="http://schemas.microsoft.com/office/drawing/2014/main" id="{7681851F-3852-4FF0-9CB8-D222087B81D6}"/>
              </a:ext>
            </a:extLst>
          </p:cNvPr>
          <p:cNvSpPr>
            <a:spLocks noGrp="1" noChangeArrowheads="1"/>
          </p:cNvSpPr>
          <p:nvPr>
            <p:ph type="title"/>
          </p:nvPr>
        </p:nvSpPr>
        <p:spPr>
          <a:xfrm>
            <a:off x="275699" y="171449"/>
            <a:ext cx="11731736" cy="868363"/>
          </a:xfrm>
        </p:spPr>
        <p:txBody>
          <a:bodyPr/>
          <a:lstStyle/>
          <a:p>
            <a:r>
              <a:rPr lang="en-US" altLang="en-US" sz="2800" dirty="0">
                <a:solidFill>
                  <a:srgbClr val="00427A"/>
                </a:solidFill>
                <a:cs typeface="Arial" panose="020B0604020202020204" pitchFamily="34" charset="0"/>
              </a:rPr>
              <a:t>Antibiotics Improve Fistula healing in Combination with Anti-TNF Therapy</a:t>
            </a:r>
          </a:p>
        </p:txBody>
      </p:sp>
      <p:sp>
        <p:nvSpPr>
          <p:cNvPr id="46084" name="Slide Number Placeholder 3">
            <a:extLst>
              <a:ext uri="{FF2B5EF4-FFF2-40B4-BE49-F238E27FC236}">
                <a16:creationId xmlns:a16="http://schemas.microsoft.com/office/drawing/2014/main" id="{FD2760AB-5A44-4895-80CF-F9B769FBFDD3}"/>
              </a:ext>
            </a:extLst>
          </p:cNvPr>
          <p:cNvSpPr>
            <a:spLocks noGrp="1"/>
          </p:cNvSpPr>
          <p:nvPr>
            <p:ph type="sldNum" sz="quarter" idx="12"/>
          </p:nvPr>
        </p:nvSpPr>
        <p:spPr>
          <a:xfrm>
            <a:off x="1981200" y="6356351"/>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l">
              <a:spcBef>
                <a:spcPct val="0"/>
              </a:spcBef>
              <a:buFontTx/>
              <a:buNone/>
            </a:pPr>
            <a:fld id="{7F466888-D370-47CF-A8D4-44C41392E6A1}" type="slidenum">
              <a:rPr lang="en-US" altLang="en-US" sz="1200">
                <a:solidFill>
                  <a:srgbClr val="A6A6A6"/>
                </a:solidFill>
                <a:latin typeface="Calibri" panose="020F0502020204030204" pitchFamily="34" charset="0"/>
              </a:rPr>
              <a:pPr algn="l">
                <a:spcBef>
                  <a:spcPct val="0"/>
                </a:spcBef>
                <a:buFontTx/>
                <a:buNone/>
              </a:pPr>
              <a:t>12</a:t>
            </a:fld>
            <a:endParaRPr lang="en-US" altLang="en-US" sz="1200">
              <a:solidFill>
                <a:srgbClr val="A6A6A6"/>
              </a:solidFill>
              <a:latin typeface="Calibri" panose="020F0502020204030204" pitchFamily="34" charset="0"/>
            </a:endParaRPr>
          </a:p>
        </p:txBody>
      </p:sp>
      <p:sp>
        <p:nvSpPr>
          <p:cNvPr id="46085" name="TextBox 5">
            <a:extLst>
              <a:ext uri="{FF2B5EF4-FFF2-40B4-BE49-F238E27FC236}">
                <a16:creationId xmlns:a16="http://schemas.microsoft.com/office/drawing/2014/main" id="{9B488DEE-3164-40B9-9E1E-F94D31E8B0AA}"/>
              </a:ext>
            </a:extLst>
          </p:cNvPr>
          <p:cNvSpPr txBox="1">
            <a:spLocks noChangeArrowheads="1"/>
          </p:cNvSpPr>
          <p:nvPr/>
        </p:nvSpPr>
        <p:spPr bwMode="auto">
          <a:xfrm>
            <a:off x="9448800" y="6454775"/>
            <a:ext cx="198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FontTx/>
              <a:buNone/>
            </a:pPr>
            <a:r>
              <a:rPr lang="en-US" altLang="en-US" sz="1400">
                <a:solidFill>
                  <a:srgbClr val="00427A"/>
                </a:solidFill>
                <a:latin typeface="Garamond" panose="02020404030301010803" pitchFamily="18" charset="0"/>
              </a:rPr>
              <a:t>Dewint P, et al. Gut 2013.</a:t>
            </a:r>
          </a:p>
        </p:txBody>
      </p:sp>
      <p:sp>
        <p:nvSpPr>
          <p:cNvPr id="46086" name="TextBox 6">
            <a:extLst>
              <a:ext uri="{FF2B5EF4-FFF2-40B4-BE49-F238E27FC236}">
                <a16:creationId xmlns:a16="http://schemas.microsoft.com/office/drawing/2014/main" id="{916CDEA8-E1CF-4A33-8225-128E57D2817A}"/>
              </a:ext>
            </a:extLst>
          </p:cNvPr>
          <p:cNvSpPr txBox="1">
            <a:spLocks noChangeArrowheads="1"/>
          </p:cNvSpPr>
          <p:nvPr/>
        </p:nvSpPr>
        <p:spPr bwMode="auto">
          <a:xfrm>
            <a:off x="1981201" y="5902325"/>
            <a:ext cx="8004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dirty="0">
                <a:cs typeface="Arial" panose="020B0604020202020204" pitchFamily="34" charset="0"/>
              </a:rPr>
              <a:t>All patients received adalimumab 160 mg at </a:t>
            </a:r>
            <a:r>
              <a:rPr lang="en-US" altLang="en-US" sz="1600" dirty="0" err="1">
                <a:cs typeface="Arial" panose="020B0604020202020204" pitchFamily="34" charset="0"/>
              </a:rPr>
              <a:t>wk</a:t>
            </a:r>
            <a:r>
              <a:rPr lang="en-US" altLang="en-US" sz="1600" dirty="0">
                <a:cs typeface="Arial" panose="020B0604020202020204" pitchFamily="34" charset="0"/>
              </a:rPr>
              <a:t> 0, 80 mg at </a:t>
            </a:r>
            <a:r>
              <a:rPr lang="en-US" altLang="en-US" sz="1600" dirty="0" err="1">
                <a:cs typeface="Arial" panose="020B0604020202020204" pitchFamily="34" charset="0"/>
              </a:rPr>
              <a:t>wk</a:t>
            </a:r>
            <a:r>
              <a:rPr lang="en-US" altLang="en-US" sz="1600" dirty="0">
                <a:cs typeface="Arial" panose="020B0604020202020204" pitchFamily="34" charset="0"/>
              </a:rPr>
              <a:t> 2 and then 40 mg </a:t>
            </a:r>
            <a:r>
              <a:rPr lang="en-US" altLang="en-US" sz="1600" dirty="0" err="1">
                <a:cs typeface="Arial" panose="020B0604020202020204" pitchFamily="34" charset="0"/>
              </a:rPr>
              <a:t>qow</a:t>
            </a:r>
            <a:r>
              <a:rPr lang="en-US" altLang="en-US" sz="1600" dirty="0">
                <a:cs typeface="Arial" panose="020B0604020202020204" pitchFamily="34" charset="0"/>
              </a:rPr>
              <a:t>. Patients were then randomized to Ciprofloxacin 500 mg bid or placebo.</a:t>
            </a:r>
          </a:p>
        </p:txBody>
      </p:sp>
      <p:sp>
        <p:nvSpPr>
          <p:cNvPr id="46087" name="TextBox 1">
            <a:extLst>
              <a:ext uri="{FF2B5EF4-FFF2-40B4-BE49-F238E27FC236}">
                <a16:creationId xmlns:a16="http://schemas.microsoft.com/office/drawing/2014/main" id="{0C021DE2-5DF1-43CC-8418-85A372F25171}"/>
              </a:ext>
            </a:extLst>
          </p:cNvPr>
          <p:cNvSpPr txBox="1">
            <a:spLocks noChangeArrowheads="1"/>
          </p:cNvSpPr>
          <p:nvPr/>
        </p:nvSpPr>
        <p:spPr bwMode="auto">
          <a:xfrm>
            <a:off x="9296401" y="1828800"/>
            <a:ext cx="73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FFFFFF"/>
                </a:solidFill>
                <a:latin typeface="Garamond" panose="02020404030301010803" pitchFamily="18" charset="0"/>
              </a:rPr>
              <a:t>N=76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751618-5E28-40BB-9DED-73350BF9215F}"/>
              </a:ext>
            </a:extLst>
          </p:cNvPr>
          <p:cNvSpPr txBox="1">
            <a:spLocks noChangeArrowheads="1"/>
          </p:cNvSpPr>
          <p:nvPr/>
        </p:nvSpPr>
        <p:spPr bwMode="auto">
          <a:xfrm>
            <a:off x="2209800" y="2130426"/>
            <a:ext cx="7772400" cy="1470025"/>
          </a:xfrm>
          <a:prstGeom prst="rect">
            <a:avLst/>
          </a:prstGeom>
          <a:noFill/>
          <a:ln w="9525">
            <a:noFill/>
            <a:miter lim="800000"/>
            <a:headEnd/>
            <a:tailEnd/>
          </a:ln>
        </p:spPr>
        <p:txBody>
          <a:bodyPr anchor="ctr"/>
          <a:lstStyle>
            <a:lvl1pPr defTabSz="457200">
              <a:defRPr sz="2400">
                <a:solidFill>
                  <a:schemeClr val="tx1"/>
                </a:solidFill>
                <a:latin typeface="Garamond" pitchFamily="18" charset="0"/>
                <a:ea typeface="MS PGothic" pitchFamily="34" charset="-128"/>
              </a:defRPr>
            </a:lvl1pPr>
            <a:lvl2pPr marL="742950" indent="-285750" defTabSz="457200">
              <a:defRPr sz="2400">
                <a:solidFill>
                  <a:schemeClr val="tx1"/>
                </a:solidFill>
                <a:latin typeface="Garamond" pitchFamily="18" charset="0"/>
                <a:ea typeface="MS PGothic" pitchFamily="34" charset="-128"/>
              </a:defRPr>
            </a:lvl2pPr>
            <a:lvl3pPr marL="1143000" indent="-228600" defTabSz="457200">
              <a:defRPr sz="2400">
                <a:solidFill>
                  <a:schemeClr val="tx1"/>
                </a:solidFill>
                <a:latin typeface="Garamond" pitchFamily="18" charset="0"/>
                <a:ea typeface="MS PGothic" pitchFamily="34" charset="-128"/>
              </a:defRPr>
            </a:lvl3pPr>
            <a:lvl4pPr marL="1600200" indent="-228600" defTabSz="457200">
              <a:defRPr sz="2400">
                <a:solidFill>
                  <a:schemeClr val="tx1"/>
                </a:solidFill>
                <a:latin typeface="Garamond" pitchFamily="18" charset="0"/>
                <a:ea typeface="MS PGothic" pitchFamily="34" charset="-128"/>
              </a:defRPr>
            </a:lvl4pPr>
            <a:lvl5pPr marL="2057400" indent="-228600" defTabSz="457200">
              <a:defRPr sz="2400">
                <a:solidFill>
                  <a:schemeClr val="tx1"/>
                </a:solidFill>
                <a:latin typeface="Garamond"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5400" b="1" dirty="0">
                <a:solidFill>
                  <a:srgbClr val="00427A"/>
                </a:solidFill>
                <a:effectLst>
                  <a:outerShdw blurRad="38100" dist="38100" dir="2700000" algn="tl">
                    <a:srgbClr val="FFFFFF"/>
                  </a:outerShdw>
                </a:effectLst>
                <a:latin typeface="Arial" pitchFamily="34" charset="0"/>
              </a:rPr>
              <a:t>Azathioprine / 6 - MP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71F-F5B3-4E07-B34E-0228EDE939D6}"/>
              </a:ext>
            </a:extLst>
          </p:cNvPr>
          <p:cNvSpPr>
            <a:spLocks noGrp="1"/>
          </p:cNvSpPr>
          <p:nvPr>
            <p:ph type="title"/>
          </p:nvPr>
        </p:nvSpPr>
        <p:spPr>
          <a:xfrm>
            <a:off x="1981200" y="76200"/>
            <a:ext cx="8229600" cy="1143000"/>
          </a:xfrm>
        </p:spPr>
        <p:txBody>
          <a:bodyPr/>
          <a:lstStyle/>
          <a:p>
            <a:pPr>
              <a:defRPr/>
            </a:pPr>
            <a:r>
              <a:rPr lang="en-US" sz="4000" b="1" dirty="0">
                <a:solidFill>
                  <a:srgbClr val="00427A"/>
                </a:solidFill>
                <a:effectLst>
                  <a:outerShdw blurRad="38100" dist="38100" dir="2700000" algn="tl">
                    <a:srgbClr val="FFFFFF"/>
                  </a:outerShdw>
                </a:effectLst>
              </a:rPr>
              <a:t>Azathioprine / 6 - MP</a:t>
            </a:r>
          </a:p>
        </p:txBody>
      </p:sp>
      <p:sp>
        <p:nvSpPr>
          <p:cNvPr id="49155" name="Content Placeholder 2">
            <a:extLst>
              <a:ext uri="{FF2B5EF4-FFF2-40B4-BE49-F238E27FC236}">
                <a16:creationId xmlns:a16="http://schemas.microsoft.com/office/drawing/2014/main" id="{6BBA9662-3912-49A1-9B9F-9443A57B9611}"/>
              </a:ext>
            </a:extLst>
          </p:cNvPr>
          <p:cNvSpPr>
            <a:spLocks noGrp="1" noChangeArrowheads="1"/>
          </p:cNvSpPr>
          <p:nvPr>
            <p:ph idx="1"/>
          </p:nvPr>
        </p:nvSpPr>
        <p:spPr>
          <a:xfrm>
            <a:off x="609600" y="1524000"/>
            <a:ext cx="11049000" cy="3733800"/>
          </a:xfrm>
        </p:spPr>
        <p:txBody>
          <a:bodyPr/>
          <a:lstStyle/>
          <a:p>
            <a:r>
              <a:rPr lang="en-US" altLang="en-US" dirty="0">
                <a:solidFill>
                  <a:srgbClr val="00427A"/>
                </a:solidFill>
                <a:cs typeface="Arial" panose="020B0604020202020204" pitchFamily="34" charset="0"/>
              </a:rPr>
              <a:t>The 5 Controlled trials were summarized in a meta-analysis</a:t>
            </a:r>
            <a:r>
              <a:rPr lang="en-US" altLang="en-US" baseline="30000" dirty="0">
                <a:solidFill>
                  <a:srgbClr val="00427A"/>
                </a:solidFill>
                <a:cs typeface="Arial" panose="020B0604020202020204" pitchFamily="34" charset="0"/>
              </a:rPr>
              <a:t>1</a:t>
            </a:r>
            <a:endParaRPr lang="en-US" altLang="en-US" dirty="0">
              <a:solidFill>
                <a:srgbClr val="00427A"/>
              </a:solidFill>
              <a:cs typeface="Arial" panose="020B0604020202020204" pitchFamily="34" charset="0"/>
            </a:endParaRPr>
          </a:p>
          <a:p>
            <a:pPr lvl="1"/>
            <a:r>
              <a:rPr lang="en-US" altLang="en-US" dirty="0">
                <a:solidFill>
                  <a:srgbClr val="00427A"/>
                </a:solidFill>
              </a:rPr>
              <a:t>22 / 41 (54%) of patients who received AZA /6-MP responded vs. 6 / 29 (21%) who received placebo.</a:t>
            </a:r>
          </a:p>
          <a:p>
            <a:pPr lvl="1"/>
            <a:r>
              <a:rPr lang="en-US" altLang="en-US" dirty="0">
                <a:solidFill>
                  <a:srgbClr val="00427A"/>
                </a:solidFill>
              </a:rPr>
              <a:t>Pooled odds ratio was 4.44 in favor of fistula healing</a:t>
            </a:r>
          </a:p>
          <a:p>
            <a:pPr>
              <a:buFontTx/>
              <a:buNone/>
            </a:pPr>
            <a:endParaRPr lang="en-US" altLang="en-US" dirty="0">
              <a:solidFill>
                <a:srgbClr val="00427A"/>
              </a:solidFill>
              <a:cs typeface="Arial" panose="020B0604020202020204" pitchFamily="34" charset="0"/>
            </a:endParaRPr>
          </a:p>
        </p:txBody>
      </p:sp>
      <p:sp>
        <p:nvSpPr>
          <p:cNvPr id="49156" name="Text Box 4">
            <a:extLst>
              <a:ext uri="{FF2B5EF4-FFF2-40B4-BE49-F238E27FC236}">
                <a16:creationId xmlns:a16="http://schemas.microsoft.com/office/drawing/2014/main" id="{71335140-E287-4B13-87F1-AAB09B518C35}"/>
              </a:ext>
            </a:extLst>
          </p:cNvPr>
          <p:cNvSpPr txBox="1">
            <a:spLocks noChangeArrowheads="1"/>
          </p:cNvSpPr>
          <p:nvPr/>
        </p:nvSpPr>
        <p:spPr bwMode="auto">
          <a:xfrm>
            <a:off x="7112416" y="5219077"/>
            <a:ext cx="30171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FontTx/>
              <a:buNone/>
            </a:pPr>
            <a:r>
              <a:rPr lang="en-US" altLang="en-US" sz="1400" dirty="0">
                <a:solidFill>
                  <a:srgbClr val="00427A"/>
                </a:solidFill>
                <a:latin typeface="Times" panose="02020603050405020304" pitchFamily="18" charset="0"/>
              </a:rPr>
              <a:t>1-Pearson  et al. </a:t>
            </a:r>
            <a:r>
              <a:rPr lang="en-US" altLang="en-US" sz="1400" i="1" dirty="0">
                <a:solidFill>
                  <a:srgbClr val="00427A"/>
                </a:solidFill>
                <a:latin typeface="Times" panose="02020603050405020304" pitchFamily="18" charset="0"/>
              </a:rPr>
              <a:t>Ann Intern Med</a:t>
            </a:r>
            <a:r>
              <a:rPr lang="en-US" altLang="en-US" sz="1400" dirty="0">
                <a:solidFill>
                  <a:srgbClr val="00427A"/>
                </a:solidFill>
                <a:latin typeface="Times" panose="02020603050405020304" pitchFamily="18" charset="0"/>
              </a:rPr>
              <a:t>. 1995 </a:t>
            </a:r>
          </a:p>
          <a:p>
            <a:pPr>
              <a:spcBef>
                <a:spcPct val="0"/>
              </a:spcBef>
              <a:buFontTx/>
              <a:buNone/>
            </a:pPr>
            <a:endParaRPr lang="en-US" altLang="en-US" sz="1400" dirty="0">
              <a:solidFill>
                <a:srgbClr val="00427A"/>
              </a:solidFill>
              <a:latin typeface="Times"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7834-B1E8-411C-A8DE-48BE97C71B05}"/>
              </a:ext>
            </a:extLst>
          </p:cNvPr>
          <p:cNvSpPr txBox="1">
            <a:spLocks noChangeArrowheads="1"/>
          </p:cNvSpPr>
          <p:nvPr/>
        </p:nvSpPr>
        <p:spPr bwMode="auto">
          <a:xfrm>
            <a:off x="2209800" y="2130426"/>
            <a:ext cx="7772400" cy="1470025"/>
          </a:xfrm>
          <a:prstGeom prst="rect">
            <a:avLst/>
          </a:prstGeom>
          <a:noFill/>
          <a:ln w="9525">
            <a:noFill/>
            <a:miter lim="800000"/>
            <a:headEnd/>
            <a:tailEnd/>
          </a:ln>
        </p:spPr>
        <p:txBody>
          <a:bodyPr anchor="ctr"/>
          <a:lstStyle>
            <a:lvl1pPr defTabSz="457200">
              <a:defRPr sz="2400">
                <a:solidFill>
                  <a:schemeClr val="tx1"/>
                </a:solidFill>
                <a:latin typeface="Garamond" pitchFamily="18" charset="0"/>
                <a:ea typeface="MS PGothic" pitchFamily="34" charset="-128"/>
              </a:defRPr>
            </a:lvl1pPr>
            <a:lvl2pPr marL="742950" indent="-285750" defTabSz="457200">
              <a:defRPr sz="2400">
                <a:solidFill>
                  <a:schemeClr val="tx1"/>
                </a:solidFill>
                <a:latin typeface="Garamond" pitchFamily="18" charset="0"/>
                <a:ea typeface="MS PGothic" pitchFamily="34" charset="-128"/>
              </a:defRPr>
            </a:lvl2pPr>
            <a:lvl3pPr marL="1143000" indent="-228600" defTabSz="457200">
              <a:defRPr sz="2400">
                <a:solidFill>
                  <a:schemeClr val="tx1"/>
                </a:solidFill>
                <a:latin typeface="Garamond" pitchFamily="18" charset="0"/>
                <a:ea typeface="MS PGothic" pitchFamily="34" charset="-128"/>
              </a:defRPr>
            </a:lvl3pPr>
            <a:lvl4pPr marL="1600200" indent="-228600" defTabSz="457200">
              <a:defRPr sz="2400">
                <a:solidFill>
                  <a:schemeClr val="tx1"/>
                </a:solidFill>
                <a:latin typeface="Garamond" pitchFamily="18" charset="0"/>
                <a:ea typeface="MS PGothic" pitchFamily="34" charset="-128"/>
              </a:defRPr>
            </a:lvl4pPr>
            <a:lvl5pPr marL="2057400" indent="-228600" defTabSz="457200">
              <a:defRPr sz="2400">
                <a:solidFill>
                  <a:schemeClr val="tx1"/>
                </a:solidFill>
                <a:latin typeface="Garamond"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5400" b="1" dirty="0">
                <a:solidFill>
                  <a:srgbClr val="00427A"/>
                </a:solidFill>
                <a:effectLst>
                  <a:outerShdw blurRad="38100" dist="38100" dir="2700000" algn="tl">
                    <a:srgbClr val="FFFFFF"/>
                  </a:outerShdw>
                </a:effectLst>
                <a:latin typeface="Arial" pitchFamily="34" charset="0"/>
              </a:rPr>
              <a:t>Cyclosporine &amp;</a:t>
            </a:r>
          </a:p>
          <a:p>
            <a:pPr algn="ctr">
              <a:defRPr/>
            </a:pPr>
            <a:r>
              <a:rPr lang="en-US" sz="5400" b="1" dirty="0">
                <a:solidFill>
                  <a:srgbClr val="00427A"/>
                </a:solidFill>
                <a:effectLst>
                  <a:outerShdw blurRad="38100" dist="38100" dir="2700000" algn="tl">
                    <a:srgbClr val="FFFFFF"/>
                  </a:outerShdw>
                </a:effectLst>
                <a:latin typeface="Arial" pitchFamily="34" charset="0"/>
              </a:rPr>
              <a:t>Tacrolimus (FK-506)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a:extLst>
              <a:ext uri="{FF2B5EF4-FFF2-40B4-BE49-F238E27FC236}">
                <a16:creationId xmlns:a16="http://schemas.microsoft.com/office/drawing/2014/main" id="{9C397294-926D-4F57-8E1B-EE3AD32349EE}"/>
              </a:ext>
            </a:extLst>
          </p:cNvPr>
          <p:cNvSpPr txBox="1">
            <a:spLocks noChangeArrowheads="1"/>
          </p:cNvSpPr>
          <p:nvPr/>
        </p:nvSpPr>
        <p:spPr bwMode="auto">
          <a:xfrm>
            <a:off x="7924801" y="6019801"/>
            <a:ext cx="2365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i="1" dirty="0">
                <a:solidFill>
                  <a:schemeClr val="bg1"/>
                </a:solidFill>
                <a:latin typeface="Times" panose="02020603050405020304" pitchFamily="18" charset="0"/>
              </a:rPr>
              <a:t>Sandborn et al. , Gastro 2003</a:t>
            </a:r>
          </a:p>
        </p:txBody>
      </p:sp>
      <p:sp>
        <p:nvSpPr>
          <p:cNvPr id="7" name="Rectangle 6">
            <a:extLst>
              <a:ext uri="{FF2B5EF4-FFF2-40B4-BE49-F238E27FC236}">
                <a16:creationId xmlns:a16="http://schemas.microsoft.com/office/drawing/2014/main" id="{D3539F92-4CEA-460D-AF42-82A19DE12279}"/>
              </a:ext>
            </a:extLst>
          </p:cNvPr>
          <p:cNvSpPr/>
          <p:nvPr/>
        </p:nvSpPr>
        <p:spPr>
          <a:xfrm>
            <a:off x="3810001" y="192089"/>
            <a:ext cx="4587538" cy="646331"/>
          </a:xfrm>
          <a:prstGeom prst="rect">
            <a:avLst/>
          </a:prstGeom>
        </p:spPr>
        <p:txBody>
          <a:bodyPr wrap="none">
            <a:spAutoFit/>
          </a:bodyPr>
          <a:lstStyle/>
          <a:p>
            <a:pPr>
              <a:defRPr/>
            </a:pPr>
            <a:r>
              <a:rPr lang="en-US" sz="3600" b="1" dirty="0">
                <a:solidFill>
                  <a:srgbClr val="00427A"/>
                </a:solidFill>
                <a:effectLst>
                  <a:outerShdw blurRad="38100" dist="38100" dir="2700000" algn="tl">
                    <a:srgbClr val="FFFFFF"/>
                  </a:outerShdw>
                </a:effectLst>
              </a:rPr>
              <a:t>Tacrolimus (FK-506)</a:t>
            </a:r>
          </a:p>
        </p:txBody>
      </p:sp>
      <p:sp>
        <p:nvSpPr>
          <p:cNvPr id="8" name="TextBox 7">
            <a:extLst>
              <a:ext uri="{FF2B5EF4-FFF2-40B4-BE49-F238E27FC236}">
                <a16:creationId xmlns:a16="http://schemas.microsoft.com/office/drawing/2014/main" id="{9A956C29-8FD6-42C5-AB17-7C9130BFC4B9}"/>
              </a:ext>
            </a:extLst>
          </p:cNvPr>
          <p:cNvSpPr txBox="1"/>
          <p:nvPr/>
        </p:nvSpPr>
        <p:spPr>
          <a:xfrm>
            <a:off x="2057400" y="838201"/>
            <a:ext cx="8153400" cy="830263"/>
          </a:xfrm>
          <a:prstGeom prst="rect">
            <a:avLst/>
          </a:prstGeom>
          <a:noFill/>
        </p:spPr>
        <p:txBody>
          <a:bodyPr>
            <a:spAutoFit/>
          </a:bodyPr>
          <a:lstStyle>
            <a:lvl1pPr>
              <a:defRPr sz="2400">
                <a:solidFill>
                  <a:schemeClr val="tx1"/>
                </a:solidFill>
                <a:latin typeface="Garamond" pitchFamily="18" charset="0"/>
                <a:ea typeface="MS PGothic" pitchFamily="34" charset="-128"/>
              </a:defRPr>
            </a:lvl1pPr>
            <a:lvl2pPr marL="742950" indent="-285750">
              <a:defRPr sz="2400">
                <a:solidFill>
                  <a:schemeClr val="tx1"/>
                </a:solidFill>
                <a:latin typeface="Garamond" pitchFamily="18" charset="0"/>
                <a:ea typeface="MS PGothic" pitchFamily="34" charset="-128"/>
              </a:defRPr>
            </a:lvl2pPr>
            <a:lvl3pPr marL="1143000" indent="-228600">
              <a:defRPr sz="2400">
                <a:solidFill>
                  <a:schemeClr val="tx1"/>
                </a:solidFill>
                <a:latin typeface="Garamond" pitchFamily="18" charset="0"/>
                <a:ea typeface="MS PGothic" pitchFamily="34" charset="-128"/>
              </a:defRPr>
            </a:lvl3pPr>
            <a:lvl4pPr marL="1600200" indent="-228600">
              <a:defRPr sz="2400">
                <a:solidFill>
                  <a:schemeClr val="tx1"/>
                </a:solidFill>
                <a:latin typeface="Garamond" pitchFamily="18" charset="0"/>
                <a:ea typeface="MS PGothic" pitchFamily="34" charset="-128"/>
              </a:defRPr>
            </a:lvl4pPr>
            <a:lvl5pPr marL="2057400" indent="-22860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defRPr/>
            </a:pPr>
            <a:r>
              <a:rPr lang="en-US" sz="1600" dirty="0">
                <a:solidFill>
                  <a:srgbClr val="00427A"/>
                </a:solidFill>
                <a:effectLst>
                  <a:outerShdw blurRad="38100" dist="38100" dir="2700000" algn="tl">
                    <a:srgbClr val="1F497D"/>
                  </a:outerShdw>
                </a:effectLst>
                <a:latin typeface="Arial" pitchFamily="34" charset="0"/>
              </a:rPr>
              <a:t>The double blinded placebo study of 48 patients randomized to receive 0.20mg/kg/day for 10 weeks. Primary endpoint was improvement defined as closure of ≥ 50% fistulas and maintenance of closure for ≥ 4 weeks.</a:t>
            </a:r>
          </a:p>
        </p:txBody>
      </p:sp>
      <p:sp>
        <p:nvSpPr>
          <p:cNvPr id="9" name="TextBox 8">
            <a:extLst>
              <a:ext uri="{FF2B5EF4-FFF2-40B4-BE49-F238E27FC236}">
                <a16:creationId xmlns:a16="http://schemas.microsoft.com/office/drawing/2014/main" id="{46F988C8-5E50-499A-B8E8-68A7CE7F1A8E}"/>
              </a:ext>
            </a:extLst>
          </p:cNvPr>
          <p:cNvSpPr txBox="1"/>
          <p:nvPr/>
        </p:nvSpPr>
        <p:spPr>
          <a:xfrm>
            <a:off x="5181600" y="1657350"/>
            <a:ext cx="2362200" cy="400050"/>
          </a:xfrm>
          <a:prstGeom prst="rect">
            <a:avLst/>
          </a:prstGeom>
          <a:noFill/>
        </p:spPr>
        <p:txBody>
          <a:bodyPr>
            <a:spAutoFit/>
          </a:bodyPr>
          <a:lstStyle>
            <a:lvl1pPr>
              <a:defRPr sz="2400">
                <a:solidFill>
                  <a:schemeClr val="tx1"/>
                </a:solidFill>
                <a:latin typeface="Garamond" pitchFamily="18" charset="0"/>
                <a:ea typeface="MS PGothic" pitchFamily="34" charset="-128"/>
              </a:defRPr>
            </a:lvl1pPr>
            <a:lvl2pPr marL="742950" indent="-285750">
              <a:defRPr sz="2400">
                <a:solidFill>
                  <a:schemeClr val="tx1"/>
                </a:solidFill>
                <a:latin typeface="Garamond" pitchFamily="18" charset="0"/>
                <a:ea typeface="MS PGothic" pitchFamily="34" charset="-128"/>
              </a:defRPr>
            </a:lvl2pPr>
            <a:lvl3pPr marL="1143000" indent="-228600">
              <a:defRPr sz="2400">
                <a:solidFill>
                  <a:schemeClr val="tx1"/>
                </a:solidFill>
                <a:latin typeface="Garamond" pitchFamily="18" charset="0"/>
                <a:ea typeface="MS PGothic" pitchFamily="34" charset="-128"/>
              </a:defRPr>
            </a:lvl3pPr>
            <a:lvl4pPr marL="1600200" indent="-228600">
              <a:defRPr sz="2400">
                <a:solidFill>
                  <a:schemeClr val="tx1"/>
                </a:solidFill>
                <a:latin typeface="Garamond" pitchFamily="18" charset="0"/>
                <a:ea typeface="MS PGothic" pitchFamily="34" charset="-128"/>
              </a:defRPr>
            </a:lvl4pPr>
            <a:lvl5pPr marL="2057400" indent="-22860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2000" b="1" dirty="0">
                <a:solidFill>
                  <a:srgbClr val="00427A"/>
                </a:solidFill>
                <a:effectLst>
                  <a:outerShdw blurRad="38100" dist="38100" dir="2700000" algn="tl">
                    <a:srgbClr val="1F497D"/>
                  </a:outerShdw>
                </a:effectLst>
                <a:latin typeface="Arial" pitchFamily="34" charset="0"/>
              </a:rPr>
              <a:t>Week 10 Results</a:t>
            </a:r>
          </a:p>
        </p:txBody>
      </p:sp>
      <p:sp>
        <p:nvSpPr>
          <p:cNvPr id="10" name="TextBox 9">
            <a:extLst>
              <a:ext uri="{FF2B5EF4-FFF2-40B4-BE49-F238E27FC236}">
                <a16:creationId xmlns:a16="http://schemas.microsoft.com/office/drawing/2014/main" id="{60F8AB3D-65E7-4FCF-B9CB-73B0B7C95AFD}"/>
              </a:ext>
            </a:extLst>
          </p:cNvPr>
          <p:cNvSpPr txBox="1"/>
          <p:nvPr/>
        </p:nvSpPr>
        <p:spPr>
          <a:xfrm>
            <a:off x="762000" y="5959476"/>
            <a:ext cx="3276600" cy="307975"/>
          </a:xfrm>
          <a:prstGeom prst="rect">
            <a:avLst/>
          </a:prstGeom>
          <a:noFill/>
        </p:spPr>
        <p:txBody>
          <a:bodyPr>
            <a:spAutoFit/>
          </a:bodyPr>
          <a:lstStyle>
            <a:lvl1pPr>
              <a:defRPr sz="2400">
                <a:solidFill>
                  <a:schemeClr val="tx1"/>
                </a:solidFill>
                <a:latin typeface="Garamond" pitchFamily="18" charset="0"/>
                <a:ea typeface="MS PGothic" pitchFamily="34" charset="-128"/>
              </a:defRPr>
            </a:lvl1pPr>
            <a:lvl2pPr marL="742950" indent="-285750">
              <a:defRPr sz="2400">
                <a:solidFill>
                  <a:schemeClr val="tx1"/>
                </a:solidFill>
                <a:latin typeface="Garamond" pitchFamily="18" charset="0"/>
                <a:ea typeface="MS PGothic" pitchFamily="34" charset="-128"/>
              </a:defRPr>
            </a:lvl2pPr>
            <a:lvl3pPr marL="1143000" indent="-228600">
              <a:defRPr sz="2400">
                <a:solidFill>
                  <a:schemeClr val="tx1"/>
                </a:solidFill>
                <a:latin typeface="Garamond" pitchFamily="18" charset="0"/>
                <a:ea typeface="MS PGothic" pitchFamily="34" charset="-128"/>
              </a:defRPr>
            </a:lvl3pPr>
            <a:lvl4pPr marL="1600200" indent="-228600">
              <a:defRPr sz="2400">
                <a:solidFill>
                  <a:schemeClr val="tx1"/>
                </a:solidFill>
                <a:latin typeface="Garamond" pitchFamily="18" charset="0"/>
                <a:ea typeface="MS PGothic" pitchFamily="34" charset="-128"/>
              </a:defRPr>
            </a:lvl4pPr>
            <a:lvl5pPr marL="2057400" indent="-22860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1400" dirty="0">
                <a:solidFill>
                  <a:srgbClr val="00427A"/>
                </a:solidFill>
                <a:effectLst>
                  <a:outerShdw blurRad="38100" dist="38100" dir="2700000" algn="tl">
                    <a:srgbClr val="1F497D"/>
                  </a:outerShdw>
                </a:effectLst>
                <a:latin typeface="Arial" pitchFamily="34" charset="0"/>
              </a:rPr>
              <a:t>Only 10% had closure of all fistulas</a:t>
            </a:r>
          </a:p>
        </p:txBody>
      </p:sp>
      <p:pic>
        <p:nvPicPr>
          <p:cNvPr id="51207" name="Picture 10" descr="Slide07.pct">
            <a:extLst>
              <a:ext uri="{FF2B5EF4-FFF2-40B4-BE49-F238E27FC236}">
                <a16:creationId xmlns:a16="http://schemas.microsoft.com/office/drawing/2014/main" id="{54388A44-FC4F-4C8C-8FF8-953D1DA0A6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041527"/>
            <a:ext cx="6400800" cy="3749674"/>
          </a:xfrm>
          <a:prstGeom prst="rect">
            <a:avLst/>
          </a:prstGeom>
          <a:solidFill>
            <a:schemeClr val="tx1">
              <a:lumMod val="65000"/>
            </a:schemeClr>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D6A538-917B-45B3-A8C7-084B61AF22D8}"/>
              </a:ext>
            </a:extLst>
          </p:cNvPr>
          <p:cNvSpPr txBox="1">
            <a:spLocks noChangeArrowheads="1"/>
          </p:cNvSpPr>
          <p:nvPr/>
        </p:nvSpPr>
        <p:spPr bwMode="auto">
          <a:xfrm>
            <a:off x="2209800" y="2130426"/>
            <a:ext cx="7772400" cy="1470025"/>
          </a:xfrm>
          <a:prstGeom prst="rect">
            <a:avLst/>
          </a:prstGeom>
          <a:noFill/>
          <a:ln w="9525">
            <a:noFill/>
            <a:miter lim="800000"/>
            <a:headEnd/>
            <a:tailEnd/>
          </a:ln>
        </p:spPr>
        <p:txBody>
          <a:bodyPr anchor="ctr"/>
          <a:lstStyle>
            <a:lvl1pPr defTabSz="457200">
              <a:defRPr sz="2400">
                <a:solidFill>
                  <a:schemeClr val="tx1"/>
                </a:solidFill>
                <a:latin typeface="Garamond" pitchFamily="18" charset="0"/>
                <a:ea typeface="MS PGothic" pitchFamily="34" charset="-128"/>
              </a:defRPr>
            </a:lvl1pPr>
            <a:lvl2pPr marL="742950" indent="-285750" defTabSz="457200">
              <a:defRPr sz="2400">
                <a:solidFill>
                  <a:schemeClr val="tx1"/>
                </a:solidFill>
                <a:latin typeface="Garamond" pitchFamily="18" charset="0"/>
                <a:ea typeface="MS PGothic" pitchFamily="34" charset="-128"/>
              </a:defRPr>
            </a:lvl2pPr>
            <a:lvl3pPr marL="1143000" indent="-228600" defTabSz="457200">
              <a:defRPr sz="2400">
                <a:solidFill>
                  <a:schemeClr val="tx1"/>
                </a:solidFill>
                <a:latin typeface="Garamond" pitchFamily="18" charset="0"/>
                <a:ea typeface="MS PGothic" pitchFamily="34" charset="-128"/>
              </a:defRPr>
            </a:lvl3pPr>
            <a:lvl4pPr marL="1600200" indent="-228600" defTabSz="457200">
              <a:defRPr sz="2400">
                <a:solidFill>
                  <a:schemeClr val="tx1"/>
                </a:solidFill>
                <a:latin typeface="Garamond" pitchFamily="18" charset="0"/>
                <a:ea typeface="MS PGothic" pitchFamily="34" charset="-128"/>
              </a:defRPr>
            </a:lvl4pPr>
            <a:lvl5pPr marL="2057400" indent="-228600" defTabSz="457200">
              <a:defRPr sz="2400">
                <a:solidFill>
                  <a:schemeClr val="tx1"/>
                </a:solidFill>
                <a:latin typeface="Garamond"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5400" b="1" dirty="0">
                <a:solidFill>
                  <a:srgbClr val="00427A"/>
                </a:solidFill>
                <a:effectLst>
                  <a:outerShdw blurRad="38100" dist="38100" dir="2700000" algn="tl">
                    <a:srgbClr val="FFFFFF"/>
                  </a:outerShdw>
                </a:effectLst>
                <a:latin typeface="Arial" pitchFamily="34" charset="0"/>
              </a:rPr>
              <a:t>Anti-TNF </a:t>
            </a:r>
            <a:r>
              <a:rPr lang="en-US" sz="6000" dirty="0">
                <a:solidFill>
                  <a:srgbClr val="00427A"/>
                </a:solidFill>
                <a:effectLst>
                  <a:outerShdw blurRad="38100" dist="38100" dir="2700000" algn="tl">
                    <a:srgbClr val="FFFFFF"/>
                  </a:outerShdw>
                </a:effectLst>
                <a:sym typeface="Symbol" pitchFamily="18" charset="2"/>
              </a:rPr>
              <a:t></a:t>
            </a:r>
            <a:r>
              <a:rPr lang="en-US" sz="5400" dirty="0">
                <a:solidFill>
                  <a:srgbClr val="00427A"/>
                </a:solidFill>
                <a:effectLst>
                  <a:outerShdw blurRad="38100" dist="38100" dir="2700000" algn="tl">
                    <a:srgbClr val="FFFFFF"/>
                  </a:outerShdw>
                </a:effectLst>
              </a:rPr>
              <a:t> </a:t>
            </a:r>
            <a:r>
              <a:rPr lang="en-US" sz="5400" b="1" dirty="0">
                <a:solidFill>
                  <a:srgbClr val="00427A"/>
                </a:solidFill>
                <a:effectLst>
                  <a:outerShdw blurRad="38100" dist="38100" dir="2700000" algn="tl">
                    <a:srgbClr val="FFFFFF"/>
                  </a:outerShdw>
                </a:effectLst>
                <a:latin typeface="Arial" pitchFamily="34" charset="0"/>
              </a:rPr>
              <a:t>Antibody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2" descr="Slide08.pct">
            <a:extLst>
              <a:ext uri="{FF2B5EF4-FFF2-40B4-BE49-F238E27FC236}">
                <a16:creationId xmlns:a16="http://schemas.microsoft.com/office/drawing/2014/main" id="{BA83B67E-8A66-49F6-A3C9-28040B25C7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51000"/>
            <a:ext cx="5791200" cy="4597400"/>
          </a:xfrm>
          <a:prstGeom prst="rect">
            <a:avLst/>
          </a:prstGeom>
          <a:solidFill>
            <a:schemeClr val="tx1">
              <a:lumMod val="50000"/>
            </a:schemeClr>
          </a:solidFill>
          <a:ln>
            <a:noFill/>
          </a:ln>
        </p:spPr>
      </p:pic>
      <p:sp>
        <p:nvSpPr>
          <p:cNvPr id="53251" name="TextBox 2">
            <a:extLst>
              <a:ext uri="{FF2B5EF4-FFF2-40B4-BE49-F238E27FC236}">
                <a16:creationId xmlns:a16="http://schemas.microsoft.com/office/drawing/2014/main" id="{DF2CFC70-AEDB-45C7-87D2-C0F683E5E389}"/>
              </a:ext>
            </a:extLst>
          </p:cNvPr>
          <p:cNvSpPr txBox="1">
            <a:spLocks noChangeArrowheads="1"/>
          </p:cNvSpPr>
          <p:nvPr/>
        </p:nvSpPr>
        <p:spPr bwMode="auto">
          <a:xfrm>
            <a:off x="9142413" y="6274965"/>
            <a:ext cx="2176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i="1" dirty="0">
                <a:solidFill>
                  <a:schemeClr val="bg1"/>
                </a:solidFill>
                <a:latin typeface="Times" panose="02020603050405020304" pitchFamily="18" charset="0"/>
              </a:rPr>
              <a:t>Present et al. , NEJM 1999</a:t>
            </a:r>
          </a:p>
        </p:txBody>
      </p:sp>
      <p:sp>
        <p:nvSpPr>
          <p:cNvPr id="7" name="Rectangle 6">
            <a:extLst>
              <a:ext uri="{FF2B5EF4-FFF2-40B4-BE49-F238E27FC236}">
                <a16:creationId xmlns:a16="http://schemas.microsoft.com/office/drawing/2014/main" id="{DF64D6A9-6B76-4576-A2D8-13FE76FBD228}"/>
              </a:ext>
            </a:extLst>
          </p:cNvPr>
          <p:cNvSpPr/>
          <p:nvPr/>
        </p:nvSpPr>
        <p:spPr>
          <a:xfrm>
            <a:off x="2154070" y="76201"/>
            <a:ext cx="7880684" cy="584775"/>
          </a:xfrm>
          <a:prstGeom prst="rect">
            <a:avLst/>
          </a:prstGeom>
        </p:spPr>
        <p:txBody>
          <a:bodyPr wrap="none">
            <a:spAutoFit/>
          </a:bodyPr>
          <a:lstStyle/>
          <a:p>
            <a:pPr algn="ctr">
              <a:defRPr/>
            </a:pPr>
            <a:r>
              <a:rPr lang="en-US" sz="3200" b="1" dirty="0">
                <a:solidFill>
                  <a:srgbClr val="00427A"/>
                </a:solidFill>
                <a:effectLst>
                  <a:outerShdw blurRad="38100" dist="38100" dir="2700000" algn="tl">
                    <a:srgbClr val="FFFFFF"/>
                  </a:outerShdw>
                </a:effectLst>
              </a:rPr>
              <a:t>Infliximab for Crohn</a:t>
            </a:r>
            <a:r>
              <a:rPr lang="ja-JP" altLang="en-US" sz="3200" b="1" dirty="0">
                <a:solidFill>
                  <a:srgbClr val="00427A"/>
                </a:solidFill>
                <a:effectLst>
                  <a:outerShdw blurRad="38100" dist="38100" dir="2700000" algn="tl">
                    <a:srgbClr val="FFFFFF"/>
                  </a:outerShdw>
                </a:effectLst>
              </a:rPr>
              <a:t>’</a:t>
            </a:r>
            <a:r>
              <a:rPr lang="en-US" altLang="ja-JP" sz="3200" b="1" dirty="0">
                <a:solidFill>
                  <a:srgbClr val="00427A"/>
                </a:solidFill>
                <a:effectLst>
                  <a:outerShdw blurRad="38100" dist="38100" dir="2700000" algn="tl">
                    <a:srgbClr val="FFFFFF"/>
                  </a:outerShdw>
                </a:effectLst>
                <a:cs typeface="Arial" pitchFamily="34" charset="0"/>
              </a:rPr>
              <a:t>s Perianal Fistulas</a:t>
            </a:r>
            <a:endParaRPr lang="en-US" sz="3200" b="1" dirty="0">
              <a:solidFill>
                <a:srgbClr val="00427A"/>
              </a:solidFill>
              <a:effectLst>
                <a:outerShdw blurRad="38100" dist="38100" dir="2700000" algn="tl">
                  <a:srgbClr val="FFFFFF"/>
                </a:outerShdw>
              </a:effectLst>
              <a:cs typeface="Arial" pitchFamily="34" charset="0"/>
            </a:endParaRPr>
          </a:p>
        </p:txBody>
      </p:sp>
      <p:sp>
        <p:nvSpPr>
          <p:cNvPr id="8" name="TextBox 7">
            <a:extLst>
              <a:ext uri="{FF2B5EF4-FFF2-40B4-BE49-F238E27FC236}">
                <a16:creationId xmlns:a16="http://schemas.microsoft.com/office/drawing/2014/main" id="{C41ACA48-26D3-478F-8B29-76CD0BF10A7B}"/>
              </a:ext>
            </a:extLst>
          </p:cNvPr>
          <p:cNvSpPr txBox="1"/>
          <p:nvPr/>
        </p:nvSpPr>
        <p:spPr>
          <a:xfrm>
            <a:off x="3046413" y="1352550"/>
            <a:ext cx="6096000" cy="400050"/>
          </a:xfrm>
          <a:prstGeom prst="rect">
            <a:avLst/>
          </a:prstGeom>
          <a:noFill/>
        </p:spPr>
        <p:txBody>
          <a:bodyPr>
            <a:spAutoFit/>
          </a:bodyPr>
          <a:lstStyle>
            <a:lvl1pPr>
              <a:defRPr sz="2400">
                <a:solidFill>
                  <a:schemeClr val="tx1"/>
                </a:solidFill>
                <a:latin typeface="Garamond" pitchFamily="18" charset="0"/>
                <a:ea typeface="MS PGothic" pitchFamily="34" charset="-128"/>
              </a:defRPr>
            </a:lvl1pPr>
            <a:lvl2pPr marL="742950" indent="-285750">
              <a:defRPr sz="2400">
                <a:solidFill>
                  <a:schemeClr val="tx1"/>
                </a:solidFill>
                <a:latin typeface="Garamond" pitchFamily="18" charset="0"/>
                <a:ea typeface="MS PGothic" pitchFamily="34" charset="-128"/>
              </a:defRPr>
            </a:lvl2pPr>
            <a:lvl3pPr marL="1143000" indent="-228600">
              <a:defRPr sz="2400">
                <a:solidFill>
                  <a:schemeClr val="tx1"/>
                </a:solidFill>
                <a:latin typeface="Garamond" pitchFamily="18" charset="0"/>
                <a:ea typeface="MS PGothic" pitchFamily="34" charset="-128"/>
              </a:defRPr>
            </a:lvl3pPr>
            <a:lvl4pPr marL="1600200" indent="-228600">
              <a:defRPr sz="2400">
                <a:solidFill>
                  <a:schemeClr val="tx1"/>
                </a:solidFill>
                <a:latin typeface="Garamond" pitchFamily="18" charset="0"/>
                <a:ea typeface="MS PGothic" pitchFamily="34" charset="-128"/>
              </a:defRPr>
            </a:lvl4pPr>
            <a:lvl5pPr marL="2057400" indent="-22860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2000" dirty="0">
                <a:solidFill>
                  <a:srgbClr val="00427A"/>
                </a:solidFill>
                <a:effectLst>
                  <a:outerShdw blurRad="38100" dist="38100" dir="2700000" algn="tl">
                    <a:srgbClr val="1F497D"/>
                  </a:outerShdw>
                </a:effectLst>
                <a:latin typeface="Arial" pitchFamily="34" charset="0"/>
              </a:rPr>
              <a:t>Initial Fistula Response to Infliximab</a:t>
            </a:r>
          </a:p>
        </p:txBody>
      </p:sp>
      <p:sp>
        <p:nvSpPr>
          <p:cNvPr id="53254" name="Rectangle 8">
            <a:extLst>
              <a:ext uri="{FF2B5EF4-FFF2-40B4-BE49-F238E27FC236}">
                <a16:creationId xmlns:a16="http://schemas.microsoft.com/office/drawing/2014/main" id="{98BFFC34-B10D-43B7-9494-58B7B7E7708C}"/>
              </a:ext>
            </a:extLst>
          </p:cNvPr>
          <p:cNvSpPr>
            <a:spLocks noChangeArrowheads="1"/>
          </p:cNvSpPr>
          <p:nvPr/>
        </p:nvSpPr>
        <p:spPr bwMode="auto">
          <a:xfrm>
            <a:off x="7772400" y="1828800"/>
            <a:ext cx="681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solidFill>
                  <a:srgbClr val="000000"/>
                </a:solidFill>
                <a:cs typeface="Arial" panose="020B0604020202020204" pitchFamily="34" charset="0"/>
              </a:rPr>
              <a:t>N=94</a:t>
            </a:r>
            <a:endParaRPr lang="en-US" altLang="en-US" sz="1600">
              <a:solidFill>
                <a:srgbClr val="000000"/>
              </a:solidFill>
              <a:latin typeface="Garamond" panose="02020404030301010803" pitchFamily="18" charset="0"/>
              <a:cs typeface="Arial" panose="020B0604020202020204" pitchFamily="34" charset="0"/>
            </a:endParaRPr>
          </a:p>
        </p:txBody>
      </p:sp>
      <p:sp>
        <p:nvSpPr>
          <p:cNvPr id="10" name="TextBox 9">
            <a:extLst>
              <a:ext uri="{FF2B5EF4-FFF2-40B4-BE49-F238E27FC236}">
                <a16:creationId xmlns:a16="http://schemas.microsoft.com/office/drawing/2014/main" id="{1E34B306-1F64-4286-ACEE-E479BD6E1388}"/>
              </a:ext>
            </a:extLst>
          </p:cNvPr>
          <p:cNvSpPr txBox="1"/>
          <p:nvPr/>
        </p:nvSpPr>
        <p:spPr>
          <a:xfrm>
            <a:off x="3046413" y="742950"/>
            <a:ext cx="6096000" cy="400050"/>
          </a:xfrm>
          <a:prstGeom prst="rect">
            <a:avLst/>
          </a:prstGeom>
          <a:noFill/>
        </p:spPr>
        <p:txBody>
          <a:bodyPr>
            <a:spAutoFit/>
          </a:bodyPr>
          <a:lstStyle>
            <a:lvl1pPr>
              <a:defRPr sz="2400">
                <a:solidFill>
                  <a:schemeClr val="tx1"/>
                </a:solidFill>
                <a:latin typeface="Garamond" pitchFamily="18" charset="0"/>
                <a:ea typeface="MS PGothic" pitchFamily="34" charset="-128"/>
              </a:defRPr>
            </a:lvl1pPr>
            <a:lvl2pPr marL="742950" indent="-285750">
              <a:defRPr sz="2400">
                <a:solidFill>
                  <a:schemeClr val="tx1"/>
                </a:solidFill>
                <a:latin typeface="Garamond" pitchFamily="18" charset="0"/>
                <a:ea typeface="MS PGothic" pitchFamily="34" charset="-128"/>
              </a:defRPr>
            </a:lvl2pPr>
            <a:lvl3pPr marL="1143000" indent="-228600">
              <a:defRPr sz="2400">
                <a:solidFill>
                  <a:schemeClr val="tx1"/>
                </a:solidFill>
                <a:latin typeface="Garamond" pitchFamily="18" charset="0"/>
                <a:ea typeface="MS PGothic" pitchFamily="34" charset="-128"/>
              </a:defRPr>
            </a:lvl3pPr>
            <a:lvl4pPr marL="1600200" indent="-228600">
              <a:defRPr sz="2400">
                <a:solidFill>
                  <a:schemeClr val="tx1"/>
                </a:solidFill>
                <a:latin typeface="Garamond" pitchFamily="18" charset="0"/>
                <a:ea typeface="MS PGothic" pitchFamily="34" charset="-128"/>
              </a:defRPr>
            </a:lvl4pPr>
            <a:lvl5pPr marL="2057400" indent="-22860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2000" dirty="0">
                <a:solidFill>
                  <a:srgbClr val="00427A"/>
                </a:solidFill>
                <a:effectLst>
                  <a:outerShdw blurRad="38100" dist="38100" dir="2700000" algn="tl">
                    <a:srgbClr val="1F497D"/>
                  </a:outerShdw>
                </a:effectLst>
                <a:latin typeface="Arial" pitchFamily="34" charset="0"/>
              </a:rPr>
              <a:t>Primary endpoint; &gt; 50% reduction in open fistulas</a:t>
            </a:r>
          </a:p>
        </p:txBody>
      </p:sp>
      <p:sp>
        <p:nvSpPr>
          <p:cNvPr id="11" name="TextBox 10">
            <a:extLst>
              <a:ext uri="{FF2B5EF4-FFF2-40B4-BE49-F238E27FC236}">
                <a16:creationId xmlns:a16="http://schemas.microsoft.com/office/drawing/2014/main" id="{83F1BF92-23B9-4D76-AD39-77174736E212}"/>
              </a:ext>
            </a:extLst>
          </p:cNvPr>
          <p:cNvSpPr txBox="1"/>
          <p:nvPr/>
        </p:nvSpPr>
        <p:spPr>
          <a:xfrm>
            <a:off x="2286000" y="3429000"/>
            <a:ext cx="685800" cy="584200"/>
          </a:xfrm>
          <a:prstGeom prst="rect">
            <a:avLst/>
          </a:prstGeom>
          <a:noFill/>
        </p:spPr>
        <p:txBody>
          <a:bodyPr>
            <a:spAutoFit/>
          </a:bodyPr>
          <a:lstStyle>
            <a:lvl1pPr>
              <a:defRPr sz="2400">
                <a:solidFill>
                  <a:schemeClr val="tx1"/>
                </a:solidFill>
                <a:latin typeface="Garamond" pitchFamily="18" charset="0"/>
                <a:ea typeface="MS PGothic" pitchFamily="34" charset="-128"/>
              </a:defRPr>
            </a:lvl1pPr>
            <a:lvl2pPr marL="742950" indent="-285750">
              <a:defRPr sz="2400">
                <a:solidFill>
                  <a:schemeClr val="tx1"/>
                </a:solidFill>
                <a:latin typeface="Garamond" pitchFamily="18" charset="0"/>
                <a:ea typeface="MS PGothic" pitchFamily="34" charset="-128"/>
              </a:defRPr>
            </a:lvl2pPr>
            <a:lvl3pPr marL="1143000" indent="-228600">
              <a:defRPr sz="2400">
                <a:solidFill>
                  <a:schemeClr val="tx1"/>
                </a:solidFill>
                <a:latin typeface="Garamond" pitchFamily="18" charset="0"/>
                <a:ea typeface="MS PGothic" pitchFamily="34" charset="-128"/>
              </a:defRPr>
            </a:lvl3pPr>
            <a:lvl4pPr marL="1600200" indent="-228600">
              <a:defRPr sz="2400">
                <a:solidFill>
                  <a:schemeClr val="tx1"/>
                </a:solidFill>
                <a:latin typeface="Garamond" pitchFamily="18" charset="0"/>
                <a:ea typeface="MS PGothic" pitchFamily="34" charset="-128"/>
              </a:defRPr>
            </a:lvl4pPr>
            <a:lvl5pPr marL="2057400" indent="-22860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3200" b="1" dirty="0">
                <a:solidFill>
                  <a:srgbClr val="00427A"/>
                </a:solidFill>
                <a:effectLst>
                  <a:outerShdw blurRad="38100" dist="38100" dir="2700000" algn="tl">
                    <a:srgbClr val="1F497D"/>
                  </a:outerShdw>
                </a:effectLst>
                <a:latin typeface="Arial" pitchFamily="34" charset="0"/>
              </a:rPr>
              <a:t>%</a:t>
            </a:r>
          </a:p>
        </p:txBody>
      </p:sp>
      <p:sp>
        <p:nvSpPr>
          <p:cNvPr id="14" name="TextBox 13">
            <a:extLst>
              <a:ext uri="{FF2B5EF4-FFF2-40B4-BE49-F238E27FC236}">
                <a16:creationId xmlns:a16="http://schemas.microsoft.com/office/drawing/2014/main" id="{0F279572-B2A9-4EBB-B5C4-BB73941AD86D}"/>
              </a:ext>
            </a:extLst>
          </p:cNvPr>
          <p:cNvSpPr txBox="1"/>
          <p:nvPr/>
        </p:nvSpPr>
        <p:spPr>
          <a:xfrm>
            <a:off x="5607050" y="5486401"/>
            <a:ext cx="844550" cy="276225"/>
          </a:xfrm>
          <a:prstGeom prst="rect">
            <a:avLst/>
          </a:prstGeom>
          <a:noFill/>
        </p:spPr>
        <p:txBody>
          <a:bodyPr wrap="none">
            <a:spAutoFit/>
          </a:bodyPr>
          <a:lstStyle>
            <a:lvl1pPr>
              <a:defRPr sz="2400">
                <a:solidFill>
                  <a:schemeClr val="tx1"/>
                </a:solidFill>
                <a:latin typeface="Garamond" pitchFamily="18" charset="0"/>
                <a:ea typeface="MS PGothic" pitchFamily="34" charset="-128"/>
              </a:defRPr>
            </a:lvl1pPr>
            <a:lvl2pPr marL="742950" indent="-285750">
              <a:defRPr sz="2400">
                <a:solidFill>
                  <a:schemeClr val="tx1"/>
                </a:solidFill>
                <a:latin typeface="Garamond" pitchFamily="18" charset="0"/>
                <a:ea typeface="MS PGothic" pitchFamily="34" charset="-128"/>
              </a:defRPr>
            </a:lvl2pPr>
            <a:lvl3pPr marL="1143000" indent="-228600">
              <a:defRPr sz="2400">
                <a:solidFill>
                  <a:schemeClr val="tx1"/>
                </a:solidFill>
                <a:latin typeface="Garamond" pitchFamily="18" charset="0"/>
                <a:ea typeface="MS PGothic" pitchFamily="34" charset="-128"/>
              </a:defRPr>
            </a:lvl3pPr>
            <a:lvl4pPr marL="1600200" indent="-228600">
              <a:defRPr sz="2400">
                <a:solidFill>
                  <a:schemeClr val="tx1"/>
                </a:solidFill>
                <a:latin typeface="Garamond" pitchFamily="18" charset="0"/>
                <a:ea typeface="MS PGothic" pitchFamily="34" charset="-128"/>
              </a:defRPr>
            </a:lvl4pPr>
            <a:lvl5pPr marL="2057400" indent="-22860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defRPr/>
            </a:pPr>
            <a:r>
              <a:rPr lang="en-US" sz="1200">
                <a:solidFill>
                  <a:srgbClr val="FFFFFF"/>
                </a:solidFill>
                <a:effectLst>
                  <a:outerShdw blurRad="38100" dist="38100" dir="2700000" algn="tl">
                    <a:srgbClr val="1F497D"/>
                  </a:outerShdw>
                </a:effectLst>
                <a:latin typeface="Arial" pitchFamily="34" charset="0"/>
              </a:rPr>
              <a:t>p &lt; 0.001</a:t>
            </a:r>
          </a:p>
        </p:txBody>
      </p:sp>
      <p:sp>
        <p:nvSpPr>
          <p:cNvPr id="15" name="TextBox 14">
            <a:extLst>
              <a:ext uri="{FF2B5EF4-FFF2-40B4-BE49-F238E27FC236}">
                <a16:creationId xmlns:a16="http://schemas.microsoft.com/office/drawing/2014/main" id="{61343895-9E50-4B0D-A875-B01C1B965E42}"/>
              </a:ext>
            </a:extLst>
          </p:cNvPr>
          <p:cNvSpPr txBox="1"/>
          <p:nvPr/>
        </p:nvSpPr>
        <p:spPr>
          <a:xfrm>
            <a:off x="3810000" y="5486401"/>
            <a:ext cx="914400" cy="276225"/>
          </a:xfrm>
          <a:prstGeom prst="rect">
            <a:avLst/>
          </a:prstGeom>
          <a:noFill/>
        </p:spPr>
        <p:txBody>
          <a:bodyPr>
            <a:spAutoFit/>
          </a:bodyPr>
          <a:lstStyle>
            <a:lvl1pPr>
              <a:defRPr sz="2400">
                <a:solidFill>
                  <a:schemeClr val="tx1"/>
                </a:solidFill>
                <a:latin typeface="Garamond" pitchFamily="18" charset="0"/>
                <a:ea typeface="MS PGothic" pitchFamily="34" charset="-128"/>
              </a:defRPr>
            </a:lvl1pPr>
            <a:lvl2pPr marL="742950" indent="-285750">
              <a:defRPr sz="2400">
                <a:solidFill>
                  <a:schemeClr val="tx1"/>
                </a:solidFill>
                <a:latin typeface="Garamond" pitchFamily="18" charset="0"/>
                <a:ea typeface="MS PGothic" pitchFamily="34" charset="-128"/>
              </a:defRPr>
            </a:lvl2pPr>
            <a:lvl3pPr marL="1143000" indent="-228600">
              <a:defRPr sz="2400">
                <a:solidFill>
                  <a:schemeClr val="tx1"/>
                </a:solidFill>
                <a:latin typeface="Garamond" pitchFamily="18" charset="0"/>
                <a:ea typeface="MS PGothic" pitchFamily="34" charset="-128"/>
              </a:defRPr>
            </a:lvl3pPr>
            <a:lvl4pPr marL="1600200" indent="-228600">
              <a:defRPr sz="2400">
                <a:solidFill>
                  <a:schemeClr val="tx1"/>
                </a:solidFill>
                <a:latin typeface="Garamond" pitchFamily="18" charset="0"/>
                <a:ea typeface="MS PGothic" pitchFamily="34" charset="-128"/>
              </a:defRPr>
            </a:lvl4pPr>
            <a:lvl5pPr marL="2057400" indent="-22860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a:defRPr/>
            </a:pPr>
            <a:r>
              <a:rPr lang="en-US" sz="1200">
                <a:solidFill>
                  <a:srgbClr val="FFFFFF"/>
                </a:solidFill>
                <a:effectLst>
                  <a:outerShdw blurRad="38100" dist="38100" dir="2700000" algn="tl">
                    <a:srgbClr val="1F497D"/>
                  </a:outerShdw>
                </a:effectLst>
                <a:latin typeface="Arial" pitchFamily="34" charset="0"/>
              </a:rPr>
              <a:t>p = 0.041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Slide09.pct">
            <a:extLst>
              <a:ext uri="{FF2B5EF4-FFF2-40B4-BE49-F238E27FC236}">
                <a16:creationId xmlns:a16="http://schemas.microsoft.com/office/drawing/2014/main" id="{6EDD0CE4-DD7B-4AEB-B0F2-9345F4014E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007" y="1199538"/>
            <a:ext cx="3962400" cy="2640013"/>
          </a:xfrm>
          <a:prstGeom prst="rect">
            <a:avLst/>
          </a:prstGeom>
          <a:solidFill>
            <a:schemeClr val="tx1">
              <a:lumMod val="50000"/>
            </a:schemeClr>
          </a:solidFill>
          <a:ln>
            <a:noFill/>
          </a:ln>
        </p:spPr>
      </p:pic>
      <p:pic>
        <p:nvPicPr>
          <p:cNvPr id="54275" name="Picture 5" descr="Slide10.pct">
            <a:extLst>
              <a:ext uri="{FF2B5EF4-FFF2-40B4-BE49-F238E27FC236}">
                <a16:creationId xmlns:a16="http://schemas.microsoft.com/office/drawing/2014/main" id="{21D5A77E-C009-4518-8CEC-7AB1FDFCD4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19200"/>
            <a:ext cx="4129088" cy="2592388"/>
          </a:xfrm>
          <a:prstGeom prst="rect">
            <a:avLst/>
          </a:prstGeom>
          <a:solidFill>
            <a:schemeClr val="tx1">
              <a:lumMod val="50000"/>
            </a:schemeClr>
          </a:solidFill>
          <a:ln w="9525">
            <a:noFill/>
            <a:miter lim="800000"/>
            <a:headEnd/>
            <a:tailEnd/>
          </a:ln>
        </p:spPr>
      </p:pic>
      <p:sp>
        <p:nvSpPr>
          <p:cNvPr id="54276" name="Title 4">
            <a:extLst>
              <a:ext uri="{FF2B5EF4-FFF2-40B4-BE49-F238E27FC236}">
                <a16:creationId xmlns:a16="http://schemas.microsoft.com/office/drawing/2014/main" id="{27FB8DC1-0C83-4A2D-9B9A-3757DF977CD5}"/>
              </a:ext>
            </a:extLst>
          </p:cNvPr>
          <p:cNvSpPr>
            <a:spLocks noGrp="1" noChangeArrowheads="1"/>
          </p:cNvSpPr>
          <p:nvPr>
            <p:ph type="title"/>
          </p:nvPr>
        </p:nvSpPr>
        <p:spPr>
          <a:xfrm>
            <a:off x="304800" y="0"/>
            <a:ext cx="11811000" cy="1143000"/>
          </a:xfrm>
        </p:spPr>
        <p:txBody>
          <a:bodyPr/>
          <a:lstStyle/>
          <a:p>
            <a:pPr algn="ctr"/>
            <a:br>
              <a:rPr lang="en-US" altLang="en-US" sz="3200" dirty="0">
                <a:solidFill>
                  <a:srgbClr val="00427A"/>
                </a:solidFill>
                <a:cs typeface="Arial" panose="020B0604020202020204" pitchFamily="34" charset="0"/>
              </a:rPr>
            </a:br>
            <a:r>
              <a:rPr lang="en-US" altLang="en-US" sz="3200" dirty="0">
                <a:solidFill>
                  <a:srgbClr val="00427A"/>
                </a:solidFill>
                <a:cs typeface="Arial" panose="020B0604020202020204" pitchFamily="34" charset="0"/>
              </a:rPr>
              <a:t>Anti-TNF Maintenance Therapy for CD Related Fistulas</a:t>
            </a:r>
          </a:p>
        </p:txBody>
      </p:sp>
      <p:sp>
        <p:nvSpPr>
          <p:cNvPr id="54277" name="TextBox 5">
            <a:extLst>
              <a:ext uri="{FF2B5EF4-FFF2-40B4-BE49-F238E27FC236}">
                <a16:creationId xmlns:a16="http://schemas.microsoft.com/office/drawing/2014/main" id="{7AF667D6-C911-497C-8C92-DA96AC35F4A3}"/>
              </a:ext>
            </a:extLst>
          </p:cNvPr>
          <p:cNvSpPr txBox="1">
            <a:spLocks noChangeArrowheads="1"/>
          </p:cNvSpPr>
          <p:nvPr/>
        </p:nvSpPr>
        <p:spPr bwMode="auto">
          <a:xfrm>
            <a:off x="3608388" y="1752600"/>
            <a:ext cx="1115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a:solidFill>
                  <a:srgbClr val="00427A"/>
                </a:solidFill>
                <a:latin typeface="Garamond" panose="02020404030301010803" pitchFamily="18" charset="0"/>
              </a:rPr>
              <a:t>Infliximab</a:t>
            </a:r>
          </a:p>
        </p:txBody>
      </p:sp>
      <p:sp>
        <p:nvSpPr>
          <p:cNvPr id="54278" name="TextBox 6">
            <a:extLst>
              <a:ext uri="{FF2B5EF4-FFF2-40B4-BE49-F238E27FC236}">
                <a16:creationId xmlns:a16="http://schemas.microsoft.com/office/drawing/2014/main" id="{D1AF8AA8-4755-4612-A60A-A2F6256FF28B}"/>
              </a:ext>
            </a:extLst>
          </p:cNvPr>
          <p:cNvSpPr txBox="1">
            <a:spLocks noChangeArrowheads="1"/>
          </p:cNvSpPr>
          <p:nvPr/>
        </p:nvSpPr>
        <p:spPr bwMode="auto">
          <a:xfrm>
            <a:off x="7162800" y="1676400"/>
            <a:ext cx="1335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427A"/>
                </a:solidFill>
                <a:latin typeface="Garamond" panose="02020404030301010803" pitchFamily="18" charset="0"/>
              </a:rPr>
              <a:t>Adalimumab</a:t>
            </a:r>
          </a:p>
        </p:txBody>
      </p:sp>
      <p:pic>
        <p:nvPicPr>
          <p:cNvPr id="44039" name="Picture 6">
            <a:extLst>
              <a:ext uri="{FF2B5EF4-FFF2-40B4-BE49-F238E27FC236}">
                <a16:creationId xmlns:a16="http://schemas.microsoft.com/office/drawing/2014/main" id="{5E49BFEA-80A4-4FC7-8C17-11B1B88A3BB0}"/>
              </a:ext>
            </a:extLst>
          </p:cNvPr>
          <p:cNvPicPr>
            <a:picLocks noChangeAspect="1" noChangeArrowheads="1"/>
          </p:cNvPicPr>
          <p:nvPr/>
        </p:nvPicPr>
        <p:blipFill>
          <a:blip r:embed="rId4"/>
          <a:srcRect/>
          <a:stretch>
            <a:fillRect/>
          </a:stretch>
        </p:blipFill>
        <p:spPr bwMode="auto">
          <a:xfrm>
            <a:off x="4603750" y="4137819"/>
            <a:ext cx="3983037"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4280" name="TextBox 10">
            <a:extLst>
              <a:ext uri="{FF2B5EF4-FFF2-40B4-BE49-F238E27FC236}">
                <a16:creationId xmlns:a16="http://schemas.microsoft.com/office/drawing/2014/main" id="{25459324-B31F-4F3C-A365-EF1B75D29D52}"/>
              </a:ext>
            </a:extLst>
          </p:cNvPr>
          <p:cNvSpPr txBox="1">
            <a:spLocks noChangeArrowheads="1"/>
          </p:cNvSpPr>
          <p:nvPr/>
        </p:nvSpPr>
        <p:spPr bwMode="auto">
          <a:xfrm>
            <a:off x="7153275" y="4299235"/>
            <a:ext cx="1433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a:solidFill>
                  <a:srgbClr val="1F497D"/>
                </a:solidFill>
                <a:latin typeface="Calibri" panose="020F0502020204030204" pitchFamily="34" charset="0"/>
              </a:rPr>
              <a:t>Certolizumab</a:t>
            </a:r>
            <a:endParaRPr lang="en-US" altLang="en-US" sz="1800" dirty="0">
              <a:solidFill>
                <a:srgbClr val="1F497D"/>
              </a:solidFill>
              <a:latin typeface="Garamond" panose="02020404030301010803" pitchFamily="18" charset="0"/>
            </a:endParaRPr>
          </a:p>
        </p:txBody>
      </p:sp>
      <p:sp>
        <p:nvSpPr>
          <p:cNvPr id="54281" name="TextBox 13">
            <a:extLst>
              <a:ext uri="{FF2B5EF4-FFF2-40B4-BE49-F238E27FC236}">
                <a16:creationId xmlns:a16="http://schemas.microsoft.com/office/drawing/2014/main" id="{2408C148-2E6A-4E3E-97E5-98A05FE1BEB1}"/>
              </a:ext>
            </a:extLst>
          </p:cNvPr>
          <p:cNvSpPr txBox="1">
            <a:spLocks noChangeArrowheads="1"/>
          </p:cNvSpPr>
          <p:nvPr/>
        </p:nvSpPr>
        <p:spPr bwMode="auto">
          <a:xfrm>
            <a:off x="8894340" y="4779962"/>
            <a:ext cx="3048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dirty="0">
                <a:solidFill>
                  <a:srgbClr val="00427A"/>
                </a:solidFill>
              </a:rPr>
              <a:t>1-</a:t>
            </a:r>
            <a:r>
              <a:rPr lang="en-US" altLang="en-US" sz="1600" i="1" dirty="0">
                <a:solidFill>
                  <a:srgbClr val="00427A"/>
                </a:solidFill>
              </a:rPr>
              <a:t>Sands et al. , NEJM 2004</a:t>
            </a:r>
          </a:p>
          <a:p>
            <a:pPr>
              <a:spcBef>
                <a:spcPct val="0"/>
              </a:spcBef>
              <a:buFontTx/>
              <a:buNone/>
            </a:pPr>
            <a:r>
              <a:rPr lang="en-US" altLang="en-US" sz="1600" dirty="0">
                <a:solidFill>
                  <a:srgbClr val="00427A"/>
                </a:solidFill>
              </a:rPr>
              <a:t>2-</a:t>
            </a:r>
            <a:r>
              <a:rPr lang="en-US" altLang="en-US" sz="1600" i="1" dirty="0">
                <a:solidFill>
                  <a:srgbClr val="00427A"/>
                </a:solidFill>
              </a:rPr>
              <a:t>Colombel, Gut 2009</a:t>
            </a:r>
          </a:p>
          <a:p>
            <a:pPr>
              <a:spcBef>
                <a:spcPct val="0"/>
              </a:spcBef>
              <a:buFontTx/>
              <a:buNone/>
            </a:pPr>
            <a:r>
              <a:rPr lang="en-US" altLang="en-US" sz="1600" i="1" dirty="0">
                <a:solidFill>
                  <a:srgbClr val="00427A"/>
                </a:solidFill>
              </a:rPr>
              <a:t>3- </a:t>
            </a:r>
            <a:r>
              <a:rPr lang="en-US" altLang="en-US" sz="1600" dirty="0">
                <a:solidFill>
                  <a:srgbClr val="00427A"/>
                </a:solidFill>
              </a:rPr>
              <a:t>Schreiber S, et al. </a:t>
            </a:r>
            <a:r>
              <a:rPr lang="en-US" altLang="en-US" sz="1600" i="1" dirty="0">
                <a:solidFill>
                  <a:srgbClr val="00427A"/>
                </a:solidFill>
              </a:rPr>
              <a:t>APT, 2011</a:t>
            </a:r>
          </a:p>
          <a:p>
            <a:pPr>
              <a:spcBef>
                <a:spcPct val="0"/>
              </a:spcBef>
              <a:buFontTx/>
              <a:buNone/>
            </a:pPr>
            <a:endParaRPr lang="en-US" altLang="en-US" sz="1800" dirty="0">
              <a:solidFill>
                <a:srgbClr val="00427A"/>
              </a:solidFill>
              <a:latin typeface="Garamond" panose="02020404030301010803" pitchFamily="18" charset="0"/>
            </a:endParaRPr>
          </a:p>
        </p:txBody>
      </p:sp>
      <p:sp>
        <p:nvSpPr>
          <p:cNvPr id="54282" name="TextBox 14">
            <a:extLst>
              <a:ext uri="{FF2B5EF4-FFF2-40B4-BE49-F238E27FC236}">
                <a16:creationId xmlns:a16="http://schemas.microsoft.com/office/drawing/2014/main" id="{3AC060BD-B3A0-4A7F-97A0-BC0BB70C94FB}"/>
              </a:ext>
            </a:extLst>
          </p:cNvPr>
          <p:cNvSpPr txBox="1">
            <a:spLocks noChangeArrowheads="1"/>
          </p:cNvSpPr>
          <p:nvPr/>
        </p:nvSpPr>
        <p:spPr bwMode="auto">
          <a:xfrm>
            <a:off x="7848601" y="4876801"/>
            <a:ext cx="61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solidFill>
                  <a:srgbClr val="1F497D"/>
                </a:solidFill>
                <a:latin typeface="Garamond" panose="02020404030301010803" pitchFamily="18" charset="0"/>
              </a:rPr>
              <a:t>N=28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BEF4D-96BB-4F5A-A8BC-9EA4B74FA29E}"/>
              </a:ext>
            </a:extLst>
          </p:cNvPr>
          <p:cNvSpPr/>
          <p:nvPr/>
        </p:nvSpPr>
        <p:spPr>
          <a:xfrm>
            <a:off x="2819400" y="2514601"/>
            <a:ext cx="6203942" cy="769441"/>
          </a:xfrm>
          <a:prstGeom prst="rect">
            <a:avLst/>
          </a:prstGeom>
        </p:spPr>
        <p:txBody>
          <a:bodyPr wrap="none">
            <a:spAutoFit/>
          </a:bodyPr>
          <a:lstStyle/>
          <a:p>
            <a:pPr>
              <a:defRPr/>
            </a:pPr>
            <a:r>
              <a:rPr lang="en-US" sz="4400" b="1" dirty="0">
                <a:solidFill>
                  <a:srgbClr val="1A3668"/>
                </a:solidFill>
                <a:effectLst>
                  <a:outerShdw blurRad="38100" dist="38100" dir="2700000" algn="tl">
                    <a:srgbClr val="C0C0C0"/>
                  </a:outerShdw>
                </a:effectLst>
                <a:ea typeface="ＭＳ Ｐゴシック" pitchFamily="34" charset="-128"/>
                <a:cs typeface="Arial" pitchFamily="34" charset="0"/>
              </a:rPr>
              <a:t>Epidemiology / Morbidity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7CCBCB-DA9F-47A8-9AD3-A9B0E353BD7B}"/>
              </a:ext>
            </a:extLst>
          </p:cNvPr>
          <p:cNvSpPr>
            <a:spLocks noGrp="1"/>
          </p:cNvSpPr>
          <p:nvPr>
            <p:ph type="title"/>
          </p:nvPr>
        </p:nvSpPr>
        <p:spPr/>
        <p:txBody>
          <a:bodyPr/>
          <a:lstStyle/>
          <a:p>
            <a:r>
              <a:rPr lang="en-US" dirty="0">
                <a:solidFill>
                  <a:srgbClr val="002060"/>
                </a:solidFill>
              </a:rPr>
              <a:t>Anti-TNF Levels and Fistula Healing</a:t>
            </a:r>
          </a:p>
        </p:txBody>
      </p:sp>
      <p:pic>
        <p:nvPicPr>
          <p:cNvPr id="8" name="Content Placeholder 7">
            <a:extLst>
              <a:ext uri="{FF2B5EF4-FFF2-40B4-BE49-F238E27FC236}">
                <a16:creationId xmlns:a16="http://schemas.microsoft.com/office/drawing/2014/main" id="{9F4CFCA5-5474-42FA-BE07-F8CF3FF2A7EE}"/>
              </a:ext>
            </a:extLst>
          </p:cNvPr>
          <p:cNvPicPr>
            <a:picLocks noGrp="1" noChangeAspect="1"/>
          </p:cNvPicPr>
          <p:nvPr>
            <p:ph sz="half" idx="1"/>
          </p:nvPr>
        </p:nvPicPr>
        <p:blipFill rotWithShape="1">
          <a:blip r:embed="rId2"/>
          <a:srcRect l="3311" b="1561"/>
          <a:stretch/>
        </p:blipFill>
        <p:spPr>
          <a:xfrm>
            <a:off x="1009740" y="2132103"/>
            <a:ext cx="5010060" cy="3059609"/>
          </a:xfrm>
        </p:spPr>
      </p:pic>
      <p:pic>
        <p:nvPicPr>
          <p:cNvPr id="14" name="Content Placeholder 13">
            <a:extLst>
              <a:ext uri="{FF2B5EF4-FFF2-40B4-BE49-F238E27FC236}">
                <a16:creationId xmlns:a16="http://schemas.microsoft.com/office/drawing/2014/main" id="{55DDEFBC-FF59-46AF-AF2A-A50C15019CC6}"/>
              </a:ext>
            </a:extLst>
          </p:cNvPr>
          <p:cNvPicPr>
            <a:picLocks noGrp="1" noChangeAspect="1"/>
          </p:cNvPicPr>
          <p:nvPr>
            <p:ph sz="half" idx="2"/>
          </p:nvPr>
        </p:nvPicPr>
        <p:blipFill rotWithShape="1">
          <a:blip r:embed="rId3"/>
          <a:srcRect l="9789" t="6422" r="9134" b="62991"/>
          <a:stretch/>
        </p:blipFill>
        <p:spPr>
          <a:xfrm>
            <a:off x="6235255" y="2009163"/>
            <a:ext cx="5291220" cy="3182549"/>
          </a:xfrm>
        </p:spPr>
      </p:pic>
      <p:sp>
        <p:nvSpPr>
          <p:cNvPr id="2" name="TextBox 1">
            <a:extLst>
              <a:ext uri="{FF2B5EF4-FFF2-40B4-BE49-F238E27FC236}">
                <a16:creationId xmlns:a16="http://schemas.microsoft.com/office/drawing/2014/main" id="{E4FBB1A7-2412-4EB1-8305-BC9E7F732C58}"/>
              </a:ext>
            </a:extLst>
          </p:cNvPr>
          <p:cNvSpPr txBox="1"/>
          <p:nvPr/>
        </p:nvSpPr>
        <p:spPr>
          <a:xfrm>
            <a:off x="7408513" y="5984869"/>
            <a:ext cx="4826962" cy="369332"/>
          </a:xfrm>
          <a:prstGeom prst="rect">
            <a:avLst/>
          </a:prstGeom>
          <a:noFill/>
        </p:spPr>
        <p:txBody>
          <a:bodyPr wrap="none" rtlCol="0">
            <a:spAutoFit/>
          </a:bodyPr>
          <a:lstStyle/>
          <a:p>
            <a:r>
              <a:rPr lang="en-US" dirty="0">
                <a:solidFill>
                  <a:schemeClr val="bg1"/>
                </a:solidFill>
              </a:rPr>
              <a:t>DE Gregorio et al. Clin Gastro and Hep, 2021</a:t>
            </a:r>
          </a:p>
        </p:txBody>
      </p:sp>
      <p:sp>
        <p:nvSpPr>
          <p:cNvPr id="3" name="TextBox 2">
            <a:extLst>
              <a:ext uri="{FF2B5EF4-FFF2-40B4-BE49-F238E27FC236}">
                <a16:creationId xmlns:a16="http://schemas.microsoft.com/office/drawing/2014/main" id="{899D73F0-E647-4A5B-B69C-43F7A910E53D}"/>
              </a:ext>
            </a:extLst>
          </p:cNvPr>
          <p:cNvSpPr txBox="1"/>
          <p:nvPr/>
        </p:nvSpPr>
        <p:spPr>
          <a:xfrm>
            <a:off x="9821994" y="5327009"/>
            <a:ext cx="1950086" cy="369332"/>
          </a:xfrm>
          <a:prstGeom prst="rect">
            <a:avLst/>
          </a:prstGeom>
          <a:noFill/>
        </p:spPr>
        <p:txBody>
          <a:bodyPr wrap="none" rtlCol="0">
            <a:spAutoFit/>
          </a:bodyPr>
          <a:lstStyle/>
          <a:p>
            <a:r>
              <a:rPr lang="en-US" dirty="0"/>
              <a:t>N=193 (117=IFX)</a:t>
            </a:r>
          </a:p>
        </p:txBody>
      </p:sp>
      <p:sp>
        <p:nvSpPr>
          <p:cNvPr id="6" name="TextBox 5">
            <a:extLst>
              <a:ext uri="{FF2B5EF4-FFF2-40B4-BE49-F238E27FC236}">
                <a16:creationId xmlns:a16="http://schemas.microsoft.com/office/drawing/2014/main" id="{3060E24F-0FDE-4717-938C-957BC5984358}"/>
              </a:ext>
            </a:extLst>
          </p:cNvPr>
          <p:cNvSpPr txBox="1"/>
          <p:nvPr/>
        </p:nvSpPr>
        <p:spPr>
          <a:xfrm>
            <a:off x="7875830" y="1744999"/>
            <a:ext cx="1915974" cy="369332"/>
          </a:xfrm>
          <a:prstGeom prst="rect">
            <a:avLst/>
          </a:prstGeom>
          <a:noFill/>
        </p:spPr>
        <p:txBody>
          <a:bodyPr wrap="none" rtlCol="0">
            <a:spAutoFit/>
          </a:bodyPr>
          <a:lstStyle/>
          <a:p>
            <a:r>
              <a:rPr lang="en-US" dirty="0"/>
              <a:t>MRI Assessment</a:t>
            </a:r>
          </a:p>
        </p:txBody>
      </p:sp>
      <p:sp>
        <p:nvSpPr>
          <p:cNvPr id="10" name="TextBox 9">
            <a:extLst>
              <a:ext uri="{FF2B5EF4-FFF2-40B4-BE49-F238E27FC236}">
                <a16:creationId xmlns:a16="http://schemas.microsoft.com/office/drawing/2014/main" id="{5537E252-75D5-4A9C-94A4-C569C8903F1B}"/>
              </a:ext>
            </a:extLst>
          </p:cNvPr>
          <p:cNvSpPr txBox="1"/>
          <p:nvPr/>
        </p:nvSpPr>
        <p:spPr>
          <a:xfrm>
            <a:off x="2312565" y="1744999"/>
            <a:ext cx="2236574" cy="369332"/>
          </a:xfrm>
          <a:prstGeom prst="rect">
            <a:avLst/>
          </a:prstGeom>
          <a:noFill/>
        </p:spPr>
        <p:txBody>
          <a:bodyPr wrap="none" rtlCol="0">
            <a:spAutoFit/>
          </a:bodyPr>
          <a:lstStyle/>
          <a:p>
            <a:r>
              <a:rPr lang="en-US" dirty="0"/>
              <a:t>Clinical Assessment</a:t>
            </a:r>
          </a:p>
        </p:txBody>
      </p:sp>
    </p:spTree>
    <p:extLst>
      <p:ext uri="{BB962C8B-B14F-4D97-AF65-F5344CB8AC3E}">
        <p14:creationId xmlns:p14="http://schemas.microsoft.com/office/powerpoint/2010/main" val="41226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743C-15CD-4E5D-ADDA-AAA5244B921F}"/>
              </a:ext>
            </a:extLst>
          </p:cNvPr>
          <p:cNvSpPr>
            <a:spLocks noGrp="1"/>
          </p:cNvSpPr>
          <p:nvPr>
            <p:ph type="title"/>
          </p:nvPr>
        </p:nvSpPr>
        <p:spPr>
          <a:xfrm>
            <a:off x="1981200" y="2209800"/>
            <a:ext cx="8229600" cy="1143000"/>
          </a:xfrm>
        </p:spPr>
        <p:txBody>
          <a:bodyPr/>
          <a:lstStyle/>
          <a:p>
            <a:pPr algn="ctr">
              <a:defRPr/>
            </a:pPr>
            <a:r>
              <a:rPr lang="en-US" sz="6600" b="1" dirty="0">
                <a:solidFill>
                  <a:srgbClr val="1A3668"/>
                </a:solidFill>
                <a:effectLst>
                  <a:outerShdw blurRad="38100" dist="38100" dir="2700000" algn="tl">
                    <a:srgbClr val="FFFFFF"/>
                  </a:outerShdw>
                </a:effectLst>
              </a:rPr>
              <a:t>The Use of Imaging to Guide Therapy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0A3BC2-017B-48B6-8FA3-CC3E1CC144F7}"/>
              </a:ext>
            </a:extLst>
          </p:cNvPr>
          <p:cNvSpPr>
            <a:spLocks noGrp="1"/>
          </p:cNvSpPr>
          <p:nvPr>
            <p:ph type="title"/>
          </p:nvPr>
        </p:nvSpPr>
        <p:spPr>
          <a:xfrm>
            <a:off x="271103" y="76200"/>
            <a:ext cx="11234713" cy="1143000"/>
          </a:xfrm>
        </p:spPr>
        <p:txBody>
          <a:bodyPr/>
          <a:lstStyle/>
          <a:p>
            <a:pPr algn="ctr">
              <a:defRPr/>
            </a:pPr>
            <a:r>
              <a:rPr lang="en-US" sz="4800" dirty="0">
                <a:solidFill>
                  <a:srgbClr val="1A3668"/>
                </a:solidFill>
                <a:effectLst>
                  <a:outerShdw blurRad="38100" dist="38100" dir="2700000" algn="tl">
                    <a:srgbClr val="FFFFFF"/>
                  </a:outerShdw>
                </a:effectLst>
              </a:rPr>
              <a:t>MRI to Guide Therapy with</a:t>
            </a:r>
            <a:br>
              <a:rPr lang="en-US" sz="4800" dirty="0">
                <a:solidFill>
                  <a:srgbClr val="1A3668"/>
                </a:solidFill>
                <a:effectLst>
                  <a:outerShdw blurRad="38100" dist="38100" dir="2700000" algn="tl">
                    <a:srgbClr val="FFFFFF"/>
                  </a:outerShdw>
                </a:effectLst>
              </a:rPr>
            </a:br>
            <a:r>
              <a:rPr lang="en-US" sz="4800" dirty="0">
                <a:solidFill>
                  <a:srgbClr val="1A3668"/>
                </a:solidFill>
                <a:effectLst>
                  <a:outerShdw blurRad="38100" dist="38100" dir="2700000" algn="tl">
                    <a:srgbClr val="FFFFFF"/>
                  </a:outerShdw>
                </a:effectLst>
              </a:rPr>
              <a:t>Infliximab or Adalimumab</a:t>
            </a:r>
          </a:p>
        </p:txBody>
      </p:sp>
      <p:sp>
        <p:nvSpPr>
          <p:cNvPr id="61443" name="TextBox 5">
            <a:extLst>
              <a:ext uri="{FF2B5EF4-FFF2-40B4-BE49-F238E27FC236}">
                <a16:creationId xmlns:a16="http://schemas.microsoft.com/office/drawing/2014/main" id="{8C519DDF-B393-4E02-AC37-110CF51A2E13}"/>
              </a:ext>
            </a:extLst>
          </p:cNvPr>
          <p:cNvSpPr txBox="1">
            <a:spLocks noChangeArrowheads="1"/>
          </p:cNvSpPr>
          <p:nvPr/>
        </p:nvSpPr>
        <p:spPr bwMode="auto">
          <a:xfrm>
            <a:off x="2886410" y="5384800"/>
            <a:ext cx="665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a:latin typeface="Calibri" panose="020F0502020204030204" pitchFamily="34" charset="0"/>
              </a:rPr>
              <a:t>Medical therapy was increased if no or partial response seen on MRI </a:t>
            </a:r>
          </a:p>
        </p:txBody>
      </p:sp>
      <p:sp>
        <p:nvSpPr>
          <p:cNvPr id="61444" name="TextBox 6">
            <a:extLst>
              <a:ext uri="{FF2B5EF4-FFF2-40B4-BE49-F238E27FC236}">
                <a16:creationId xmlns:a16="http://schemas.microsoft.com/office/drawing/2014/main" id="{A598F5C8-289A-43C4-BCDF-01A9CA8B6AEF}"/>
              </a:ext>
            </a:extLst>
          </p:cNvPr>
          <p:cNvSpPr txBox="1">
            <a:spLocks noChangeArrowheads="1"/>
          </p:cNvSpPr>
          <p:nvPr/>
        </p:nvSpPr>
        <p:spPr bwMode="auto">
          <a:xfrm>
            <a:off x="8458201" y="6096001"/>
            <a:ext cx="1908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i="1" dirty="0">
                <a:solidFill>
                  <a:srgbClr val="1A3668"/>
                </a:solidFill>
                <a:latin typeface="Times" panose="02020603050405020304" pitchFamily="18" charset="0"/>
              </a:rPr>
              <a:t>Ng et al. Am J Gastro 2009</a:t>
            </a:r>
          </a:p>
        </p:txBody>
      </p:sp>
      <p:pic>
        <p:nvPicPr>
          <p:cNvPr id="61445" name="Picture 7" descr="Slide12b.pct">
            <a:extLst>
              <a:ext uri="{FF2B5EF4-FFF2-40B4-BE49-F238E27FC236}">
                <a16:creationId xmlns:a16="http://schemas.microsoft.com/office/drawing/2014/main" id="{2B4F7980-0379-4D05-B649-9975F359D8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8850" y="1524000"/>
            <a:ext cx="5194300" cy="3860800"/>
          </a:xfrm>
          <a:prstGeom prst="rect">
            <a:avLst/>
          </a:prstGeom>
          <a:solidFill>
            <a:schemeClr val="tx1">
              <a:lumMod val="50000"/>
            </a:schemeClr>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a:extLst>
              <a:ext uri="{FF2B5EF4-FFF2-40B4-BE49-F238E27FC236}">
                <a16:creationId xmlns:a16="http://schemas.microsoft.com/office/drawing/2014/main" id="{6002262E-D3C0-4429-8461-5E8BD33E5E5B}"/>
              </a:ext>
            </a:extLst>
          </p:cNvPr>
          <p:cNvSpPr>
            <a:spLocks noGrp="1" noChangeArrowheads="1"/>
          </p:cNvSpPr>
          <p:nvPr>
            <p:ph type="title"/>
          </p:nvPr>
        </p:nvSpPr>
        <p:spPr>
          <a:xfrm>
            <a:off x="545270" y="-68924"/>
            <a:ext cx="10972800" cy="1143000"/>
          </a:xfrm>
        </p:spPr>
        <p:txBody>
          <a:bodyPr/>
          <a:lstStyle/>
          <a:p>
            <a:br>
              <a:rPr lang="en-US" altLang="en-US" sz="3600" dirty="0">
                <a:solidFill>
                  <a:srgbClr val="1A3668"/>
                </a:solidFill>
              </a:rPr>
            </a:br>
            <a:r>
              <a:rPr lang="en-US" altLang="en-US" sz="3600" dirty="0">
                <a:solidFill>
                  <a:srgbClr val="1A3668"/>
                </a:solidFill>
              </a:rPr>
              <a:t>	</a:t>
            </a:r>
            <a:r>
              <a:rPr lang="en-US" altLang="en-US" sz="2800" dirty="0">
                <a:solidFill>
                  <a:srgbClr val="1A3668"/>
                </a:solidFill>
              </a:rPr>
              <a:t>Two Randomized Prospective Studies Looking at EUS to Improve Outcomes</a:t>
            </a:r>
          </a:p>
        </p:txBody>
      </p:sp>
      <p:pic>
        <p:nvPicPr>
          <p:cNvPr id="65539" name="Picture 7" descr="Schwartz Prospective EUS Figure 2">
            <a:extLst>
              <a:ext uri="{FF2B5EF4-FFF2-40B4-BE49-F238E27FC236}">
                <a16:creationId xmlns:a16="http://schemas.microsoft.com/office/drawing/2014/main" id="{FCE0636A-DDAC-49A6-A209-647B53440C9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604864"/>
            <a:ext cx="4835828" cy="3972287"/>
          </a:xfrm>
        </p:spPr>
      </p:pic>
      <p:pic>
        <p:nvPicPr>
          <p:cNvPr id="65540" name="Picture 2">
            <a:extLst>
              <a:ext uri="{FF2B5EF4-FFF2-40B4-BE49-F238E27FC236}">
                <a16:creationId xmlns:a16="http://schemas.microsoft.com/office/drawing/2014/main" id="{11D4E2F4-30C9-4942-BE30-68AAB36DE7D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3568" y="1767151"/>
            <a:ext cx="4759245" cy="3810000"/>
          </a:xfrm>
        </p:spPr>
      </p:pic>
      <p:sp>
        <p:nvSpPr>
          <p:cNvPr id="65541" name="TextBox 11">
            <a:extLst>
              <a:ext uri="{FF2B5EF4-FFF2-40B4-BE49-F238E27FC236}">
                <a16:creationId xmlns:a16="http://schemas.microsoft.com/office/drawing/2014/main" id="{713C3C0E-A0D1-4449-BEA4-2150FE4B843C}"/>
              </a:ext>
            </a:extLst>
          </p:cNvPr>
          <p:cNvSpPr txBox="1">
            <a:spLocks noChangeArrowheads="1"/>
          </p:cNvSpPr>
          <p:nvPr/>
        </p:nvSpPr>
        <p:spPr bwMode="auto">
          <a:xfrm>
            <a:off x="1066801" y="1524000"/>
            <a:ext cx="420846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r>
              <a:rPr lang="en-US" altLang="en-US" sz="1800" dirty="0">
                <a:solidFill>
                  <a:srgbClr val="00427A"/>
                </a:solidFill>
                <a:latin typeface="Garamond" panose="02020404030301010803" pitchFamily="18" charset="0"/>
              </a:rPr>
              <a:t>Initial Prospective Pilot Study</a:t>
            </a:r>
          </a:p>
        </p:txBody>
      </p:sp>
      <p:sp>
        <p:nvSpPr>
          <p:cNvPr id="65542" name="TextBox 12">
            <a:extLst>
              <a:ext uri="{FF2B5EF4-FFF2-40B4-BE49-F238E27FC236}">
                <a16:creationId xmlns:a16="http://schemas.microsoft.com/office/drawing/2014/main" id="{38D0375F-21EB-43B4-B060-FB44580E3B2F}"/>
              </a:ext>
            </a:extLst>
          </p:cNvPr>
          <p:cNvSpPr txBox="1">
            <a:spLocks noChangeArrowheads="1"/>
          </p:cNvSpPr>
          <p:nvPr/>
        </p:nvSpPr>
        <p:spPr bwMode="auto">
          <a:xfrm>
            <a:off x="6629400" y="1524000"/>
            <a:ext cx="2754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r>
              <a:rPr lang="en-US" altLang="en-US" sz="1800" dirty="0">
                <a:solidFill>
                  <a:srgbClr val="00427A"/>
                </a:solidFill>
                <a:latin typeface="Garamond" panose="02020404030301010803" pitchFamily="18" charset="0"/>
              </a:rPr>
              <a:t>Follow-up Prospective Study</a:t>
            </a:r>
          </a:p>
        </p:txBody>
      </p:sp>
      <p:sp>
        <p:nvSpPr>
          <p:cNvPr id="65543" name="TextBox 14">
            <a:extLst>
              <a:ext uri="{FF2B5EF4-FFF2-40B4-BE49-F238E27FC236}">
                <a16:creationId xmlns:a16="http://schemas.microsoft.com/office/drawing/2014/main" id="{79B432C7-FE3E-483A-B849-2E95B39441A0}"/>
              </a:ext>
            </a:extLst>
          </p:cNvPr>
          <p:cNvSpPr txBox="1">
            <a:spLocks noChangeArrowheads="1"/>
          </p:cNvSpPr>
          <p:nvPr/>
        </p:nvSpPr>
        <p:spPr bwMode="auto">
          <a:xfrm>
            <a:off x="8408422" y="5908407"/>
            <a:ext cx="36393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r>
              <a:rPr lang="en-US" altLang="en-US" sz="1800" dirty="0">
                <a:solidFill>
                  <a:schemeClr val="bg1"/>
                </a:solidFill>
                <a:latin typeface="Garamond" panose="02020404030301010803" pitchFamily="18" charset="0"/>
              </a:rPr>
              <a:t>1-Spradlin, Schwartz Am J </a:t>
            </a:r>
            <a:r>
              <a:rPr lang="en-US" altLang="en-US" sz="1800" dirty="0" err="1">
                <a:solidFill>
                  <a:schemeClr val="bg1"/>
                </a:solidFill>
                <a:latin typeface="Garamond" panose="02020404030301010803" pitchFamily="18" charset="0"/>
              </a:rPr>
              <a:t>Gatro</a:t>
            </a:r>
            <a:r>
              <a:rPr lang="en-US" altLang="en-US" sz="1800" dirty="0">
                <a:solidFill>
                  <a:schemeClr val="bg1"/>
                </a:solidFill>
                <a:latin typeface="Garamond" panose="02020404030301010803" pitchFamily="18" charset="0"/>
              </a:rPr>
              <a:t> 2008</a:t>
            </a:r>
          </a:p>
          <a:p>
            <a:pPr eaLnBrk="0" fontAlgn="base" hangingPunct="0">
              <a:spcBef>
                <a:spcPct val="0"/>
              </a:spcBef>
              <a:spcAft>
                <a:spcPct val="0"/>
              </a:spcAft>
              <a:buNone/>
            </a:pPr>
            <a:r>
              <a:rPr lang="en-US" altLang="en-US" sz="1800" dirty="0">
                <a:solidFill>
                  <a:schemeClr val="bg1"/>
                </a:solidFill>
                <a:latin typeface="Garamond" panose="02020404030301010803" pitchFamily="18" charset="0"/>
              </a:rPr>
              <a:t>2- </a:t>
            </a:r>
            <a:r>
              <a:rPr lang="en-US" altLang="en-US" sz="1800" dirty="0" err="1">
                <a:solidFill>
                  <a:schemeClr val="bg1"/>
                </a:solidFill>
                <a:latin typeface="Garamond" panose="02020404030301010803" pitchFamily="18" charset="0"/>
              </a:rPr>
              <a:t>Wiese,Schwartz</a:t>
            </a:r>
            <a:r>
              <a:rPr lang="en-US" altLang="en-US" sz="1800" dirty="0">
                <a:solidFill>
                  <a:schemeClr val="bg1"/>
                </a:solidFill>
                <a:latin typeface="Garamond" panose="02020404030301010803" pitchFamily="18" charset="0"/>
              </a:rPr>
              <a:t> IBD 2015</a:t>
            </a:r>
          </a:p>
        </p:txBody>
      </p:sp>
      <p:pic>
        <p:nvPicPr>
          <p:cNvPr id="8" name="Picture 7" descr="Schwartz Prospective EUS Figure 2">
            <a:extLst>
              <a:ext uri="{FF2B5EF4-FFF2-40B4-BE49-F238E27FC236}">
                <a16:creationId xmlns:a16="http://schemas.microsoft.com/office/drawing/2014/main" id="{159C6CFC-0A94-4DE2-B2B8-277D6646F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187" y="1915560"/>
            <a:ext cx="4835828" cy="397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F54CE106-53FB-4C76-9072-F83D890F5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968" y="1919551"/>
            <a:ext cx="475924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a:extLst>
              <a:ext uri="{FF2B5EF4-FFF2-40B4-BE49-F238E27FC236}">
                <a16:creationId xmlns:a16="http://schemas.microsoft.com/office/drawing/2014/main" id="{28FA4539-C334-4331-A4E3-80B093167DC5}"/>
              </a:ext>
            </a:extLst>
          </p:cNvPr>
          <p:cNvSpPr>
            <a:spLocks noGrp="1" noChangeArrowheads="1"/>
          </p:cNvSpPr>
          <p:nvPr>
            <p:ph type="ctrTitle"/>
          </p:nvPr>
        </p:nvSpPr>
        <p:spPr/>
        <p:txBody>
          <a:bodyPr/>
          <a:lstStyle/>
          <a:p>
            <a:pPr algn="ctr"/>
            <a:r>
              <a:rPr lang="en-US" altLang="en-US" dirty="0">
                <a:solidFill>
                  <a:srgbClr val="0070C0"/>
                </a:solidFill>
              </a:rPr>
              <a:t> </a:t>
            </a:r>
            <a:r>
              <a:rPr lang="en-US" altLang="en-US" sz="6000" dirty="0">
                <a:solidFill>
                  <a:srgbClr val="1A3668"/>
                </a:solidFill>
              </a:rPr>
              <a:t>Future Options ?</a:t>
            </a:r>
          </a:p>
        </p:txBody>
      </p:sp>
      <p:sp>
        <p:nvSpPr>
          <p:cNvPr id="66563" name="Subtitle 3">
            <a:extLst>
              <a:ext uri="{FF2B5EF4-FFF2-40B4-BE49-F238E27FC236}">
                <a16:creationId xmlns:a16="http://schemas.microsoft.com/office/drawing/2014/main" id="{D3E860B2-D590-4F0D-9FBA-72FA4BF2CCD4}"/>
              </a:ext>
            </a:extLst>
          </p:cNvPr>
          <p:cNvSpPr>
            <a:spLocks noGrp="1" noChangeArrowheads="1"/>
          </p:cNvSpPr>
          <p:nvPr>
            <p:ph type="subTitle" idx="1"/>
          </p:nvPr>
        </p:nvSpPr>
        <p:spPr/>
        <p:txBody>
          <a:bodyPr/>
          <a:lstStyle/>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F76A89CA-FA7E-47F5-9CED-1281DA8CEA10}"/>
              </a:ext>
            </a:extLst>
          </p:cNvPr>
          <p:cNvSpPr txBox="1">
            <a:spLocks noGrp="1"/>
          </p:cNvSpPr>
          <p:nvPr>
            <p:ph type="title"/>
          </p:nvPr>
        </p:nvSpPr>
        <p:spPr/>
        <p:txBody>
          <a:bodyPr wrap="square" lIns="34290" rIns="3429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GB" sz="4000" dirty="0">
                <a:solidFill>
                  <a:srgbClr val="1A3668"/>
                </a:solidFill>
              </a:rPr>
              <a:t>Post Hoc Analysis Suggests </a:t>
            </a:r>
            <a:r>
              <a:rPr lang="en-GB" sz="4000" dirty="0" err="1">
                <a:solidFill>
                  <a:srgbClr val="1A3668"/>
                </a:solidFill>
              </a:rPr>
              <a:t>Ustekinumab</a:t>
            </a:r>
            <a:r>
              <a:rPr lang="en-GB" sz="4000" dirty="0">
                <a:solidFill>
                  <a:srgbClr val="1A3668"/>
                </a:solidFill>
              </a:rPr>
              <a:t> Effective for Perianal Disease in Crohn’s </a:t>
            </a:r>
            <a:endParaRPr lang="en-US" sz="4000" b="1" spc="-23" dirty="0">
              <a:solidFill>
                <a:srgbClr val="1A3668"/>
              </a:solidFill>
              <a:cs typeface="Arial" panose="020B0604020202020204" pitchFamily="34" charset="0"/>
            </a:endParaRPr>
          </a:p>
        </p:txBody>
      </p:sp>
      <p:graphicFrame>
        <p:nvGraphicFramePr>
          <p:cNvPr id="67586" name="Content Placeholder 6">
            <a:extLst>
              <a:ext uri="{FF2B5EF4-FFF2-40B4-BE49-F238E27FC236}">
                <a16:creationId xmlns:a16="http://schemas.microsoft.com/office/drawing/2014/main" id="{4554808A-8BC0-4C1E-99A1-8E15F1439DD4}"/>
              </a:ext>
            </a:extLst>
          </p:cNvPr>
          <p:cNvGraphicFramePr>
            <a:graphicFrameLocks noGrp="1"/>
          </p:cNvGraphicFramePr>
          <p:nvPr>
            <p:ph sz="half" idx="1"/>
            <p:extLst>
              <p:ext uri="{D42A27DB-BD31-4B8C-83A1-F6EECF244321}">
                <p14:modId xmlns:p14="http://schemas.microsoft.com/office/powerpoint/2010/main" val="4283889256"/>
              </p:ext>
            </p:extLst>
          </p:nvPr>
        </p:nvGraphicFramePr>
        <p:xfrm>
          <a:off x="197025" y="2275223"/>
          <a:ext cx="5898975" cy="3470275"/>
        </p:xfrm>
        <a:graphic>
          <a:graphicData uri="http://schemas.openxmlformats.org/presentationml/2006/ole">
            <mc:AlternateContent xmlns:mc="http://schemas.openxmlformats.org/markup-compatibility/2006">
              <mc:Choice xmlns:v="urn:schemas-microsoft-com:vml" Requires="v">
                <p:oleObj name="Chart" r:id="rId3" imgW="8333954" imgH="4633362" progId="Excel.Chart.8">
                  <p:embed/>
                </p:oleObj>
              </mc:Choice>
              <mc:Fallback>
                <p:oleObj name="Chart" r:id="rId3" imgW="8333954" imgH="4633362" progId="Excel.Chart.8">
                  <p:embed/>
                  <p:pic>
                    <p:nvPicPr>
                      <p:cNvPr id="67586" name="Content Placeholder 6">
                        <a:extLst>
                          <a:ext uri="{FF2B5EF4-FFF2-40B4-BE49-F238E27FC236}">
                            <a16:creationId xmlns:a16="http://schemas.microsoft.com/office/drawing/2014/main" id="{4554808A-8BC0-4C1E-99A1-8E15F1439DD4}"/>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25" y="2275223"/>
                        <a:ext cx="5898975" cy="3470275"/>
                      </a:xfrm>
                      <a:prstGeom prst="rect">
                        <a:avLst/>
                      </a:prstGeom>
                      <a:noFill/>
                      <a:ln>
                        <a:noFill/>
                      </a:ln>
                    </p:spPr>
                  </p:pic>
                </p:oleObj>
              </mc:Fallback>
            </mc:AlternateContent>
          </a:graphicData>
        </a:graphic>
      </p:graphicFrame>
      <p:sp>
        <p:nvSpPr>
          <p:cNvPr id="2" name="Content Placeholder 1">
            <a:extLst>
              <a:ext uri="{FF2B5EF4-FFF2-40B4-BE49-F238E27FC236}">
                <a16:creationId xmlns:a16="http://schemas.microsoft.com/office/drawing/2014/main" id="{F9043019-4EB8-49DC-92E0-EE651D8BC5FB}"/>
              </a:ext>
            </a:extLst>
          </p:cNvPr>
          <p:cNvSpPr>
            <a:spLocks noGrp="1"/>
          </p:cNvSpPr>
          <p:nvPr>
            <p:ph sz="half" idx="2"/>
          </p:nvPr>
        </p:nvSpPr>
        <p:spPr/>
        <p:txBody>
          <a:bodyPr/>
          <a:lstStyle/>
          <a:p>
            <a:r>
              <a:rPr lang="en-US" dirty="0"/>
              <a:t> In large retrospective cohort (207 pts)- fistula healing was 39% at 6 months</a:t>
            </a:r>
          </a:p>
          <a:p>
            <a:pPr lvl="1"/>
            <a:r>
              <a:rPr lang="en-US" dirty="0"/>
              <a:t>Optimization to trough &gt; 4.5 at week 26 was associated with better healing rates</a:t>
            </a:r>
          </a:p>
        </p:txBody>
      </p:sp>
      <p:sp>
        <p:nvSpPr>
          <p:cNvPr id="12" name="TextBox 11">
            <a:extLst>
              <a:ext uri="{FF2B5EF4-FFF2-40B4-BE49-F238E27FC236}">
                <a16:creationId xmlns:a16="http://schemas.microsoft.com/office/drawing/2014/main" id="{433D31D0-4522-41C5-A7AF-F3B583A25B1A}"/>
              </a:ext>
            </a:extLst>
          </p:cNvPr>
          <p:cNvSpPr txBox="1"/>
          <p:nvPr/>
        </p:nvSpPr>
        <p:spPr>
          <a:xfrm>
            <a:off x="355058" y="1629110"/>
            <a:ext cx="5740942" cy="646113"/>
          </a:xfrm>
          <a:prstGeom prst="rect">
            <a:avLst/>
          </a:prstGeom>
          <a:noFill/>
        </p:spPr>
        <p:txBody>
          <a:bodyPr wrap="square">
            <a:spAutoFit/>
          </a:bodyPr>
          <a:lstStyle/>
          <a:p>
            <a:pPr algn="ctr">
              <a:defRPr/>
            </a:pPr>
            <a:r>
              <a:rPr lang="en-US" b="1" spc="-23" dirty="0">
                <a:cs typeface="Arial" panose="020B0604020202020204" pitchFamily="34" charset="0"/>
              </a:rPr>
              <a:t>Fistula Resolution at Week 8 - Pooled Data from CERTIFI, UNITI-1 and UNITI-2</a:t>
            </a:r>
            <a:endParaRPr lang="en-US" dirty="0"/>
          </a:p>
        </p:txBody>
      </p:sp>
      <p:sp>
        <p:nvSpPr>
          <p:cNvPr id="62469" name="TextBox 12">
            <a:extLst>
              <a:ext uri="{FF2B5EF4-FFF2-40B4-BE49-F238E27FC236}">
                <a16:creationId xmlns:a16="http://schemas.microsoft.com/office/drawing/2014/main" id="{062A13C3-CE6F-4289-BD0E-2D10CE77A846}"/>
              </a:ext>
            </a:extLst>
          </p:cNvPr>
          <p:cNvSpPr txBox="1">
            <a:spLocks noChangeArrowheads="1"/>
          </p:cNvSpPr>
          <p:nvPr/>
        </p:nvSpPr>
        <p:spPr bwMode="auto">
          <a:xfrm>
            <a:off x="7961314" y="5297489"/>
            <a:ext cx="14382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en-US" altLang="en-US" sz="1350">
                <a:solidFill>
                  <a:schemeClr val="bg1"/>
                </a:solidFill>
                <a:latin typeface="Garamond" panose="02020404030301010803" pitchFamily="18" charset="0"/>
              </a:rPr>
              <a:t>Sands, DDW 2017</a:t>
            </a:r>
          </a:p>
        </p:txBody>
      </p:sp>
      <p:sp>
        <p:nvSpPr>
          <p:cNvPr id="3" name="TextBox 2">
            <a:extLst>
              <a:ext uri="{FF2B5EF4-FFF2-40B4-BE49-F238E27FC236}">
                <a16:creationId xmlns:a16="http://schemas.microsoft.com/office/drawing/2014/main" id="{33A0AC6E-2C35-4D75-ADBD-CA96B94F8D9B}"/>
              </a:ext>
            </a:extLst>
          </p:cNvPr>
          <p:cNvSpPr txBox="1"/>
          <p:nvPr/>
        </p:nvSpPr>
        <p:spPr>
          <a:xfrm>
            <a:off x="7613590" y="6020357"/>
            <a:ext cx="4070410" cy="646331"/>
          </a:xfrm>
          <a:prstGeom prst="rect">
            <a:avLst/>
          </a:prstGeom>
          <a:noFill/>
        </p:spPr>
        <p:txBody>
          <a:bodyPr wrap="none" rtlCol="0">
            <a:spAutoFit/>
          </a:bodyPr>
          <a:lstStyle/>
          <a:p>
            <a:r>
              <a:rPr lang="en-US" dirty="0" err="1">
                <a:solidFill>
                  <a:schemeClr val="bg1"/>
                </a:solidFill>
              </a:rPr>
              <a:t>Battat</a:t>
            </a:r>
            <a:r>
              <a:rPr lang="en-US" dirty="0">
                <a:solidFill>
                  <a:schemeClr val="bg1"/>
                </a:solidFill>
              </a:rPr>
              <a:t> R. Gastro 2017</a:t>
            </a:r>
          </a:p>
          <a:p>
            <a:r>
              <a:rPr lang="en-US" dirty="0" err="1">
                <a:solidFill>
                  <a:schemeClr val="bg1"/>
                </a:solidFill>
              </a:rPr>
              <a:t>Chapuis</a:t>
            </a:r>
            <a:r>
              <a:rPr lang="en-US" dirty="0">
                <a:solidFill>
                  <a:schemeClr val="bg1"/>
                </a:solidFill>
              </a:rPr>
              <a:t>-Biron et al. Am J gastro 2020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E0EC2B-1318-4088-9056-7D048A38975C}"/>
              </a:ext>
            </a:extLst>
          </p:cNvPr>
          <p:cNvSpPr>
            <a:spLocks noGrp="1"/>
          </p:cNvSpPr>
          <p:nvPr>
            <p:ph type="title"/>
          </p:nvPr>
        </p:nvSpPr>
        <p:spPr>
          <a:xfrm>
            <a:off x="-896021" y="-106745"/>
            <a:ext cx="12112354" cy="1143000"/>
          </a:xfrm>
        </p:spPr>
        <p:txBody>
          <a:bodyPr/>
          <a:lstStyle/>
          <a:p>
            <a:r>
              <a:rPr lang="en-US" dirty="0"/>
              <a:t>     </a:t>
            </a:r>
            <a:br>
              <a:rPr lang="en-US" dirty="0"/>
            </a:br>
            <a:r>
              <a:rPr lang="en-US" dirty="0"/>
              <a:t>		</a:t>
            </a:r>
            <a:r>
              <a:rPr lang="en-US" sz="3600" dirty="0">
                <a:solidFill>
                  <a:srgbClr val="002060"/>
                </a:solidFill>
              </a:rPr>
              <a:t>Enterprise- Vedolizumab for CD Perianal Fistulas</a:t>
            </a:r>
          </a:p>
        </p:txBody>
      </p:sp>
      <p:pic>
        <p:nvPicPr>
          <p:cNvPr id="7" name="Content Placeholder 6">
            <a:extLst>
              <a:ext uri="{FF2B5EF4-FFF2-40B4-BE49-F238E27FC236}">
                <a16:creationId xmlns:a16="http://schemas.microsoft.com/office/drawing/2014/main" id="{F9D45478-E572-4428-932F-D4F99C40C2F0}"/>
              </a:ext>
            </a:extLst>
          </p:cNvPr>
          <p:cNvPicPr>
            <a:picLocks noGrp="1"/>
          </p:cNvPicPr>
          <p:nvPr>
            <p:ph sz="half" idx="1"/>
          </p:nvPr>
        </p:nvPicPr>
        <p:blipFill>
          <a:blip r:embed="rId2"/>
          <a:stretch>
            <a:fillRect/>
          </a:stretch>
        </p:blipFill>
        <p:spPr>
          <a:xfrm>
            <a:off x="354716" y="1522086"/>
            <a:ext cx="4663113" cy="4525963"/>
          </a:xfrm>
          <a:prstGeom prst="rect">
            <a:avLst/>
          </a:prstGeom>
        </p:spPr>
      </p:pic>
      <p:pic>
        <p:nvPicPr>
          <p:cNvPr id="12" name="Content Placeholder 11">
            <a:extLst>
              <a:ext uri="{FF2B5EF4-FFF2-40B4-BE49-F238E27FC236}">
                <a16:creationId xmlns:a16="http://schemas.microsoft.com/office/drawing/2014/main" id="{BBAA25EB-DEE2-4D2D-81FA-C7034F952F30}"/>
              </a:ext>
            </a:extLst>
          </p:cNvPr>
          <p:cNvPicPr>
            <a:picLocks noGrp="1"/>
          </p:cNvPicPr>
          <p:nvPr>
            <p:ph sz="half" idx="2"/>
          </p:nvPr>
        </p:nvPicPr>
        <p:blipFill>
          <a:blip r:embed="rId3"/>
          <a:stretch>
            <a:fillRect/>
          </a:stretch>
        </p:blipFill>
        <p:spPr>
          <a:xfrm>
            <a:off x="6197600" y="2592768"/>
            <a:ext cx="5384800" cy="2540827"/>
          </a:xfrm>
          <a:prstGeom prst="rect">
            <a:avLst/>
          </a:prstGeom>
        </p:spPr>
      </p:pic>
      <p:sp>
        <p:nvSpPr>
          <p:cNvPr id="2" name="TextBox 1">
            <a:extLst>
              <a:ext uri="{FF2B5EF4-FFF2-40B4-BE49-F238E27FC236}">
                <a16:creationId xmlns:a16="http://schemas.microsoft.com/office/drawing/2014/main" id="{C7E85A2E-7CF2-49C9-8959-0A4C1CB75394}"/>
              </a:ext>
            </a:extLst>
          </p:cNvPr>
          <p:cNvSpPr txBox="1"/>
          <p:nvPr/>
        </p:nvSpPr>
        <p:spPr>
          <a:xfrm>
            <a:off x="8506551" y="6048049"/>
            <a:ext cx="2890535" cy="369332"/>
          </a:xfrm>
          <a:prstGeom prst="rect">
            <a:avLst/>
          </a:prstGeom>
          <a:noFill/>
        </p:spPr>
        <p:txBody>
          <a:bodyPr wrap="none" rtlCol="0">
            <a:spAutoFit/>
          </a:bodyPr>
          <a:lstStyle/>
          <a:p>
            <a:r>
              <a:rPr lang="en-US" dirty="0">
                <a:solidFill>
                  <a:schemeClr val="bg1"/>
                </a:solidFill>
              </a:rPr>
              <a:t>Schwartz et al. DDW 2020</a:t>
            </a:r>
          </a:p>
        </p:txBody>
      </p:sp>
    </p:spTree>
    <p:extLst>
      <p:ext uri="{BB962C8B-B14F-4D97-AF65-F5344CB8AC3E}">
        <p14:creationId xmlns:p14="http://schemas.microsoft.com/office/powerpoint/2010/main" val="417006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98FB68-8819-4CDF-90E2-47BC0274322B}"/>
              </a:ext>
            </a:extLst>
          </p:cNvPr>
          <p:cNvSpPr txBox="1"/>
          <p:nvPr/>
        </p:nvSpPr>
        <p:spPr>
          <a:xfrm>
            <a:off x="609600" y="194894"/>
            <a:ext cx="11200130" cy="769441"/>
          </a:xfrm>
          <a:prstGeom prst="rect">
            <a:avLst/>
          </a:prstGeom>
          <a:noFill/>
        </p:spPr>
        <p:txBody>
          <a:bodyPr wrap="square">
            <a:spAutoFit/>
          </a:bodyPr>
          <a:lstStyle/>
          <a:p>
            <a:pPr>
              <a:defRPr/>
            </a:pPr>
            <a:r>
              <a:rPr lang="en-US" sz="4400" b="1" dirty="0">
                <a:solidFill>
                  <a:srgbClr val="1A3668"/>
                </a:solidFill>
                <a:effectLst>
                  <a:outerShdw blurRad="38100" dist="38100" dir="2700000" algn="tl">
                    <a:srgbClr val="C0C0C0"/>
                  </a:outerShdw>
                </a:effectLst>
                <a:ea typeface="ＭＳ Ｐゴシック" pitchFamily="34" charset="-128"/>
                <a:cs typeface="Arial" pitchFamily="34" charset="0"/>
              </a:rPr>
              <a:t>Cumulative Incidence of Crohn’s Fistulas</a:t>
            </a:r>
          </a:p>
        </p:txBody>
      </p:sp>
      <p:sp>
        <p:nvSpPr>
          <p:cNvPr id="13315" name="TextBox 4">
            <a:extLst>
              <a:ext uri="{FF2B5EF4-FFF2-40B4-BE49-F238E27FC236}">
                <a16:creationId xmlns:a16="http://schemas.microsoft.com/office/drawing/2014/main" id="{6781C017-945A-47AD-A5C6-53ABDE9EE53B}"/>
              </a:ext>
            </a:extLst>
          </p:cNvPr>
          <p:cNvSpPr txBox="1">
            <a:spLocks noChangeArrowheads="1"/>
          </p:cNvSpPr>
          <p:nvPr/>
        </p:nvSpPr>
        <p:spPr bwMode="auto">
          <a:xfrm>
            <a:off x="609600" y="6114441"/>
            <a:ext cx="2477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i="1" dirty="0">
                <a:solidFill>
                  <a:schemeClr val="bg1"/>
                </a:solidFill>
                <a:latin typeface="Times" panose="02020603050405020304" pitchFamily="18" charset="0"/>
                <a:cs typeface="Times" panose="02020603050405020304" pitchFamily="18" charset="0"/>
              </a:rPr>
              <a:t>Schwartz et al, Gastro 2002</a:t>
            </a:r>
          </a:p>
          <a:p>
            <a:pPr>
              <a:spcBef>
                <a:spcPct val="0"/>
              </a:spcBef>
              <a:buFontTx/>
              <a:buNone/>
            </a:pPr>
            <a:r>
              <a:rPr lang="en-US" altLang="en-US" sz="1600" i="1" dirty="0">
                <a:solidFill>
                  <a:schemeClr val="bg1"/>
                </a:solidFill>
                <a:latin typeface="Times" panose="02020603050405020304" pitchFamily="18" charset="0"/>
                <a:cs typeface="Times" panose="02020603050405020304" pitchFamily="18" charset="0"/>
              </a:rPr>
              <a:t>Park et al., IBD 2019</a:t>
            </a:r>
          </a:p>
        </p:txBody>
      </p:sp>
      <p:pic>
        <p:nvPicPr>
          <p:cNvPr id="13316" name="Picture 5" descr="slide01.pct">
            <a:extLst>
              <a:ext uri="{FF2B5EF4-FFF2-40B4-BE49-F238E27FC236}">
                <a16:creationId xmlns:a16="http://schemas.microsoft.com/office/drawing/2014/main" id="{17D42782-636F-4B04-87CA-E33CD5F35B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920" y="1415475"/>
            <a:ext cx="6317852" cy="4698965"/>
          </a:xfrm>
          <a:prstGeom prst="rect">
            <a:avLst/>
          </a:prstGeom>
          <a:solidFill>
            <a:schemeClr val="bg2">
              <a:lumMod val="50000"/>
            </a:schemeClr>
          </a:solidFill>
          <a:ln>
            <a:noFill/>
          </a:ln>
        </p:spPr>
      </p:pic>
      <p:pic>
        <p:nvPicPr>
          <p:cNvPr id="10" name="Content Placeholder 9">
            <a:extLst>
              <a:ext uri="{FF2B5EF4-FFF2-40B4-BE49-F238E27FC236}">
                <a16:creationId xmlns:a16="http://schemas.microsoft.com/office/drawing/2014/main" id="{92FCEAE2-D983-41A1-9C34-D691E0FAB124}"/>
              </a:ext>
            </a:extLst>
          </p:cNvPr>
          <p:cNvPicPr>
            <a:picLocks noGrp="1" noChangeAspect="1"/>
          </p:cNvPicPr>
          <p:nvPr>
            <p:ph sz="half" idx="2"/>
          </p:nvPr>
        </p:nvPicPr>
        <p:blipFill>
          <a:blip r:embed="rId4"/>
          <a:stretch>
            <a:fillRect/>
          </a:stretch>
        </p:blipFill>
        <p:spPr>
          <a:xfrm>
            <a:off x="6636632" y="1535870"/>
            <a:ext cx="5291389" cy="4525963"/>
          </a:xfrm>
          <a:prstGeom prst="rect">
            <a:avLst/>
          </a:prstGeom>
        </p:spPr>
      </p:pic>
      <p:sp>
        <p:nvSpPr>
          <p:cNvPr id="11" name="TextBox 10">
            <a:extLst>
              <a:ext uri="{FF2B5EF4-FFF2-40B4-BE49-F238E27FC236}">
                <a16:creationId xmlns:a16="http://schemas.microsoft.com/office/drawing/2014/main" id="{EA698EBA-9F9D-419C-A6E8-A80A5E67F2CC}"/>
              </a:ext>
            </a:extLst>
          </p:cNvPr>
          <p:cNvSpPr txBox="1"/>
          <p:nvPr/>
        </p:nvSpPr>
        <p:spPr>
          <a:xfrm>
            <a:off x="7747128" y="4770645"/>
            <a:ext cx="3855738" cy="646331"/>
          </a:xfrm>
          <a:prstGeom prst="rect">
            <a:avLst/>
          </a:prstGeom>
          <a:noFill/>
        </p:spPr>
        <p:txBody>
          <a:bodyPr wrap="square" rtlCol="0">
            <a:spAutoFit/>
          </a:bodyPr>
          <a:lstStyle/>
          <a:p>
            <a:r>
              <a:rPr lang="en-US" dirty="0"/>
              <a:t>Rate of PCD decreased in recent cohort &gt; 1998 to 14.5 %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0CEF7B6-8870-4D49-AD78-8A7DD8E45199}"/>
              </a:ext>
            </a:extLst>
          </p:cNvPr>
          <p:cNvSpPr>
            <a:spLocks noGrp="1" noChangeArrowheads="1"/>
          </p:cNvSpPr>
          <p:nvPr>
            <p:ph type="title"/>
          </p:nvPr>
        </p:nvSpPr>
        <p:spPr>
          <a:xfrm>
            <a:off x="249011" y="119517"/>
            <a:ext cx="11855035" cy="1143000"/>
          </a:xfrm>
        </p:spPr>
        <p:txBody>
          <a:bodyPr/>
          <a:lstStyle/>
          <a:p>
            <a:pPr algn="ctr"/>
            <a:r>
              <a:rPr lang="en-US" altLang="en-US" sz="4000" b="1" dirty="0">
                <a:solidFill>
                  <a:srgbClr val="1A3668"/>
                </a:solidFill>
              </a:rPr>
              <a:t>Durable Fistula Healing Rates are Disappointing</a:t>
            </a:r>
          </a:p>
        </p:txBody>
      </p:sp>
      <p:sp>
        <p:nvSpPr>
          <p:cNvPr id="16387" name="Content Placeholder 2">
            <a:extLst>
              <a:ext uri="{FF2B5EF4-FFF2-40B4-BE49-F238E27FC236}">
                <a16:creationId xmlns:a16="http://schemas.microsoft.com/office/drawing/2014/main" id="{BA45EBD1-ED1E-4808-8FA2-A9064891ED1C}"/>
              </a:ext>
            </a:extLst>
          </p:cNvPr>
          <p:cNvSpPr>
            <a:spLocks noGrp="1" noChangeArrowheads="1"/>
          </p:cNvSpPr>
          <p:nvPr>
            <p:ph idx="1"/>
          </p:nvPr>
        </p:nvSpPr>
        <p:spPr>
          <a:xfrm>
            <a:off x="620321" y="1165226"/>
            <a:ext cx="11208675" cy="4525963"/>
          </a:xfrm>
        </p:spPr>
        <p:txBody>
          <a:bodyPr/>
          <a:lstStyle/>
          <a:p>
            <a:r>
              <a:rPr lang="en-US" altLang="en-US" sz="2800" dirty="0">
                <a:solidFill>
                  <a:srgbClr val="00427A"/>
                </a:solidFill>
              </a:rPr>
              <a:t>Retrospective study from Leiden of 232 patients with CD fistulas - ~ 10 years </a:t>
            </a:r>
            <a:r>
              <a:rPr lang="en-US" altLang="en-US" sz="2800" dirty="0" err="1">
                <a:solidFill>
                  <a:srgbClr val="00427A"/>
                </a:solidFill>
              </a:rPr>
              <a:t>followup</a:t>
            </a:r>
            <a:endParaRPr lang="en-US" altLang="en-US" sz="2800" dirty="0">
              <a:solidFill>
                <a:srgbClr val="00427A"/>
              </a:solidFill>
            </a:endParaRPr>
          </a:p>
          <a:p>
            <a:r>
              <a:rPr lang="en-US" altLang="en-US" sz="2800" dirty="0">
                <a:solidFill>
                  <a:srgbClr val="00427A"/>
                </a:solidFill>
              </a:rPr>
              <a:t>78% had complex fistulas</a:t>
            </a:r>
          </a:p>
          <a:p>
            <a:r>
              <a:rPr lang="en-US" altLang="en-US" sz="2800" dirty="0">
                <a:solidFill>
                  <a:srgbClr val="00427A"/>
                </a:solidFill>
              </a:rPr>
              <a:t>Long –term fistula healing was seen in only 37% of patients with complex fistulas</a:t>
            </a:r>
          </a:p>
          <a:p>
            <a:pPr lvl="1"/>
            <a:r>
              <a:rPr lang="en-US" altLang="en-US" dirty="0">
                <a:solidFill>
                  <a:srgbClr val="00427A"/>
                </a:solidFill>
              </a:rPr>
              <a:t>66.7 % of simple fistulas</a:t>
            </a:r>
          </a:p>
          <a:p>
            <a:pPr lvl="1"/>
            <a:r>
              <a:rPr lang="en-US" altLang="en-US" dirty="0">
                <a:solidFill>
                  <a:srgbClr val="00427A"/>
                </a:solidFill>
              </a:rPr>
              <a:t>53 % of patients required surgery (colectomy, </a:t>
            </a:r>
            <a:r>
              <a:rPr lang="en-US" altLang="en-US" dirty="0" err="1">
                <a:solidFill>
                  <a:srgbClr val="00427A"/>
                </a:solidFill>
              </a:rPr>
              <a:t>etc</a:t>
            </a:r>
            <a:r>
              <a:rPr lang="en-US" altLang="en-US" dirty="0">
                <a:solidFill>
                  <a:srgbClr val="00427A"/>
                </a:solidFill>
              </a:rPr>
              <a:t>)</a:t>
            </a:r>
          </a:p>
          <a:p>
            <a:r>
              <a:rPr lang="en-US" altLang="en-US" sz="2800" dirty="0">
                <a:solidFill>
                  <a:srgbClr val="00427A"/>
                </a:solidFill>
              </a:rPr>
              <a:t>Proctectomy Rate in recent Mayo cohort was largely unchanged at 19%</a:t>
            </a:r>
          </a:p>
        </p:txBody>
      </p:sp>
      <p:sp>
        <p:nvSpPr>
          <p:cNvPr id="16388" name="TextBox 3">
            <a:extLst>
              <a:ext uri="{FF2B5EF4-FFF2-40B4-BE49-F238E27FC236}">
                <a16:creationId xmlns:a16="http://schemas.microsoft.com/office/drawing/2014/main" id="{C83726D0-8414-479F-9572-5C90C44ED50D}"/>
              </a:ext>
            </a:extLst>
          </p:cNvPr>
          <p:cNvSpPr txBox="1">
            <a:spLocks noChangeArrowheads="1"/>
          </p:cNvSpPr>
          <p:nvPr/>
        </p:nvSpPr>
        <p:spPr bwMode="auto">
          <a:xfrm>
            <a:off x="1697039" y="5986464"/>
            <a:ext cx="25795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err="1">
                <a:solidFill>
                  <a:schemeClr val="bg1"/>
                </a:solidFill>
                <a:latin typeface="Garamond" panose="02020404030301010803" pitchFamily="18" charset="0"/>
              </a:rPr>
              <a:t>Molendijk</a:t>
            </a:r>
            <a:r>
              <a:rPr lang="en-US" altLang="en-US" sz="1800" dirty="0">
                <a:solidFill>
                  <a:schemeClr val="bg1"/>
                </a:solidFill>
                <a:latin typeface="Garamond" panose="02020404030301010803" pitchFamily="18" charset="0"/>
              </a:rPr>
              <a:t> et al.  IBD 2014</a:t>
            </a:r>
          </a:p>
          <a:p>
            <a:pPr>
              <a:spcBef>
                <a:spcPct val="0"/>
              </a:spcBef>
              <a:buNone/>
            </a:pPr>
            <a:r>
              <a:rPr lang="en-US" altLang="en-US" sz="1800" i="1" dirty="0">
                <a:solidFill>
                  <a:schemeClr val="bg1"/>
                </a:solidFill>
                <a:latin typeface="Times" panose="02020603050405020304" pitchFamily="18" charset="0"/>
                <a:cs typeface="Times" panose="02020603050405020304" pitchFamily="18" charset="0"/>
              </a:rPr>
              <a:t>Park et al., IBD 2019</a:t>
            </a:r>
          </a:p>
          <a:p>
            <a:pPr>
              <a:spcBef>
                <a:spcPct val="0"/>
              </a:spcBef>
              <a:buFontTx/>
              <a:buNone/>
            </a:pPr>
            <a:endParaRPr lang="en-US" altLang="en-US" sz="1800" dirty="0">
              <a:solidFill>
                <a:schemeClr val="bg1"/>
              </a:solidFill>
              <a:latin typeface="Garamond" panose="020204040303010108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613" y="275167"/>
            <a:ext cx="11846127" cy="1143000"/>
          </a:xfrm>
        </p:spPr>
        <p:txBody>
          <a:bodyPr>
            <a:noAutofit/>
          </a:bodyPr>
          <a:lstStyle/>
          <a:p>
            <a:pPr algn="ctr"/>
            <a:r>
              <a:rPr lang="en-US" sz="3733" dirty="0"/>
              <a:t>PCD is Associated with Increased Costs</a:t>
            </a:r>
          </a:p>
        </p:txBody>
      </p:sp>
      <p:sp>
        <p:nvSpPr>
          <p:cNvPr id="4" name="Slide Number Placeholder 3"/>
          <p:cNvSpPr>
            <a:spLocks noGrp="1"/>
          </p:cNvSpPr>
          <p:nvPr>
            <p:ph type="sldNum" sz="quarter" idx="10"/>
          </p:nvPr>
        </p:nvSpPr>
        <p:spPr>
          <a:xfrm>
            <a:off x="685802" y="8630144"/>
            <a:ext cx="931333" cy="486833"/>
          </a:xfrm>
          <a:prstGeom prst="rect">
            <a:avLst/>
          </a:prstGeom>
        </p:spPr>
        <p:txBody>
          <a:bodyPr vert="horz" lIns="121920" tIns="60960" rIns="121920" bIns="60960" rtlCol="0" anchor="ctr"/>
          <a:lstStyle>
            <a:defPPr>
              <a:defRPr lang="en-US"/>
            </a:defPPr>
            <a:lvl1pPr marL="0" algn="r" defTabSz="609585" rtl="0" eaLnBrk="1" latinLnBrk="0" hangingPunct="1">
              <a:defRPr sz="1333"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fld id="{41632494-822D-4DB4-B958-9B90E3FF9876}" type="slidenum">
              <a:rPr lang="en-US">
                <a:solidFill>
                  <a:srgbClr val="000000"/>
                </a:solidFill>
                <a:latin typeface="Calibri"/>
              </a:rPr>
              <a:pPr algn="ctr"/>
              <a:t>5</a:t>
            </a:fld>
            <a:endParaRPr lang="en-US" dirty="0">
              <a:solidFill>
                <a:srgbClr val="000000"/>
              </a:solidFill>
              <a:latin typeface="Calibri"/>
            </a:endParaRPr>
          </a:p>
        </p:txBody>
      </p:sp>
      <p:graphicFrame>
        <p:nvGraphicFramePr>
          <p:cNvPr id="5" name="Chart 4">
            <a:extLst>
              <a:ext uri="{FF2B5EF4-FFF2-40B4-BE49-F238E27FC236}">
                <a16:creationId xmlns:a16="http://schemas.microsoft.com/office/drawing/2014/main" id="{62FAAFAC-4CF2-5D43-90A0-B3663B16C8F2}"/>
              </a:ext>
            </a:extLst>
          </p:cNvPr>
          <p:cNvGraphicFramePr/>
          <p:nvPr/>
        </p:nvGraphicFramePr>
        <p:xfrm>
          <a:off x="177262" y="1170877"/>
          <a:ext cx="11167351" cy="53017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4408F70-053A-2D48-9180-D6318B60F16A}"/>
              </a:ext>
            </a:extLst>
          </p:cNvPr>
          <p:cNvSpPr txBox="1"/>
          <p:nvPr/>
        </p:nvSpPr>
        <p:spPr>
          <a:xfrm>
            <a:off x="2958801" y="1189929"/>
            <a:ext cx="1426064" cy="190705"/>
          </a:xfrm>
          <a:prstGeom prst="rect">
            <a:avLst/>
          </a:prstGeom>
          <a:noFill/>
        </p:spPr>
        <p:txBody>
          <a:bodyPr wrap="none" rtlCol="0">
            <a:noAutofit/>
          </a:bodyPr>
          <a:lstStyle/>
          <a:p>
            <a:pPr algn="ctr" defTabSz="609585"/>
            <a:r>
              <a:rPr lang="en-US" sz="1600" b="1" dirty="0">
                <a:solidFill>
                  <a:prstClr val="black"/>
                </a:solidFill>
                <a:latin typeface="Arial" panose="020B0604020202020204" pitchFamily="34" charset="0"/>
                <a:cs typeface="Arial" panose="020B0604020202020204" pitchFamily="34" charset="0"/>
              </a:rPr>
              <a:t>All-cause Healthcare Costs</a:t>
            </a:r>
            <a:br>
              <a:rPr lang="en-US" sz="1600" b="1" dirty="0">
                <a:solidFill>
                  <a:prstClr val="black"/>
                </a:solidFill>
                <a:latin typeface="Arial" panose="020B0604020202020204" pitchFamily="34" charset="0"/>
                <a:cs typeface="Arial" panose="020B0604020202020204" pitchFamily="34" charset="0"/>
              </a:rPr>
            </a:br>
            <a:r>
              <a:rPr lang="en-US" sz="1400" i="1" dirty="0">
                <a:solidFill>
                  <a:prstClr val="black"/>
                </a:solidFill>
                <a:latin typeface="Arial" panose="020B0604020202020204" pitchFamily="34" charset="0"/>
                <a:cs typeface="Arial" panose="020B0604020202020204" pitchFamily="34" charset="0"/>
              </a:rPr>
              <a:t>P</a:t>
            </a:r>
            <a:r>
              <a:rPr lang="en-US" sz="1400" dirty="0">
                <a:solidFill>
                  <a:prstClr val="black"/>
                </a:solidFill>
                <a:latin typeface="Arial" panose="020B0604020202020204" pitchFamily="34" charset="0"/>
                <a:cs typeface="Arial" panose="020B0604020202020204" pitchFamily="34" charset="0"/>
              </a:rPr>
              <a:t> &lt; 0.0001 for all comparisons,</a:t>
            </a:r>
            <a:br>
              <a:rPr lang="en-US" sz="1400" dirty="0">
                <a:solidFill>
                  <a:prstClr val="black"/>
                </a:solidFill>
                <a:latin typeface="Arial" panose="020B0604020202020204" pitchFamily="34" charset="0"/>
                <a:cs typeface="Arial" panose="020B0604020202020204" pitchFamily="34" charset="0"/>
              </a:rPr>
            </a:br>
            <a:r>
              <a:rPr lang="en-US" sz="1400" dirty="0">
                <a:solidFill>
                  <a:prstClr val="black"/>
                </a:solidFill>
                <a:latin typeface="Arial" panose="020B0604020202020204" pitchFamily="34" charset="0"/>
                <a:cs typeface="Arial" panose="020B0604020202020204" pitchFamily="34" charset="0"/>
              </a:rPr>
              <a:t>PAF CD vs non-PAF CD</a:t>
            </a:r>
            <a:endParaRPr lang="en-US" sz="16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6005DF-F4BD-A245-8E96-30171D8575E4}"/>
              </a:ext>
            </a:extLst>
          </p:cNvPr>
          <p:cNvSpPr txBox="1"/>
          <p:nvPr/>
        </p:nvSpPr>
        <p:spPr>
          <a:xfrm>
            <a:off x="6389989" y="1189929"/>
            <a:ext cx="1476427" cy="190705"/>
          </a:xfrm>
          <a:prstGeom prst="rect">
            <a:avLst/>
          </a:prstGeom>
          <a:noFill/>
        </p:spPr>
        <p:txBody>
          <a:bodyPr wrap="none" rtlCol="0">
            <a:noAutofit/>
          </a:bodyPr>
          <a:lstStyle/>
          <a:p>
            <a:pPr algn="ctr" defTabSz="609585"/>
            <a:r>
              <a:rPr lang="en-US" sz="1600" b="1" dirty="0">
                <a:solidFill>
                  <a:prstClr val="black"/>
                </a:solidFill>
                <a:latin typeface="Arial" panose="020B0604020202020204" pitchFamily="34" charset="0"/>
                <a:cs typeface="Arial" panose="020B0604020202020204" pitchFamily="34" charset="0"/>
              </a:rPr>
              <a:t>GI-related Healthcare Costs</a:t>
            </a:r>
            <a:br>
              <a:rPr lang="en-US" sz="1600" b="1" dirty="0">
                <a:solidFill>
                  <a:prstClr val="black"/>
                </a:solidFill>
                <a:latin typeface="Arial" panose="020B0604020202020204" pitchFamily="34" charset="0"/>
                <a:cs typeface="Arial" panose="020B0604020202020204" pitchFamily="34" charset="0"/>
              </a:rPr>
            </a:br>
            <a:r>
              <a:rPr lang="en-US" sz="1400" i="1" dirty="0">
                <a:solidFill>
                  <a:prstClr val="black"/>
                </a:solidFill>
                <a:latin typeface="Arial" panose="020B0604020202020204" pitchFamily="34" charset="0"/>
                <a:cs typeface="Arial" panose="020B0604020202020204" pitchFamily="34" charset="0"/>
              </a:rPr>
              <a:t>P</a:t>
            </a:r>
            <a:r>
              <a:rPr lang="en-US" sz="1400" dirty="0">
                <a:solidFill>
                  <a:prstClr val="black"/>
                </a:solidFill>
                <a:latin typeface="Arial" panose="020B0604020202020204" pitchFamily="34" charset="0"/>
                <a:cs typeface="Arial" panose="020B0604020202020204" pitchFamily="34" charset="0"/>
              </a:rPr>
              <a:t> &lt; 0.0001 for all comparisons,</a:t>
            </a:r>
            <a:br>
              <a:rPr lang="en-US" sz="1400" dirty="0">
                <a:solidFill>
                  <a:prstClr val="black"/>
                </a:solidFill>
                <a:latin typeface="Arial" panose="020B0604020202020204" pitchFamily="34" charset="0"/>
                <a:cs typeface="Arial" panose="020B0604020202020204" pitchFamily="34" charset="0"/>
              </a:rPr>
            </a:br>
            <a:r>
              <a:rPr lang="en-US" sz="1400" dirty="0">
                <a:solidFill>
                  <a:prstClr val="black"/>
                </a:solidFill>
                <a:latin typeface="Arial" panose="020B0604020202020204" pitchFamily="34" charset="0"/>
                <a:cs typeface="Arial" panose="020B0604020202020204" pitchFamily="34" charset="0"/>
              </a:rPr>
              <a:t>PAF CD vs non-PAF CD</a:t>
            </a:r>
            <a:endParaRPr lang="en-US" sz="1400" b="1"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AE6CE7D-F00E-6944-A110-A80DBE116B25}"/>
              </a:ext>
            </a:extLst>
          </p:cNvPr>
          <p:cNvSpPr txBox="1"/>
          <p:nvPr/>
        </p:nvSpPr>
        <p:spPr>
          <a:xfrm>
            <a:off x="2597043" y="1929824"/>
            <a:ext cx="842760" cy="346521"/>
          </a:xfrm>
          <a:prstGeom prst="rect">
            <a:avLst/>
          </a:prstGeom>
          <a:noFill/>
        </p:spPr>
        <p:txBody>
          <a:bodyPr wrap="none" rtlCol="0">
            <a:noAutofit/>
          </a:bodyPr>
          <a:lstStyle/>
          <a:p>
            <a:pPr algn="ctr" defTabSz="609585"/>
            <a:r>
              <a:rPr lang="en-US" sz="1600" b="1" dirty="0">
                <a:solidFill>
                  <a:prstClr val="black"/>
                </a:solidFill>
                <a:latin typeface="Arial" panose="020B0604020202020204" pitchFamily="34" charset="0"/>
                <a:cs typeface="Arial" panose="020B0604020202020204" pitchFamily="34" charset="0"/>
              </a:rPr>
              <a:t>$85,233</a:t>
            </a:r>
          </a:p>
        </p:txBody>
      </p:sp>
      <p:sp>
        <p:nvSpPr>
          <p:cNvPr id="9" name="TextBox 8">
            <a:extLst>
              <a:ext uri="{FF2B5EF4-FFF2-40B4-BE49-F238E27FC236}">
                <a16:creationId xmlns:a16="http://schemas.microsoft.com/office/drawing/2014/main" id="{BE5E20C3-DB95-1C48-9EA3-909700A26030}"/>
              </a:ext>
            </a:extLst>
          </p:cNvPr>
          <p:cNvSpPr txBox="1"/>
          <p:nvPr/>
        </p:nvSpPr>
        <p:spPr>
          <a:xfrm>
            <a:off x="4954261" y="3766769"/>
            <a:ext cx="806676" cy="357235"/>
          </a:xfrm>
          <a:prstGeom prst="rect">
            <a:avLst/>
          </a:prstGeom>
          <a:noFill/>
        </p:spPr>
        <p:txBody>
          <a:bodyPr wrap="none" rtlCol="0">
            <a:noAutofit/>
          </a:bodyPr>
          <a:lstStyle/>
          <a:p>
            <a:pPr algn="ctr" defTabSz="609585"/>
            <a:r>
              <a:rPr lang="en-US" sz="1600" b="1" dirty="0">
                <a:solidFill>
                  <a:prstClr val="black"/>
                </a:solidFill>
                <a:latin typeface="Arial" panose="020B0604020202020204" pitchFamily="34" charset="0"/>
                <a:cs typeface="Arial" panose="020B0604020202020204" pitchFamily="34" charset="0"/>
              </a:rPr>
              <a:t>$40,526</a:t>
            </a:r>
          </a:p>
        </p:txBody>
      </p:sp>
      <p:sp>
        <p:nvSpPr>
          <p:cNvPr id="10" name="TextBox 9">
            <a:extLst>
              <a:ext uri="{FF2B5EF4-FFF2-40B4-BE49-F238E27FC236}">
                <a16:creationId xmlns:a16="http://schemas.microsoft.com/office/drawing/2014/main" id="{7E33A882-11ED-0747-ACD5-C5C5251A35CD}"/>
              </a:ext>
            </a:extLst>
          </p:cNvPr>
          <p:cNvSpPr txBox="1"/>
          <p:nvPr/>
        </p:nvSpPr>
        <p:spPr>
          <a:xfrm>
            <a:off x="7239690" y="2502514"/>
            <a:ext cx="795383" cy="315327"/>
          </a:xfrm>
          <a:prstGeom prst="rect">
            <a:avLst/>
          </a:prstGeom>
          <a:noFill/>
        </p:spPr>
        <p:txBody>
          <a:bodyPr wrap="none" rtlCol="0">
            <a:noAutofit/>
          </a:bodyPr>
          <a:lstStyle/>
          <a:p>
            <a:pPr algn="ctr" defTabSz="609585"/>
            <a:r>
              <a:rPr lang="en-US" sz="1600" b="1" dirty="0">
                <a:solidFill>
                  <a:prstClr val="black"/>
                </a:solidFill>
                <a:latin typeface="Arial" panose="020B0604020202020204" pitchFamily="34" charset="0"/>
                <a:cs typeface="Arial" panose="020B0604020202020204" pitchFamily="34" charset="0"/>
              </a:rPr>
              <a:t>$71,612</a:t>
            </a:r>
          </a:p>
        </p:txBody>
      </p:sp>
      <p:sp>
        <p:nvSpPr>
          <p:cNvPr id="11" name="TextBox 10">
            <a:extLst>
              <a:ext uri="{FF2B5EF4-FFF2-40B4-BE49-F238E27FC236}">
                <a16:creationId xmlns:a16="http://schemas.microsoft.com/office/drawing/2014/main" id="{8A763CAD-59A3-6844-86BD-25611A789BCA}"/>
              </a:ext>
            </a:extLst>
          </p:cNvPr>
          <p:cNvSpPr txBox="1"/>
          <p:nvPr/>
        </p:nvSpPr>
        <p:spPr>
          <a:xfrm>
            <a:off x="9512421" y="4217517"/>
            <a:ext cx="901761" cy="340721"/>
          </a:xfrm>
          <a:prstGeom prst="rect">
            <a:avLst/>
          </a:prstGeom>
          <a:noFill/>
        </p:spPr>
        <p:txBody>
          <a:bodyPr wrap="none" rtlCol="0">
            <a:noAutofit/>
          </a:bodyPr>
          <a:lstStyle/>
          <a:p>
            <a:pPr algn="ctr" defTabSz="609585"/>
            <a:r>
              <a:rPr lang="en-US" sz="1600" b="1" dirty="0">
                <a:solidFill>
                  <a:prstClr val="black"/>
                </a:solidFill>
                <a:latin typeface="Arial" panose="020B0604020202020204" pitchFamily="34" charset="0"/>
                <a:cs typeface="Arial" panose="020B0604020202020204" pitchFamily="34" charset="0"/>
              </a:rPr>
              <a:t>$29,458</a:t>
            </a:r>
          </a:p>
        </p:txBody>
      </p:sp>
      <p:sp>
        <p:nvSpPr>
          <p:cNvPr id="12" name="TextBox 11">
            <a:extLst>
              <a:ext uri="{FF2B5EF4-FFF2-40B4-BE49-F238E27FC236}">
                <a16:creationId xmlns:a16="http://schemas.microsoft.com/office/drawing/2014/main" id="{93BE4765-8BB6-484D-AFF9-48BDFD4E37C2}"/>
              </a:ext>
            </a:extLst>
          </p:cNvPr>
          <p:cNvSpPr txBox="1"/>
          <p:nvPr/>
        </p:nvSpPr>
        <p:spPr>
          <a:xfrm>
            <a:off x="8499551" y="5436785"/>
            <a:ext cx="631904" cy="307777"/>
          </a:xfrm>
          <a:prstGeom prst="rect">
            <a:avLst/>
          </a:prstGeom>
          <a:noFill/>
        </p:spPr>
        <p:txBody>
          <a:bodyPr wrap="none" rtlCol="0">
            <a:spAutoFit/>
          </a:bodyPr>
          <a:lstStyle/>
          <a:p>
            <a:pPr defTabSz="609585"/>
            <a:r>
              <a:rPr lang="en-US" sz="1400" dirty="0">
                <a:solidFill>
                  <a:prstClr val="black"/>
                </a:solidFill>
                <a:latin typeface="Helvetica" pitchFamily="2" charset="0"/>
              </a:rPr>
              <a:t>2,138</a:t>
            </a:r>
          </a:p>
        </p:txBody>
      </p:sp>
      <p:cxnSp>
        <p:nvCxnSpPr>
          <p:cNvPr id="13" name="Straight Arrow Connector 12">
            <a:extLst>
              <a:ext uri="{FF2B5EF4-FFF2-40B4-BE49-F238E27FC236}">
                <a16:creationId xmlns:a16="http://schemas.microsoft.com/office/drawing/2014/main" id="{59F53427-652E-8C4F-B0AA-E38389BABB7E}"/>
              </a:ext>
            </a:extLst>
          </p:cNvPr>
          <p:cNvCxnSpPr>
            <a:cxnSpLocks/>
          </p:cNvCxnSpPr>
          <p:nvPr/>
        </p:nvCxnSpPr>
        <p:spPr>
          <a:xfrm flipH="1">
            <a:off x="8396810" y="5682917"/>
            <a:ext cx="195209" cy="17510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D1ED35-6D4D-408E-96BE-E20BEC62DA4F}"/>
              </a:ext>
            </a:extLst>
          </p:cNvPr>
          <p:cNvSpPr txBox="1"/>
          <p:nvPr/>
        </p:nvSpPr>
        <p:spPr>
          <a:xfrm>
            <a:off x="9814136" y="6472608"/>
            <a:ext cx="2139496" cy="379656"/>
          </a:xfrm>
          <a:prstGeom prst="rect">
            <a:avLst/>
          </a:prstGeom>
          <a:noFill/>
        </p:spPr>
        <p:txBody>
          <a:bodyPr wrap="none" rtlCol="0">
            <a:spAutoFit/>
          </a:bodyPr>
          <a:lstStyle/>
          <a:p>
            <a:pPr defTabSz="609585"/>
            <a:r>
              <a:rPr lang="en-US" sz="1867" dirty="0">
                <a:solidFill>
                  <a:prstClr val="black"/>
                </a:solidFill>
                <a:latin typeface="Calibri"/>
              </a:rPr>
              <a:t>Schwartz et al, 2020</a:t>
            </a:r>
          </a:p>
        </p:txBody>
      </p:sp>
    </p:spTree>
    <p:extLst>
      <p:ext uri="{BB962C8B-B14F-4D97-AF65-F5344CB8AC3E}">
        <p14:creationId xmlns:p14="http://schemas.microsoft.com/office/powerpoint/2010/main" val="268071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0AD5-2CC5-468F-BD03-0A2F3BEF0F87}"/>
              </a:ext>
            </a:extLst>
          </p:cNvPr>
          <p:cNvSpPr>
            <a:spLocks noGrp="1"/>
          </p:cNvSpPr>
          <p:nvPr>
            <p:ph type="title"/>
          </p:nvPr>
        </p:nvSpPr>
        <p:spPr>
          <a:xfrm>
            <a:off x="211369" y="1723498"/>
            <a:ext cx="11583931" cy="2356839"/>
          </a:xfrm>
        </p:spPr>
        <p:txBody>
          <a:bodyPr/>
          <a:lstStyle/>
          <a:p>
            <a:pPr algn="ctr">
              <a:defRPr/>
            </a:pPr>
            <a:r>
              <a:rPr lang="en-US" sz="5400" b="1" dirty="0">
                <a:solidFill>
                  <a:srgbClr val="1A3668"/>
                </a:solidFill>
                <a:effectLst>
                  <a:outerShdw blurRad="38100" dist="38100" dir="2700000" algn="tl">
                    <a:srgbClr val="C0C0C0"/>
                  </a:outerShdw>
                </a:effectLst>
                <a:ea typeface="ＭＳ Ｐゴシック" pitchFamily="34" charset="-128"/>
              </a:rPr>
              <a:t>Approach to Initial Diagnosis and Assessment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393A-81DE-4350-AB90-9DBEA92D6003}"/>
              </a:ext>
            </a:extLst>
          </p:cNvPr>
          <p:cNvSpPr>
            <a:spLocks noGrp="1"/>
          </p:cNvSpPr>
          <p:nvPr>
            <p:ph type="title"/>
          </p:nvPr>
        </p:nvSpPr>
        <p:spPr>
          <a:xfrm>
            <a:off x="457200" y="533400"/>
            <a:ext cx="11582400" cy="1143000"/>
          </a:xfrm>
        </p:spPr>
        <p:txBody>
          <a:bodyPr/>
          <a:lstStyle/>
          <a:p>
            <a:pPr>
              <a:defRPr/>
            </a:pPr>
            <a:r>
              <a:rPr lang="en-US" sz="3600" b="1" dirty="0">
                <a:solidFill>
                  <a:srgbClr val="1A3668"/>
                </a:solidFill>
                <a:effectLst>
                  <a:outerShdw blurRad="38100" dist="38100" dir="2700000" algn="tl">
                    <a:srgbClr val="C0C0C0"/>
                  </a:outerShdw>
                </a:effectLst>
                <a:ea typeface="ＭＳ Ｐゴシック" pitchFamily="34" charset="-128"/>
              </a:rPr>
              <a:t>What Happens When Fistulas are Missed at Time of EUA?</a:t>
            </a:r>
          </a:p>
        </p:txBody>
      </p:sp>
      <p:graphicFrame>
        <p:nvGraphicFramePr>
          <p:cNvPr id="28675" name="Content Placeholder 3">
            <a:extLst>
              <a:ext uri="{FF2B5EF4-FFF2-40B4-BE49-F238E27FC236}">
                <a16:creationId xmlns:a16="http://schemas.microsoft.com/office/drawing/2014/main" id="{356EF668-910C-40C4-ACB8-A2CBA35174F9}"/>
              </a:ext>
            </a:extLst>
          </p:cNvPr>
          <p:cNvGraphicFramePr>
            <a:graphicFrameLocks noGrp="1"/>
          </p:cNvGraphicFramePr>
          <p:nvPr>
            <p:extLst>
              <p:ext uri="{D42A27DB-BD31-4B8C-83A1-F6EECF244321}">
                <p14:modId xmlns:p14="http://schemas.microsoft.com/office/powerpoint/2010/main" val="1549070301"/>
              </p:ext>
            </p:extLst>
          </p:nvPr>
        </p:nvGraphicFramePr>
        <p:xfrm>
          <a:off x="2057400" y="1185504"/>
          <a:ext cx="8097837" cy="4377096"/>
        </p:xfrm>
        <a:graphic>
          <a:graphicData uri="http://schemas.openxmlformats.org/presentationml/2006/ole">
            <mc:AlternateContent xmlns:mc="http://schemas.openxmlformats.org/markup-compatibility/2006">
              <mc:Choice xmlns:v="urn:schemas-microsoft-com:vml" Requires="v">
                <p:oleObj r:id="rId2" imgW="8765323" imgH="4650864" progId="Excel.Chart.8">
                  <p:embed/>
                </p:oleObj>
              </mc:Choice>
              <mc:Fallback>
                <p:oleObj r:id="rId2" imgW="8765323" imgH="4650864" progId="Excel.Chart.8">
                  <p:embed/>
                  <p:pic>
                    <p:nvPicPr>
                      <p:cNvPr id="28675" name="Content Placeholder 3">
                        <a:extLst>
                          <a:ext uri="{FF2B5EF4-FFF2-40B4-BE49-F238E27FC236}">
                            <a16:creationId xmlns:a16="http://schemas.microsoft.com/office/drawing/2014/main" id="{356EF668-910C-40C4-ACB8-A2CBA35174F9}"/>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85504"/>
                        <a:ext cx="8097837" cy="4377096"/>
                      </a:xfrm>
                      <a:prstGeom prst="rect">
                        <a:avLst/>
                      </a:prstGeom>
                      <a:solidFill>
                        <a:schemeClr val="bg1">
                          <a:lumMod val="50000"/>
                        </a:schemeClr>
                      </a:solidFill>
                      <a:ln>
                        <a:noFill/>
                      </a:ln>
                    </p:spPr>
                  </p:pic>
                </p:oleObj>
              </mc:Fallback>
            </mc:AlternateContent>
          </a:graphicData>
        </a:graphic>
      </p:graphicFrame>
      <p:sp>
        <p:nvSpPr>
          <p:cNvPr id="28676" name="TextBox 9">
            <a:extLst>
              <a:ext uri="{FF2B5EF4-FFF2-40B4-BE49-F238E27FC236}">
                <a16:creationId xmlns:a16="http://schemas.microsoft.com/office/drawing/2014/main" id="{EE4373FF-74DE-428A-8EA7-387BFEE5E534}"/>
              </a:ext>
            </a:extLst>
          </p:cNvPr>
          <p:cNvSpPr txBox="1">
            <a:spLocks noChangeArrowheads="1"/>
          </p:cNvSpPr>
          <p:nvPr/>
        </p:nvSpPr>
        <p:spPr bwMode="auto">
          <a:xfrm>
            <a:off x="2302683" y="4692618"/>
            <a:ext cx="8097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a:latin typeface="Calibri" panose="020F0502020204030204" pitchFamily="34" charset="0"/>
              </a:rPr>
              <a:t>-In 52% of patients  needed repeat surgery in cases where surgery and MRI disagreed</a:t>
            </a:r>
          </a:p>
          <a:p>
            <a:pPr>
              <a:spcBef>
                <a:spcPct val="0"/>
              </a:spcBef>
              <a:buFontTx/>
              <a:buNone/>
            </a:pPr>
            <a:endParaRPr lang="en-US" altLang="en-US" sz="1800" dirty="0">
              <a:latin typeface="Garamond" panose="02020404030301010803" pitchFamily="18" charset="0"/>
            </a:endParaRPr>
          </a:p>
          <a:p>
            <a:pPr>
              <a:spcBef>
                <a:spcPct val="0"/>
              </a:spcBef>
              <a:buFontTx/>
              <a:buNone/>
            </a:pPr>
            <a:r>
              <a:rPr lang="en-US" altLang="en-US" sz="1800" dirty="0">
                <a:latin typeface="Calibri" panose="020F0502020204030204" pitchFamily="34" charset="0"/>
              </a:rPr>
              <a:t>-Fistula recurrence was always at site predicted by MRI </a:t>
            </a:r>
          </a:p>
        </p:txBody>
      </p:sp>
      <p:sp>
        <p:nvSpPr>
          <p:cNvPr id="28677" name="TextBox 14">
            <a:extLst>
              <a:ext uri="{FF2B5EF4-FFF2-40B4-BE49-F238E27FC236}">
                <a16:creationId xmlns:a16="http://schemas.microsoft.com/office/drawing/2014/main" id="{86B1371E-C591-4467-A6CA-8A3DCCD136A1}"/>
              </a:ext>
            </a:extLst>
          </p:cNvPr>
          <p:cNvSpPr txBox="1">
            <a:spLocks noChangeArrowheads="1"/>
          </p:cNvSpPr>
          <p:nvPr/>
        </p:nvSpPr>
        <p:spPr bwMode="auto">
          <a:xfrm>
            <a:off x="9249583" y="6170612"/>
            <a:ext cx="2301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i="1" dirty="0">
                <a:solidFill>
                  <a:schemeClr val="bg1"/>
                </a:solidFill>
                <a:latin typeface="Times" panose="02020603050405020304" pitchFamily="18" charset="0"/>
                <a:cs typeface="Times" panose="02020603050405020304" pitchFamily="18" charset="0"/>
              </a:rPr>
              <a:t>Buchanan et al, Lancet 2002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61CF-FCA9-49D0-859B-5062D1E34FBD}"/>
              </a:ext>
            </a:extLst>
          </p:cNvPr>
          <p:cNvSpPr>
            <a:spLocks noGrp="1"/>
          </p:cNvSpPr>
          <p:nvPr>
            <p:ph type="title"/>
          </p:nvPr>
        </p:nvSpPr>
        <p:spPr>
          <a:xfrm>
            <a:off x="2057400" y="7937"/>
            <a:ext cx="8229600" cy="1143000"/>
          </a:xfrm>
        </p:spPr>
        <p:txBody>
          <a:bodyPr/>
          <a:lstStyle/>
          <a:p>
            <a:pPr algn="ctr">
              <a:defRPr/>
            </a:pPr>
            <a:r>
              <a:rPr lang="en-US" sz="4000" b="1" dirty="0">
                <a:solidFill>
                  <a:srgbClr val="1A3668"/>
                </a:solidFill>
                <a:effectLst>
                  <a:outerShdw blurRad="38100" dist="38100" dir="2700000" algn="tl">
                    <a:srgbClr val="FFFFFF"/>
                  </a:outerShdw>
                </a:effectLst>
              </a:rPr>
              <a:t>Study Results</a:t>
            </a:r>
          </a:p>
        </p:txBody>
      </p:sp>
      <p:sp>
        <p:nvSpPr>
          <p:cNvPr id="29699" name="Content Placeholder 2">
            <a:extLst>
              <a:ext uri="{FF2B5EF4-FFF2-40B4-BE49-F238E27FC236}">
                <a16:creationId xmlns:a16="http://schemas.microsoft.com/office/drawing/2014/main" id="{CB29AE03-AD1E-4346-8724-9471B2B63176}"/>
              </a:ext>
            </a:extLst>
          </p:cNvPr>
          <p:cNvSpPr>
            <a:spLocks noGrp="1" noChangeArrowheads="1"/>
          </p:cNvSpPr>
          <p:nvPr>
            <p:ph idx="1"/>
          </p:nvPr>
        </p:nvSpPr>
        <p:spPr>
          <a:xfrm>
            <a:off x="655550" y="1265533"/>
            <a:ext cx="11125200" cy="4525963"/>
          </a:xfrm>
        </p:spPr>
        <p:txBody>
          <a:bodyPr/>
          <a:lstStyle/>
          <a:p>
            <a:pPr>
              <a:lnSpc>
                <a:spcPct val="80000"/>
              </a:lnSpc>
            </a:pPr>
            <a:r>
              <a:rPr lang="en-US" altLang="en-US" dirty="0">
                <a:solidFill>
                  <a:srgbClr val="00427A"/>
                </a:solidFill>
                <a:cs typeface="Arial" panose="020B0604020202020204" pitchFamily="34" charset="0"/>
              </a:rPr>
              <a:t>A prospective triple blinded study compared EUS, MRI and EUA in 32 patients with suspect perianal Crohn</a:t>
            </a:r>
            <a:r>
              <a:rPr lang="ja-JP" altLang="en-US" dirty="0">
                <a:solidFill>
                  <a:srgbClr val="00427A"/>
                </a:solidFill>
                <a:cs typeface="Arial" panose="020B0604020202020204" pitchFamily="34" charset="0"/>
              </a:rPr>
              <a:t>’</a:t>
            </a:r>
            <a:r>
              <a:rPr lang="en-US" altLang="ja-JP" dirty="0">
                <a:solidFill>
                  <a:srgbClr val="00427A"/>
                </a:solidFill>
                <a:cs typeface="Arial" panose="020B0604020202020204" pitchFamily="34" charset="0"/>
              </a:rPr>
              <a:t>s disease.</a:t>
            </a:r>
            <a:r>
              <a:rPr lang="en-US" altLang="ja-JP" baseline="30000" dirty="0">
                <a:solidFill>
                  <a:srgbClr val="00427A"/>
                </a:solidFill>
                <a:cs typeface="Arial" panose="020B0604020202020204" pitchFamily="34" charset="0"/>
              </a:rPr>
              <a:t>1</a:t>
            </a:r>
            <a:endParaRPr lang="en-US" altLang="ja-JP" dirty="0">
              <a:solidFill>
                <a:srgbClr val="00427A"/>
              </a:solidFill>
              <a:cs typeface="Arial" panose="020B0604020202020204" pitchFamily="34" charset="0"/>
            </a:endParaRPr>
          </a:p>
          <a:p>
            <a:pPr>
              <a:lnSpc>
                <a:spcPct val="90000"/>
              </a:lnSpc>
            </a:pPr>
            <a:r>
              <a:rPr lang="en-US" altLang="en-US" dirty="0">
                <a:solidFill>
                  <a:srgbClr val="00427A"/>
                </a:solidFill>
                <a:cs typeface="Arial" panose="020B0604020202020204" pitchFamily="34" charset="0"/>
              </a:rPr>
              <a:t>All three methods showed excellent accuracy in assessing these patients</a:t>
            </a:r>
          </a:p>
          <a:p>
            <a:pPr lvl="2">
              <a:lnSpc>
                <a:spcPct val="90000"/>
              </a:lnSpc>
            </a:pPr>
            <a:r>
              <a:rPr lang="en-US" altLang="en-US" dirty="0">
                <a:solidFill>
                  <a:srgbClr val="00427A"/>
                </a:solidFill>
                <a:cs typeface="Arial" panose="020B0604020202020204" pitchFamily="34" charset="0"/>
              </a:rPr>
              <a:t>EUS –  91% (95% CI 75% - 98%) </a:t>
            </a:r>
          </a:p>
          <a:p>
            <a:pPr lvl="2">
              <a:lnSpc>
                <a:spcPct val="90000"/>
              </a:lnSpc>
            </a:pPr>
            <a:r>
              <a:rPr lang="en-US" altLang="en-US" dirty="0">
                <a:solidFill>
                  <a:srgbClr val="00427A"/>
                </a:solidFill>
                <a:cs typeface="Arial" panose="020B0604020202020204" pitchFamily="34" charset="0"/>
              </a:rPr>
              <a:t>EUA –  91% (95% CI 75% - 98%) </a:t>
            </a:r>
          </a:p>
          <a:p>
            <a:pPr lvl="2">
              <a:lnSpc>
                <a:spcPct val="90000"/>
              </a:lnSpc>
            </a:pPr>
            <a:r>
              <a:rPr lang="en-US" altLang="en-US" dirty="0">
                <a:solidFill>
                  <a:srgbClr val="00427A"/>
                </a:solidFill>
                <a:cs typeface="Arial" panose="020B0604020202020204" pitchFamily="34" charset="0"/>
              </a:rPr>
              <a:t>MRI –   87% (95% CI 69% - 96%) </a:t>
            </a:r>
          </a:p>
          <a:p>
            <a:pPr>
              <a:lnSpc>
                <a:spcPct val="90000"/>
              </a:lnSpc>
            </a:pPr>
            <a:r>
              <a:rPr lang="en-US" altLang="en-US" dirty="0">
                <a:solidFill>
                  <a:srgbClr val="00427A"/>
                </a:solidFill>
                <a:cs typeface="Arial" panose="020B0604020202020204" pitchFamily="34" charset="0"/>
              </a:rPr>
              <a:t>Combining either of the imaging modalities with EUA increased the accuracy to 100%</a:t>
            </a:r>
          </a:p>
          <a:p>
            <a:pPr>
              <a:lnSpc>
                <a:spcPct val="90000"/>
              </a:lnSpc>
            </a:pPr>
            <a:endParaRPr lang="en-US" altLang="en-US" dirty="0">
              <a:solidFill>
                <a:srgbClr val="00427A"/>
              </a:solidFill>
              <a:cs typeface="Arial" panose="020B0604020202020204" pitchFamily="34" charset="0"/>
            </a:endParaRPr>
          </a:p>
          <a:p>
            <a:endParaRPr lang="en-US" altLang="en-US" dirty="0">
              <a:solidFill>
                <a:srgbClr val="00427A"/>
              </a:solidFill>
              <a:cs typeface="Arial" panose="020B0604020202020204" pitchFamily="34" charset="0"/>
            </a:endParaRPr>
          </a:p>
        </p:txBody>
      </p:sp>
      <p:sp>
        <p:nvSpPr>
          <p:cNvPr id="29700" name="Text Box 7">
            <a:extLst>
              <a:ext uri="{FF2B5EF4-FFF2-40B4-BE49-F238E27FC236}">
                <a16:creationId xmlns:a16="http://schemas.microsoft.com/office/drawing/2014/main" id="{AC6F5A84-BDE5-4DE2-A526-B85625B0B366}"/>
              </a:ext>
            </a:extLst>
          </p:cNvPr>
          <p:cNvSpPr txBox="1">
            <a:spLocks noChangeArrowheads="1"/>
          </p:cNvSpPr>
          <p:nvPr/>
        </p:nvSpPr>
        <p:spPr bwMode="auto">
          <a:xfrm>
            <a:off x="8865621" y="6019800"/>
            <a:ext cx="3106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i="1" dirty="0">
                <a:solidFill>
                  <a:schemeClr val="bg1"/>
                </a:solidFill>
                <a:latin typeface="Times" panose="02020603050405020304" pitchFamily="18" charset="0"/>
              </a:rPr>
              <a:t>1- Schwartz et al., Gastro 2001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788D04-238F-40CB-875F-6AA7D900D354}"/>
              </a:ext>
            </a:extLst>
          </p:cNvPr>
          <p:cNvSpPr/>
          <p:nvPr/>
        </p:nvSpPr>
        <p:spPr>
          <a:xfrm>
            <a:off x="3048001" y="2514601"/>
            <a:ext cx="5287281" cy="830997"/>
          </a:xfrm>
          <a:prstGeom prst="rect">
            <a:avLst/>
          </a:prstGeom>
        </p:spPr>
        <p:txBody>
          <a:bodyPr wrap="none">
            <a:spAutoFit/>
          </a:bodyPr>
          <a:lstStyle/>
          <a:p>
            <a:pPr>
              <a:defRPr/>
            </a:pPr>
            <a:r>
              <a:rPr lang="en-US" sz="4800" b="1" dirty="0">
                <a:solidFill>
                  <a:srgbClr val="1A3668"/>
                </a:solidFill>
                <a:effectLst>
                  <a:outerShdw blurRad="38100" dist="38100" dir="2700000" algn="tl">
                    <a:srgbClr val="C0C0C0"/>
                  </a:outerShdw>
                </a:effectLst>
                <a:ea typeface="ＭＳ Ｐゴシック" pitchFamily="34" charset="-128"/>
                <a:cs typeface="Arial" pitchFamily="34" charset="0"/>
              </a:rPr>
              <a:t>Options for Therapy</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1114</Words>
  <Application>Microsoft Office PowerPoint</Application>
  <PresentationFormat>Widescreen</PresentationFormat>
  <Paragraphs>124</Paragraphs>
  <Slides>26</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6" baseType="lpstr">
      <vt:lpstr>Arial</vt:lpstr>
      <vt:lpstr>Calibri</vt:lpstr>
      <vt:lpstr>Constantia</vt:lpstr>
      <vt:lpstr>Garamond</vt:lpstr>
      <vt:lpstr>Helvetica</vt:lpstr>
      <vt:lpstr>Times</vt:lpstr>
      <vt:lpstr>Default Design</vt:lpstr>
      <vt:lpstr>Custom Design</vt:lpstr>
      <vt:lpstr>Microsoft Excel Chart</vt:lpstr>
      <vt:lpstr>Chart</vt:lpstr>
      <vt:lpstr>Medical Managementof Perianal Crohn’s Disease</vt:lpstr>
      <vt:lpstr>PowerPoint Presentation</vt:lpstr>
      <vt:lpstr>PowerPoint Presentation</vt:lpstr>
      <vt:lpstr>Durable Fistula Healing Rates are Disappointing</vt:lpstr>
      <vt:lpstr>PCD is Associated with Increased Costs</vt:lpstr>
      <vt:lpstr>Approach to Initial Diagnosis and Assessment</vt:lpstr>
      <vt:lpstr>What Happens When Fistulas are Missed at Time of EUA?</vt:lpstr>
      <vt:lpstr>Study Results</vt:lpstr>
      <vt:lpstr>PowerPoint Presentation</vt:lpstr>
      <vt:lpstr>Medical Therapies</vt:lpstr>
      <vt:lpstr>PowerPoint Presentation</vt:lpstr>
      <vt:lpstr>Antibiotics Improve Fistula healing in Combination with Anti-TNF Therapy</vt:lpstr>
      <vt:lpstr>PowerPoint Presentation</vt:lpstr>
      <vt:lpstr>Azathioprine / 6 - MP</vt:lpstr>
      <vt:lpstr>PowerPoint Presentation</vt:lpstr>
      <vt:lpstr>PowerPoint Presentation</vt:lpstr>
      <vt:lpstr>PowerPoint Presentation</vt:lpstr>
      <vt:lpstr>PowerPoint Presentation</vt:lpstr>
      <vt:lpstr> Anti-TNF Maintenance Therapy for CD Related Fistulas</vt:lpstr>
      <vt:lpstr>Anti-TNF Levels and Fistula Healing</vt:lpstr>
      <vt:lpstr>The Use of Imaging to Guide Therapy</vt:lpstr>
      <vt:lpstr>MRI to Guide Therapy with Infliximab or Adalimumab</vt:lpstr>
      <vt:lpstr>  Two Randomized Prospective Studies Looking at EUS to Improve Outcomes</vt:lpstr>
      <vt:lpstr> Future Options ?</vt:lpstr>
      <vt:lpstr>Post Hoc Analysis Suggests Ustekinumab Effective for Perianal Disease in Crohn’s </vt:lpstr>
      <vt:lpstr>        Enterprise- Vedolizumab for CD Perianal Fistulas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 Approach Perianal Crohn’s Disease</dc:title>
  <dc:creator>david schwartz</dc:creator>
  <cp:lastModifiedBy>Schwartz, David A</cp:lastModifiedBy>
  <cp:revision>19</cp:revision>
  <dcterms:created xsi:type="dcterms:W3CDTF">2021-02-21T23:16:50Z</dcterms:created>
  <dcterms:modified xsi:type="dcterms:W3CDTF">2023-02-13T22:40:23Z</dcterms:modified>
</cp:coreProperties>
</file>