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</p:sldMasterIdLst>
  <p:notesMasterIdLst>
    <p:notesMasterId r:id="rId24"/>
  </p:notesMasterIdLst>
  <p:sldIdLst>
    <p:sldId id="256" r:id="rId2"/>
    <p:sldId id="440" r:id="rId3"/>
    <p:sldId id="798" r:id="rId4"/>
    <p:sldId id="265" r:id="rId5"/>
    <p:sldId id="818" r:id="rId6"/>
    <p:sldId id="772" r:id="rId7"/>
    <p:sldId id="774" r:id="rId8"/>
    <p:sldId id="771" r:id="rId9"/>
    <p:sldId id="690" r:id="rId10"/>
    <p:sldId id="779" r:id="rId11"/>
    <p:sldId id="780" r:id="rId12"/>
    <p:sldId id="781" r:id="rId13"/>
    <p:sldId id="782" r:id="rId14"/>
    <p:sldId id="783" r:id="rId15"/>
    <p:sldId id="721" r:id="rId16"/>
    <p:sldId id="672" r:id="rId17"/>
    <p:sldId id="679" r:id="rId18"/>
    <p:sldId id="681" r:id="rId19"/>
    <p:sldId id="680" r:id="rId20"/>
    <p:sldId id="819" r:id="rId21"/>
    <p:sldId id="301" r:id="rId22"/>
    <p:sldId id="300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0" roundtripDataSignature="AMtx7mgLqEkEsn5w34NIBcncp3z2ZRnj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416" autoAdjust="0"/>
  </p:normalViewPr>
  <p:slideViewPr>
    <p:cSldViewPr snapToGrid="0">
      <p:cViewPr varScale="1">
        <p:scale>
          <a:sx n="97" d="100"/>
          <a:sy n="97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90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BB0-3E3D-FE4C-A96D-ED6F25EFF3E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>
                <a:latin typeface="Gill Sans" pitchFamily="1" charset="0"/>
              </a:rPr>
              <a:t>Is is debated whether ………….fertily is decread in women and men with IBD, it is debated Medicinsk behandling – forskellige typer af medicinske præparater, varierende dosering af medicin, forskellige kombination af medicinsk behandling</a:t>
            </a:r>
          </a:p>
        </p:txBody>
      </p:sp>
    </p:spTree>
    <p:extLst>
      <p:ext uri="{BB962C8B-B14F-4D97-AF65-F5344CB8AC3E}">
        <p14:creationId xmlns:p14="http://schemas.microsoft.com/office/powerpoint/2010/main" val="139015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Retrospective study of 50 CD patients in remission compared to age-matched controls in France</a:t>
            </a:r>
            <a:r>
              <a:rPr lang="en-US" baseline="30000" dirty="0"/>
              <a:t>1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Prospective study of 35 CD patients compared to age-matched controls in Turkey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0"/>
            <a:fld id="{8383F17C-24D0-4F32-96F5-37044D0DAB80}" type="slidenum">
              <a:rPr lang="en-US" sz="1300" smtClean="0"/>
              <a:pPr defTabSz="965540"/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6561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49486-69EF-4594-BEC9-5E1C896083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4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49486-69EF-4594-BEC9-5E1C8960836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0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Prenatal care is very important in patients with IBD in order to prevent adverse outcomes such as low birth weight and premature birth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7AAF7-5A70-465D-AEB4-46C0844A37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0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b="1" dirty="0">
                <a:ea typeface="+mn-ea"/>
                <a:cs typeface="+mn-cs"/>
              </a:rPr>
              <a:t>Su1351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b="1" dirty="0">
                <a:ea typeface="+mn-ea"/>
                <a:cs typeface="+mn-cs"/>
              </a:rPr>
              <a:t>Preconception Care in IBD Women Leads to Less Disease Relapses During Pregnancy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ea typeface="+mn-ea"/>
                <a:cs typeface="+mn-cs"/>
              </a:rPr>
              <a:t>Alison de Lima, Zuzana Zelinkova, Cokkie van der Ent, Christien J. van der Woude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Background Preconception care is important for all women with a reproductive wish. Preconception care in IBD patients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(pts) is besides health promotion and risk behavior reduction also important to increase knowledge on the effects of IBD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and drugs on pregnancy outcomes. We assessed whether preconceptional care in IBD pts affects pregnancy outcome.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Methods From 2008 till 2013, all pts visiting the preconception and pregnancy outpatient clinic (POC) were prospectively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followed. For the purpose of this study we compared pts who received preconception care prior to pregnancy (study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group), to pts visiting the POC when already pregnant (control group). Patient characteristics, disease,-and obstetric history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and medication were documented. Number of relapses, folate intake, medication changes, smoking behaviour and pregnancy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outcomes were noted. Results In the study group (76 CD, 25 UC, 6 IBDU), 107 out of 152 pts got pregnant, resulting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in 82 live births, 16 miscarriages, 1 stillbirth and 8 still pregnant at time of analysis. In the control group (71 CD, 30 UC,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2 IBDU), 103 pregnancies resulted in 82 live births, 9 miscarriages, 1 stillbirth, 1 elective abortion, 8 still pregnant 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time of analysis and 2 lost to follow-up. The groups were comparable in terms of marital status (p=0.898), education level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(p=0.265), smoking 3 months before pregnancy (p=0.498), 5-ASA use (p=0.1244), corticosteroids use during pregnancy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(p=0.1543) and previous bowel surgery (p=0.329). Pts in the study group were more often nulliparous (p=0.007)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more often used thiopurines (p=0.0011) and anti-TNF (p=0.0001) during pregnancy. Compared to the control group, pts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in the study group more often used folate (44 vs 99, p=0.0005) and more often quit smoking during pregnancy (3 vs 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p=0.0013). In the control group, 8 pts discontinued IBD medication due to fear of side effects on the child, which lead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to disease relapse in 1 pt. In the study group, none of the pts discontinued IBD medication at own initiative. Preconception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care had a protective effect on disease activity during pregnancy, independent of smoking status, disease duration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peri-conceptional disease activity (Crude OR= 0.441 95% CI: 0.232-0.838, Adjusted OR= 0.455 95%CI: 0.211-0.979).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Conclusion Preconception care in IBD women is associated with smoking cessation, folate intake and adequate intake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ea typeface="+mn-ea"/>
                <a:cs typeface="+mn-cs"/>
              </a:rPr>
              <a:t>IBD medication during pregnancy and prevents disease relapse.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??-</a:t>
            </a:r>
            <a:fld id="{ADAD7EEF-40CF-42C1-9308-14ED9B4AA65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1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655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903641" y="1122363"/>
            <a:ext cx="1028431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>
                <a:solidFill>
                  <a:srgbClr val="002060"/>
                </a:solidFill>
              </a:rPr>
              <a:t>IBD Roadmap: Fertility and Pregnancy in Inflammatory Bowel Disease</a:t>
            </a:r>
            <a:endParaRPr sz="4800" dirty="0">
              <a:solidFill>
                <a:srgbClr val="002060"/>
              </a:solidFill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>
                <a:solidFill>
                  <a:srgbClr val="0070C0"/>
                </a:solidFill>
              </a:rPr>
              <a:t>Sonia Friedman MD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Professor of Medicine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Tufts University School of Medicine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Chief of Gastroenterology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Tufts Medical School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Boston MA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8D51-D0F3-4831-AE39-3A48572F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02" y="34281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Fertility after laparoscopic IPAA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B9A88-2D27-478C-B3F8-921A2986A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1" y="1905001"/>
            <a:ext cx="7086599" cy="3947407"/>
          </a:xfrm>
        </p:spPr>
      </p:pic>
    </p:spTree>
    <p:extLst>
      <p:ext uri="{BB962C8B-B14F-4D97-AF65-F5344CB8AC3E}">
        <p14:creationId xmlns:p14="http://schemas.microsoft.com/office/powerpoint/2010/main" val="361669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80468F-7DE6-4F1F-A2C3-D75CF6221C8A}"/>
              </a:ext>
            </a:extLst>
          </p:cNvPr>
          <p:cNvSpPr txBox="1">
            <a:spLocks/>
          </p:cNvSpPr>
          <p:nvPr/>
        </p:nvSpPr>
        <p:spPr>
          <a:xfrm>
            <a:off x="1828800" y="1600200"/>
            <a:ext cx="8610600" cy="49530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eorgia" panose="02040502050405020303" pitchFamily="18" charset="0"/>
              <a:buChar char="∙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eorgia" panose="02040502050405020303" pitchFamily="18" charset="0"/>
              <a:buChar char="∙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latin typeface="Cambria" panose="020405030504060302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Discuss issue of fertility with patients contemplating surgery but emphasize that there are good outcomes with laparoscopy and ART if needed.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NEVER withhold needed surgery based on fear of infertility</a:t>
            </a:r>
            <a:r>
              <a:rPr lang="en-US" sz="2600" baseline="30000" dirty="0">
                <a:latin typeface="+mn-lt"/>
              </a:rPr>
              <a:t>1,2,3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Criteria for ART referral include failure to conceive for:</a:t>
            </a:r>
          </a:p>
          <a:p>
            <a:pPr lvl="1"/>
            <a:r>
              <a:rPr lang="en-US" sz="2600" dirty="0">
                <a:latin typeface="+mn-lt"/>
              </a:rPr>
              <a:t>&gt;1 year in any IBD patient</a:t>
            </a:r>
          </a:p>
          <a:p>
            <a:pPr lvl="1"/>
            <a:r>
              <a:rPr lang="en-US" sz="2600" dirty="0">
                <a:latin typeface="+mn-lt"/>
              </a:rPr>
              <a:t>Any post surgical IBD patient with irregular cycles</a:t>
            </a:r>
          </a:p>
          <a:p>
            <a:pPr lvl="1"/>
            <a:r>
              <a:rPr lang="en-US" sz="2600" dirty="0">
                <a:latin typeface="+mn-lt"/>
              </a:rPr>
              <a:t>&gt;3 cycles in a post surgical patient (proctectomy + ostomy or IPAA)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600" dirty="0">
              <a:latin typeface="Cambria" panose="02040503050406030204" pitchFamily="18" charset="0"/>
            </a:endParaRPr>
          </a:p>
          <a:p>
            <a:r>
              <a:rPr lang="en-US" sz="1425" baseline="30000" dirty="0">
                <a:latin typeface="Calibri" panose="020F0502020204030204" pitchFamily="34" charset="0"/>
              </a:rPr>
              <a:t>1</a:t>
            </a:r>
            <a:r>
              <a:rPr lang="en-US" sz="1425" dirty="0">
                <a:latin typeface="Calibri" panose="020F0502020204030204" pitchFamily="34" charset="0"/>
              </a:rPr>
              <a:t>Cornish et al., Dis Colon Rectum 2007; </a:t>
            </a:r>
            <a:r>
              <a:rPr lang="en-US" sz="1425" baseline="30000" dirty="0">
                <a:latin typeface="Calibri" panose="020F0502020204030204" pitchFamily="34" charset="0"/>
              </a:rPr>
              <a:t>2</a:t>
            </a:r>
            <a:r>
              <a:rPr lang="en-US" sz="1425" dirty="0">
                <a:latin typeface="Calibri" panose="020F0502020204030204" pitchFamily="34" charset="0"/>
              </a:rPr>
              <a:t>Rajartnam et al., Int J Colorectal Dis 2011; </a:t>
            </a:r>
            <a:r>
              <a:rPr lang="en-US" sz="1425" baseline="30000" dirty="0">
                <a:latin typeface="Calibri" panose="020F0502020204030204" pitchFamily="34" charset="0"/>
              </a:rPr>
              <a:t>3</a:t>
            </a:r>
            <a:r>
              <a:rPr lang="en-US" sz="1425" dirty="0">
                <a:latin typeface="Calibri" panose="020F0502020204030204" pitchFamily="34" charset="0"/>
              </a:rPr>
              <a:t>Wikland et al., Int J Colorectal Dis 1990.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084332-88B5-4485-BBCD-B8956BB2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165975" cy="99417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002060"/>
                </a:solidFill>
                <a:ea typeface="Cambria" panose="02040503050406030204" pitchFamily="18" charset="0"/>
              </a:rPr>
              <a:t>Post-surgical conception and </a:t>
            </a:r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assisted reproductive technology (</a:t>
            </a:r>
            <a:r>
              <a:rPr lang="en-US" b="0" dirty="0">
                <a:solidFill>
                  <a:srgbClr val="002060"/>
                </a:solidFill>
                <a:ea typeface="Cambria" panose="02040503050406030204" pitchFamily="18" charset="0"/>
              </a:rPr>
              <a:t>ART):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195659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ART in women with IBD: Denmark studies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Live birth per embryo transfer in UC women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915408"/>
              </p:ext>
            </p:extLst>
          </p:nvPr>
        </p:nvGraphicFramePr>
        <p:xfrm>
          <a:off x="1267607" y="2124635"/>
          <a:ext cx="950438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1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Exposed cohort</a:t>
                      </a:r>
                      <a:r>
                        <a:rPr lang="en-US" sz="1600" baseline="0" dirty="0"/>
                        <a:t> (embryo transfers in women with UC) </a:t>
                      </a:r>
                    </a:p>
                    <a:p>
                      <a:r>
                        <a:rPr lang="en-US" sz="1600" baseline="0" dirty="0"/>
                        <a:t>N = 1360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Unexposed cohort</a:t>
                      </a:r>
                      <a:r>
                        <a:rPr lang="en-US" sz="1600" baseline="0" dirty="0"/>
                        <a:t> (embryo transfers in non-IBD women) </a:t>
                      </a:r>
                    </a:p>
                    <a:p>
                      <a:r>
                        <a:rPr lang="en-US" sz="1600" baseline="0" dirty="0"/>
                        <a:t>N = 148,540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Crude OR</a:t>
                      </a:r>
                    </a:p>
                    <a:p>
                      <a:r>
                        <a:rPr lang="en-US" sz="1600" dirty="0"/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Adjusted OR</a:t>
                      </a:r>
                      <a:endParaRPr lang="en-US" sz="1600" baseline="30000" dirty="0"/>
                    </a:p>
                    <a:p>
                      <a:r>
                        <a:rPr lang="en-US" sz="1600" dirty="0"/>
                        <a:t>95% 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Adjusted OR</a:t>
                      </a:r>
                      <a:endParaRPr lang="en-US" sz="1600" baseline="30000" dirty="0"/>
                    </a:p>
                    <a:p>
                      <a:r>
                        <a:rPr lang="en-US" sz="1600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56">
                <a:tc>
                  <a:txBody>
                    <a:bodyPr/>
                    <a:lstStyle/>
                    <a:p>
                      <a:r>
                        <a:rPr lang="en-US" sz="1600" dirty="0"/>
                        <a:t>Live birth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Yes, N (%)</a:t>
                      </a:r>
                    </a:p>
                    <a:p>
                      <a:r>
                        <a:rPr lang="en-US" sz="1600" dirty="0"/>
                        <a:t> No,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272 (20.00)</a:t>
                      </a:r>
                    </a:p>
                    <a:p>
                      <a:r>
                        <a:rPr lang="en-US" sz="1600" dirty="0"/>
                        <a:t>1088 (80.00)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35,321 (23.78)</a:t>
                      </a:r>
                    </a:p>
                    <a:p>
                      <a:r>
                        <a:rPr lang="en-US" sz="1600" dirty="0"/>
                        <a:t>113,219 (76.22)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0.79 (0.67 -0.92)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b="1" dirty="0"/>
                        <a:t>0.78 (0.67-0.91)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 (0.58-0.92)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6324600" y="3806414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7696200" y="3806414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9067800" y="3806414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94360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600" dirty="0"/>
              <a:t>Nørgård BM</a:t>
            </a:r>
            <a:r>
              <a:rPr lang="en-US" sz="1600" dirty="0"/>
              <a:t> et al. Gut. 2016;65(5):767-76.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92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ART in women with IBD: Denmark studies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Live birth per embryo transfer in CD women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539613"/>
              </p:ext>
            </p:extLst>
          </p:nvPr>
        </p:nvGraphicFramePr>
        <p:xfrm>
          <a:off x="1752600" y="1752600"/>
          <a:ext cx="868680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1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Exposed cohort</a:t>
                      </a:r>
                      <a:r>
                        <a:rPr lang="en-US" sz="1600" b="1" baseline="0" dirty="0"/>
                        <a:t> (embryo transfers in women with CD) </a:t>
                      </a:r>
                    </a:p>
                    <a:p>
                      <a:r>
                        <a:rPr lang="en-US" sz="1600" b="1" baseline="0" dirty="0"/>
                        <a:t>N = 554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Unexposed cohort</a:t>
                      </a:r>
                      <a:r>
                        <a:rPr lang="en-US" sz="1600" b="1" baseline="0" dirty="0"/>
                        <a:t> (embryo transfers in non-IBD women) </a:t>
                      </a:r>
                    </a:p>
                    <a:p>
                      <a:r>
                        <a:rPr lang="en-US" sz="1600" b="1" baseline="0" dirty="0"/>
                        <a:t>N =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148,540 </a:t>
                      </a:r>
                      <a:r>
                        <a:rPr lang="en-US" sz="1600" b="1" baseline="0" dirty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Crude OR</a:t>
                      </a:r>
                    </a:p>
                    <a:p>
                      <a:r>
                        <a:rPr lang="en-US" sz="1600" b="1" dirty="0"/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Adjusted OR</a:t>
                      </a:r>
                      <a:endParaRPr lang="en-US" sz="1600" b="1" baseline="30000" dirty="0"/>
                    </a:p>
                    <a:p>
                      <a:r>
                        <a:rPr lang="en-US" sz="1600" b="1" dirty="0"/>
                        <a:t>95% 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Adjusted OR</a:t>
                      </a:r>
                      <a:endParaRPr lang="en-US" sz="1600" b="1" baseline="30000" dirty="0"/>
                    </a:p>
                    <a:p>
                      <a:r>
                        <a:rPr lang="en-US" sz="1600" b="1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r>
                        <a:rPr lang="en-US" sz="1600" dirty="0"/>
                        <a:t>Live birth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Yes, N (%)</a:t>
                      </a:r>
                    </a:p>
                    <a:p>
                      <a:r>
                        <a:rPr lang="en-US" sz="1600" dirty="0"/>
                        <a:t> No,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94 (16.97)</a:t>
                      </a:r>
                    </a:p>
                    <a:p>
                      <a:r>
                        <a:rPr lang="en-US" sz="1600" dirty="0"/>
                        <a:t>460 (83.03)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35,321 (23.78)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113,219 (76.22)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0.62 (0.48-0.80)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 (0.47-0.79)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0.77 (0.52-1.14)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324600" y="3683149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0" y="3680460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968740" y="3672392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7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6427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Surgery for CD decreases live births per embryo transfer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952244"/>
              </p:ext>
            </p:extLst>
          </p:nvPr>
        </p:nvGraphicFramePr>
        <p:xfrm>
          <a:off x="2057401" y="2362200"/>
          <a:ext cx="8077199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1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Exposed cohort</a:t>
                      </a:r>
                      <a:r>
                        <a:rPr lang="en-US" sz="1600" baseline="0" dirty="0"/>
                        <a:t> (embryo transfers in CD women who had prior surgery) N= 355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Unexposed cohort</a:t>
                      </a:r>
                      <a:r>
                        <a:rPr lang="en-US" sz="1600" baseline="0" dirty="0"/>
                        <a:t> (embryo transfers in CD women who had no prior surgery) N = 199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Crude OR</a:t>
                      </a:r>
                    </a:p>
                    <a:p>
                      <a:r>
                        <a:rPr lang="en-US" sz="1600" dirty="0"/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Adjusted OR</a:t>
                      </a:r>
                      <a:r>
                        <a:rPr lang="en-US" sz="1600" baseline="30000" dirty="0"/>
                        <a:t>1</a:t>
                      </a:r>
                    </a:p>
                    <a:p>
                      <a:r>
                        <a:rPr lang="en-US" sz="1600" dirty="0"/>
                        <a:t>95% CI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r>
                        <a:rPr lang="en-US" sz="1600" dirty="0"/>
                        <a:t>Live birth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Yes, N (%)</a:t>
                      </a:r>
                    </a:p>
                    <a:p>
                      <a:r>
                        <a:rPr lang="en-US" sz="1600" dirty="0"/>
                        <a:t> No,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50</a:t>
                      </a:r>
                      <a:r>
                        <a:rPr lang="en-US" sz="1600" baseline="0" dirty="0"/>
                        <a:t> (14.08)</a:t>
                      </a:r>
                    </a:p>
                    <a:p>
                      <a:r>
                        <a:rPr lang="en-US" sz="1600" baseline="0" dirty="0"/>
                        <a:t>305 (85.92)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44</a:t>
                      </a:r>
                      <a:r>
                        <a:rPr lang="en-US" sz="1600" baseline="0" dirty="0"/>
                        <a:t> (22.11)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155 (77.89)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da-DK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 (0.33-0.93)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da-DK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 (0.29-0.91)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1" y="5105400"/>
            <a:ext cx="792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76739" y="4191000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48339" y="4191000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153400" cy="33944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The failure to achieve a live birth is a failure to achieve a clinical pregnancy</a:t>
            </a:r>
          </a:p>
          <a:p>
            <a:pPr lvl="1"/>
            <a:r>
              <a:rPr lang="en-US" sz="3200" dirty="0"/>
              <a:t>Why?</a:t>
            </a:r>
          </a:p>
          <a:p>
            <a:pPr lvl="1"/>
            <a:r>
              <a:rPr lang="en-US" sz="3200" dirty="0"/>
              <a:t>IVF technique?</a:t>
            </a:r>
          </a:p>
          <a:p>
            <a:pPr lvl="1"/>
            <a:r>
              <a:rPr lang="en-US" sz="3200" dirty="0"/>
              <a:t>Subclinical disease?</a:t>
            </a:r>
          </a:p>
          <a:p>
            <a:pPr lvl="1"/>
            <a:r>
              <a:rPr lang="en-US" sz="3200" dirty="0"/>
              <a:t>Microbiome changes?</a:t>
            </a:r>
          </a:p>
          <a:p>
            <a:pPr lvl="1"/>
            <a:r>
              <a:rPr lang="en-US" sz="3200" dirty="0"/>
              <a:t>Autoimmunity?</a:t>
            </a:r>
          </a:p>
          <a:p>
            <a:pPr lvl="1"/>
            <a:r>
              <a:rPr lang="en-US" sz="3200" dirty="0"/>
              <a:t>IBD Medications?</a:t>
            </a:r>
          </a:p>
          <a:p>
            <a:pPr lvl="1"/>
            <a:r>
              <a:rPr lang="en-US" sz="3200" dirty="0"/>
              <a:t>Differences in reproductive hormones?</a:t>
            </a:r>
          </a:p>
          <a:p>
            <a:r>
              <a:rPr lang="en-US" sz="3200" dirty="0">
                <a:solidFill>
                  <a:srgbClr val="002060"/>
                </a:solidFill>
              </a:rPr>
              <a:t>What implications does this have for all women with IBD wishing to have children?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80468F-7DE6-4F1F-A2C3-D75CF6221C8A}"/>
              </a:ext>
            </a:extLst>
          </p:cNvPr>
          <p:cNvSpPr txBox="1">
            <a:spLocks/>
          </p:cNvSpPr>
          <p:nvPr/>
        </p:nvSpPr>
        <p:spPr>
          <a:xfrm>
            <a:off x="1905000" y="1447801"/>
            <a:ext cx="8686800" cy="5754329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eorgia" panose="02040502050405020303" pitchFamily="18" charset="0"/>
              <a:buChar char="∙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eorgia" panose="02040502050405020303" pitchFamily="18" charset="0"/>
              <a:buChar char="∙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All IBD patients should see a maternal fetal medicine specialist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Goals of care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1,2,3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Confirm patient is in remission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Discontinue teratogenic medications (including methotrexate)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Folic acid and iron supplementation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Optimize management of comorbidities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Discuss previous obstetric history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Update immunizations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Screen for substance use, counsel smoking and alcohol cessation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Discussion and education regarding: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Safety of most IBD medications during pregnancy and lactation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Need to be in remission and avoid active IBD during pregnancy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Optimal mode of delivery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084332-88B5-4485-BBCD-B8956BB2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99417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002060"/>
                </a:solidFill>
                <a:ea typeface="Cambria" panose="02040503050406030204" pitchFamily="18" charset="0"/>
              </a:rPr>
              <a:t>Preconception care: IBD clinical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375" y="6183868"/>
            <a:ext cx="105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/>
              <a:t>1</a:t>
            </a:r>
            <a:r>
              <a:rPr lang="en-US" sz="1800" dirty="0"/>
              <a:t>Nguyen et al., Gastro 2016; </a:t>
            </a:r>
            <a:r>
              <a:rPr lang="en-US" sz="1800" baseline="30000" dirty="0"/>
              <a:t>2</a:t>
            </a:r>
            <a:r>
              <a:rPr lang="en-US" sz="1800" dirty="0"/>
              <a:t>van der Woude JCC 2015; </a:t>
            </a:r>
            <a:r>
              <a:rPr lang="en-US" sz="1800" baseline="30000" dirty="0"/>
              <a:t>3</a:t>
            </a:r>
            <a:r>
              <a:rPr lang="en-US" sz="1800" dirty="0"/>
              <a:t>Palomba et al., World J Gastroenterol 2014</a:t>
            </a:r>
          </a:p>
        </p:txBody>
      </p:sp>
    </p:spTree>
    <p:extLst>
      <p:ext uri="{BB962C8B-B14F-4D97-AF65-F5344CB8AC3E}">
        <p14:creationId xmlns:p14="http://schemas.microsoft.com/office/powerpoint/2010/main" val="339904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991600" cy="14478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ea typeface="ＭＳ Ｐゴシック" charset="0"/>
                <a:cs typeface="+mj-cs"/>
                <a:sym typeface="Gill Sans" charset="0"/>
              </a:rPr>
              <a:t>Impact of pregnancy on maternal IBD </a:t>
            </a:r>
            <a:br>
              <a:rPr lang="en-US" dirty="0">
                <a:solidFill>
                  <a:srgbClr val="FFFFCC"/>
                </a:solidFill>
                <a:ea typeface="ＭＳ Ｐゴシック" charset="0"/>
                <a:cs typeface="+mj-cs"/>
                <a:sym typeface="Gill Sans" charset="0"/>
              </a:rPr>
            </a:br>
            <a:endParaRPr lang="da-DK" dirty="0">
              <a:solidFill>
                <a:srgbClr val="FFFFCC"/>
              </a:solidFill>
              <a:ea typeface="ＭＳ Ｐゴシック" charset="0"/>
              <a:cs typeface="+mj-c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20620"/>
              </p:ext>
            </p:extLst>
          </p:nvPr>
        </p:nvGraphicFramePr>
        <p:xfrm>
          <a:off x="2438400" y="1828800"/>
          <a:ext cx="7272338" cy="4023344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ヒラギノ角ゴ ProN W3" pitchFamily="2" charset="-128"/>
                        <a:sym typeface="Gill Sans" pitchFamily="2" charset="0"/>
                      </a:endParaRP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IBD (ulcerative colitis and Crohn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’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s disease)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ea typeface="ヒラギノ角ゴ ProN W3" pitchFamily="2" charset="-128"/>
                        <a:sym typeface="Gill Sans" pitchFamily="2" charset="0"/>
                      </a:endParaRP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ヒラギノ角ゴ ProN W3" pitchFamily="2" charset="-128"/>
                        <a:sym typeface="Gill Sans" pitchFamily="2" charset="0"/>
                      </a:endParaRP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% patients in remission during pregnancy 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% patients with aggravated or persistent disease activity during pregnancy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Remission at the time of conception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70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30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Active disease at the time of conception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30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ヒラギノ角ゴ ProN W3" pitchFamily="2" charset="-128"/>
                          <a:sym typeface="Gill Sans" pitchFamily="2" charset="0"/>
                        </a:rPr>
                        <a:t>70</a:t>
                      </a:r>
                    </a:p>
                  </a:txBody>
                  <a:tcPr marL="91426" marR="91426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20" name="Tekstboks 4"/>
          <p:cNvSpPr txBox="1">
            <a:spLocks noChangeArrowheads="1"/>
          </p:cNvSpPr>
          <p:nvPr/>
        </p:nvSpPr>
        <p:spPr bwMode="auto">
          <a:xfrm>
            <a:off x="1676400" y="5996226"/>
            <a:ext cx="899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da-DK" sz="1000" dirty="0"/>
              <a:t>Heetun ZS. Reproduction in patients with inflammatory bowel disease. Aliment Pharmacol Ther 2007; 26: 513-533</a:t>
            </a:r>
          </a:p>
          <a:p>
            <a:pPr marL="228600" indent="-228600">
              <a:buFontTx/>
              <a:buAutoNum type="arabicParenR"/>
            </a:pPr>
            <a:r>
              <a:rPr lang="da-DK" sz="1000" dirty="0"/>
              <a:t>Palomba S. Inflammatory bowel disease and human reproduction: a comprehensive evidence-based review. World J Gastroenterol 2014; 20: 7123-7136</a:t>
            </a:r>
          </a:p>
          <a:p>
            <a:pPr marL="228600" indent="-228600">
              <a:buFontTx/>
              <a:buAutoNum type="arabicParenR"/>
            </a:pPr>
            <a:r>
              <a:rPr lang="da-DK" sz="1000" dirty="0"/>
              <a:t>Van der Woude J. European evidenced-based consensus on reproduction in inflammatory bowel disease. Journal of Crohn</a:t>
            </a:r>
            <a:r>
              <a:rPr lang="da-DK" altLang="en-US" sz="1000" dirty="0"/>
              <a:t>’</a:t>
            </a:r>
            <a:r>
              <a:rPr lang="da-DK" sz="1000" dirty="0"/>
              <a:t>s and Colitis 2010; 4: 493-510</a:t>
            </a:r>
          </a:p>
          <a:p>
            <a:pPr marL="228600" indent="-228600">
              <a:buFontTx/>
              <a:buAutoNum type="arabicParenR"/>
            </a:pPr>
            <a:r>
              <a:rPr lang="da-DK" sz="1000" dirty="0"/>
              <a:t>Woude et al. The second European evidenced-based consensus on reproduction and pregnancy in inflammatory bowel disease. Journal of Crohn</a:t>
            </a:r>
            <a:r>
              <a:rPr lang="da-DK" altLang="en-US" sz="1000" dirty="0"/>
              <a:t>’</a:t>
            </a:r>
            <a:r>
              <a:rPr lang="da-DK" sz="1000" dirty="0"/>
              <a:t>s and Colitis 2015, 107-124 </a:t>
            </a:r>
          </a:p>
        </p:txBody>
      </p:sp>
    </p:spTree>
    <p:extLst>
      <p:ext uri="{BB962C8B-B14F-4D97-AF65-F5344CB8AC3E}">
        <p14:creationId xmlns:p14="http://schemas.microsoft.com/office/powerpoint/2010/main" val="362573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600200" y="2286000"/>
            <a:ext cx="8980488" cy="4521200"/>
            <a:chOff x="76200" y="2133600"/>
            <a:chExt cx="8980488" cy="4521200"/>
          </a:xfrm>
        </p:grpSpPr>
        <p:pic>
          <p:nvPicPr>
            <p:cNvPr id="31749" name="Billed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3352800"/>
              <a:ext cx="3268663" cy="217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Billede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2133600"/>
              <a:ext cx="2784475" cy="230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Billed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4495800"/>
              <a:ext cx="2884488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4028513" y="1428980"/>
            <a:ext cx="66389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14450" lvl="1" indent="-28575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Low birth weight and preterm birth are the main predictors for perinatal mortality and morbidity </a:t>
            </a:r>
          </a:p>
          <a:p>
            <a:pPr marL="1314450" lvl="1" indent="-28575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>
              <a:latin typeface="+mn-lt"/>
            </a:endParaRPr>
          </a:p>
          <a:p>
            <a:pPr marL="1314450" lvl="1" indent="-28575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Impaired intrauterine growth predicts chronic diseases in adulthood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97428" y="243347"/>
            <a:ext cx="9144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0" dirty="0">
                <a:solidFill>
                  <a:srgbClr val="002060"/>
                </a:solidFill>
                <a:effectLst/>
                <a:ea typeface="+mj-ea"/>
                <a:cs typeface="+mj-cs"/>
              </a:rPr>
              <a:t>Preventing possible adverse outcomes</a:t>
            </a:r>
          </a:p>
        </p:txBody>
      </p:sp>
    </p:spTree>
    <p:extLst>
      <p:ext uri="{BB962C8B-B14F-4D97-AF65-F5344CB8AC3E}">
        <p14:creationId xmlns:p14="http://schemas.microsoft.com/office/powerpoint/2010/main" val="40791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" y="228600"/>
            <a:ext cx="10668000" cy="1028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2060"/>
                </a:solidFill>
              </a:rPr>
              <a:t>Preconception care leads to less disease relapse during pregnancy</a:t>
            </a:r>
          </a:p>
        </p:txBody>
      </p:sp>
      <p:sp>
        <p:nvSpPr>
          <p:cNvPr id="1771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43001"/>
            <a:ext cx="8839200" cy="20034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z="2200" dirty="0">
                <a:ea typeface="+mn-ea"/>
                <a:cs typeface="+mn-cs"/>
              </a:rPr>
              <a:t>Prospective study; 2008-2013</a:t>
            </a:r>
          </a:p>
          <a:p>
            <a:pPr eaLnBrk="1" hangingPunct="1">
              <a:defRPr/>
            </a:pPr>
            <a:r>
              <a:rPr lang="en-US" altLang="en-US" sz="2200" dirty="0">
                <a:ea typeface="ＭＳ Ｐゴシック" charset="0"/>
              </a:rPr>
              <a:t>Females of reproductive age with IBD attending IBD Pregnancy Outpatient Clinic (POC)</a:t>
            </a:r>
          </a:p>
          <a:p>
            <a:pPr eaLnBrk="1" hangingPunct="1">
              <a:defRPr/>
            </a:pPr>
            <a:r>
              <a:rPr lang="en-US" altLang="en-US" sz="2200" dirty="0">
                <a:ea typeface="ＭＳ Ｐゴシック" charset="0"/>
              </a:rPr>
              <a:t>Study group (n=149):  preconception IBD POC counseling (30-minute consult)</a:t>
            </a:r>
          </a:p>
          <a:p>
            <a:pPr eaLnBrk="1" hangingPunct="1">
              <a:defRPr/>
            </a:pPr>
            <a:r>
              <a:rPr lang="en-US" altLang="en-US" sz="2200" dirty="0">
                <a:ea typeface="ＭＳ Ｐゴシック" charset="0"/>
              </a:rPr>
              <a:t>Control group (n=105):  patients attending IBD POC when already pregnant </a:t>
            </a:r>
          </a:p>
          <a:p>
            <a:pPr eaLnBrk="1" hangingPunct="1">
              <a:defRPr/>
            </a:pPr>
            <a:r>
              <a:rPr lang="en-US" altLang="en-US" sz="2200" dirty="0">
                <a:ea typeface="+mn-ea"/>
                <a:cs typeface="+mn-cs"/>
              </a:rPr>
              <a:t>Results:</a:t>
            </a:r>
          </a:p>
          <a:p>
            <a:pPr lvl="4" eaLnBrk="1" hangingPunct="1">
              <a:defRPr/>
            </a:pPr>
            <a:endParaRPr lang="en-US" altLang="en-US" sz="1200" dirty="0">
              <a:ea typeface="ＭＳ Ｐゴシック" charset="0"/>
            </a:endParaRPr>
          </a:p>
        </p:txBody>
      </p:sp>
      <p:graphicFrame>
        <p:nvGraphicFramePr>
          <p:cNvPr id="5" name="Group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90375"/>
              </p:ext>
            </p:extLst>
          </p:nvPr>
        </p:nvGraphicFramePr>
        <p:xfrm>
          <a:off x="2209800" y="3352800"/>
          <a:ext cx="7848600" cy="2940050"/>
        </p:xfrm>
        <a:graphic>
          <a:graphicData uri="http://schemas.openxmlformats.org/drawingml/2006/table">
            <a:tbl>
              <a:tblPr/>
              <a:tblGrid>
                <a:gridCol w="312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N= 254</a:t>
                      </a:r>
                    </a:p>
                  </a:txBody>
                  <a:tcPr marL="68583" marR="68583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Control group (105)</a:t>
                      </a:r>
                    </a:p>
                  </a:txBody>
                  <a:tcPr marL="68583" marR="68583" marT="45725" marB="4572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Study group (149)</a:t>
                      </a:r>
                    </a:p>
                  </a:txBody>
                  <a:tcPr marL="68583" marR="68583" marT="45725" marB="4572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Better</a:t>
                      </a:r>
                    </a:p>
                  </a:txBody>
                  <a:tcPr marL="68583" marR="68583" marT="45725" marB="4572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Folate intake</a:t>
                      </a:r>
                    </a:p>
                  </a:txBody>
                  <a:tcPr marL="68583" marR="68583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Smoking cessation</a:t>
                      </a:r>
                    </a:p>
                  </a:txBody>
                  <a:tcPr marL="68583" marR="68583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Discontinuation of IBD meds due to concerns of side effects</a:t>
                      </a:r>
                    </a:p>
                  </a:txBody>
                  <a:tcPr marL="68583" marR="68583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Periconceptual disease activity</a:t>
                      </a:r>
                    </a:p>
                  </a:txBody>
                  <a:tcPr marL="68583" marR="68583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Disease activity during pregnancy</a:t>
                      </a:r>
                    </a:p>
                  </a:txBody>
                  <a:tcPr marL="68583" marR="68583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marL="68583" marR="68583"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6410592"/>
            <a:ext cx="46756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lvl="1" indent="-230188">
              <a:buClr>
                <a:srgbClr val="5C6934"/>
              </a:buClr>
              <a:buSzPct val="80000"/>
              <a:defRPr/>
            </a:pPr>
            <a:r>
              <a:rPr lang="en-US" sz="1800" dirty="0">
                <a:latin typeface="+mn-lt"/>
              </a:rPr>
              <a:t>de Lima et al., Clin Gastro Hepatol 2016</a:t>
            </a:r>
            <a:endParaRPr lang="en-AU" sz="1800" b="1" dirty="0">
              <a:solidFill>
                <a:srgbClr val="003300"/>
              </a:solidFill>
              <a:latin typeface="+mn-lt"/>
              <a:ea typeface="+mn-ea"/>
            </a:endParaRPr>
          </a:p>
          <a:p>
            <a:pPr marL="574675" lvl="1" indent="-230188">
              <a:buClr>
                <a:srgbClr val="5C6934"/>
              </a:buClr>
              <a:buSzPct val="80000"/>
              <a:defRPr/>
            </a:pPr>
            <a:endParaRPr lang="en-US" sz="1200" b="1" dirty="0">
              <a:solidFill>
                <a:srgbClr val="003300"/>
              </a:solidFill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75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444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da-DK" sz="1800" dirty="0"/>
            </a:br>
            <a:r>
              <a:rPr lang="da-DK" sz="3600" dirty="0">
                <a:solidFill>
                  <a:srgbClr val="002060"/>
                </a:solidFill>
              </a:rPr>
              <a:t>IBD and Reproduction</a:t>
            </a:r>
          </a:p>
        </p:txBody>
      </p:sp>
      <p:sp>
        <p:nvSpPr>
          <p:cNvPr id="6147" name="Tekstboks 1"/>
          <p:cNvSpPr txBox="1">
            <a:spLocks noChangeArrowheads="1"/>
          </p:cNvSpPr>
          <p:nvPr/>
        </p:nvSpPr>
        <p:spPr bwMode="auto">
          <a:xfrm>
            <a:off x="1703388" y="1484314"/>
            <a:ext cx="14398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Father with IBD</a:t>
            </a:r>
            <a:br>
              <a:rPr lang="da-DK" dirty="0">
                <a:solidFill>
                  <a:schemeClr val="tx1"/>
                </a:solidFill>
              </a:rPr>
            </a:br>
            <a:br>
              <a:rPr lang="da-DK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148" name="Tekstboks 44"/>
          <p:cNvSpPr txBox="1">
            <a:spLocks noChangeArrowheads="1"/>
          </p:cNvSpPr>
          <p:nvPr/>
        </p:nvSpPr>
        <p:spPr bwMode="auto">
          <a:xfrm>
            <a:off x="1703388" y="365878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Mother with IBD</a:t>
            </a:r>
          </a:p>
        </p:txBody>
      </p:sp>
      <p:sp>
        <p:nvSpPr>
          <p:cNvPr id="6149" name="Tekstboks 2"/>
          <p:cNvSpPr txBox="1">
            <a:spLocks noChangeArrowheads="1"/>
          </p:cNvSpPr>
          <p:nvPr/>
        </p:nvSpPr>
        <p:spPr bwMode="auto">
          <a:xfrm>
            <a:off x="5105400" y="51816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Fertility</a:t>
            </a:r>
          </a:p>
        </p:txBody>
      </p:sp>
      <p:sp>
        <p:nvSpPr>
          <p:cNvPr id="15371" name="Tekstboks 48"/>
          <p:cNvSpPr txBox="1">
            <a:spLocks noChangeArrowheads="1"/>
          </p:cNvSpPr>
          <p:nvPr/>
        </p:nvSpPr>
        <p:spPr bwMode="auto">
          <a:xfrm>
            <a:off x="8077200" y="5257800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tx1"/>
                </a:solidFill>
              </a:rPr>
              <a:t>Pregnancy</a:t>
            </a:r>
          </a:p>
        </p:txBody>
      </p:sp>
      <p:sp>
        <p:nvSpPr>
          <p:cNvPr id="6" name="Venstre klammeparentes 5"/>
          <p:cNvSpPr/>
          <p:nvPr/>
        </p:nvSpPr>
        <p:spPr>
          <a:xfrm rot="16200000">
            <a:off x="8589963" y="4175126"/>
            <a:ext cx="360363" cy="1458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6152" name="Tekstboks 1"/>
          <p:cNvSpPr txBox="1">
            <a:spLocks noChangeArrowheads="1"/>
          </p:cNvSpPr>
          <p:nvPr/>
        </p:nvSpPr>
        <p:spPr bwMode="auto">
          <a:xfrm>
            <a:off x="6400800" y="5486400"/>
            <a:ext cx="1595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tx1"/>
                </a:solidFill>
              </a:rPr>
              <a:t>Conception</a:t>
            </a:r>
          </a:p>
        </p:txBody>
      </p:sp>
      <p:cxnSp>
        <p:nvCxnSpPr>
          <p:cNvPr id="4" name="Lige pilforbindelse 3"/>
          <p:cNvCxnSpPr/>
          <p:nvPr/>
        </p:nvCxnSpPr>
        <p:spPr>
          <a:xfrm flipV="1">
            <a:off x="7104063" y="4508500"/>
            <a:ext cx="0" cy="788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44_pregnancy_calendar_fram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9" y="3141663"/>
            <a:ext cx="11334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3"/>
          <p:cNvSpPr>
            <a:spLocks noChangeArrowheads="1"/>
          </p:cNvSpPr>
          <p:nvPr/>
        </p:nvSpPr>
        <p:spPr bwMode="auto">
          <a:xfrm rot="-2376605">
            <a:off x="6596064" y="2522538"/>
            <a:ext cx="1260475" cy="112712"/>
          </a:xfrm>
          <a:prstGeom prst="rightArrow">
            <a:avLst>
              <a:gd name="adj1" fmla="val 50000"/>
              <a:gd name="adj2" fmla="val 524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 sz="100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>
            <a:spLocks noChangeArrowheads="1"/>
          </p:cNvSpPr>
          <p:nvPr/>
        </p:nvSpPr>
        <p:spPr bwMode="auto">
          <a:xfrm>
            <a:off x="7924800" y="1676401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Pregnancy loss/ ectopic</a:t>
            </a:r>
            <a:r>
              <a:rPr lang="da-DK" sz="2000" baseline="30000" dirty="0">
                <a:solidFill>
                  <a:schemeClr val="tx1"/>
                </a:solidFill>
              </a:rPr>
              <a:t>1</a:t>
            </a:r>
            <a:r>
              <a:rPr lang="da-DK" sz="2000" dirty="0">
                <a:solidFill>
                  <a:schemeClr val="tx1"/>
                </a:solidFill>
              </a:rPr>
              <a:t> pregnancy/elective abortion</a:t>
            </a:r>
            <a:r>
              <a:rPr lang="da-DK" sz="20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Venstre klammeparentes 5"/>
          <p:cNvSpPr/>
          <p:nvPr/>
        </p:nvSpPr>
        <p:spPr>
          <a:xfrm rot="16200000">
            <a:off x="5637213" y="4175126"/>
            <a:ext cx="360363" cy="1458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8" name="Venstre klammeparentes 5"/>
          <p:cNvSpPr/>
          <p:nvPr/>
        </p:nvSpPr>
        <p:spPr>
          <a:xfrm rot="16200000">
            <a:off x="3549651" y="4175126"/>
            <a:ext cx="360363" cy="1458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3023395">
            <a:off x="6520657" y="3588545"/>
            <a:ext cx="1260475" cy="112712"/>
          </a:xfrm>
          <a:prstGeom prst="rightArrow">
            <a:avLst>
              <a:gd name="adj1" fmla="val 50000"/>
              <a:gd name="adj2" fmla="val 524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 sz="1000">
              <a:solidFill>
                <a:schemeClr val="tx1"/>
              </a:solidFill>
            </a:endParaRPr>
          </a:p>
        </p:txBody>
      </p:sp>
      <p:sp>
        <p:nvSpPr>
          <p:cNvPr id="6160" name="Tekstboks 2"/>
          <p:cNvSpPr txBox="1">
            <a:spLocks noChangeArrowheads="1"/>
          </p:cNvSpPr>
          <p:nvPr/>
        </p:nvSpPr>
        <p:spPr bwMode="auto">
          <a:xfrm>
            <a:off x="3216276" y="5157789"/>
            <a:ext cx="120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Sexual function</a:t>
            </a:r>
          </a:p>
        </p:txBody>
      </p:sp>
      <p:sp>
        <p:nvSpPr>
          <p:cNvPr id="6161" name="Tekstboks 2"/>
          <p:cNvSpPr txBox="1">
            <a:spLocks noChangeArrowheads="1"/>
          </p:cNvSpPr>
          <p:nvPr/>
        </p:nvSpPr>
        <p:spPr bwMode="auto">
          <a:xfrm>
            <a:off x="7619999" y="3352801"/>
            <a:ext cx="15001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Viable intrauterine pregnancy</a:t>
            </a:r>
          </a:p>
        </p:txBody>
      </p:sp>
      <p:sp>
        <p:nvSpPr>
          <p:cNvPr id="6162" name="TextBox 19"/>
          <p:cNvSpPr txBox="1">
            <a:spLocks noChangeArrowheads="1"/>
          </p:cNvSpPr>
          <p:nvPr/>
        </p:nvSpPr>
        <p:spPr bwMode="auto">
          <a:xfrm>
            <a:off x="2895601" y="2057401"/>
            <a:ext cx="196720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Effects of: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Disease activity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Medications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Surgery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Depression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Hypogonadism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953001" y="2057401"/>
            <a:ext cx="200728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Effects of: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Disease flare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Medications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Surgery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Ovarian reserve</a:t>
            </a:r>
          </a:p>
          <a:p>
            <a:r>
              <a:rPr lang="en-US" sz="2000" dirty="0">
                <a:solidFill>
                  <a:schemeClr val="tx1"/>
                </a:solidFill>
              </a:rPr>
              <a:t>Voluntary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childlessness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64" name="Right Arrow 21"/>
          <p:cNvSpPr>
            <a:spLocks noChangeArrowheads="1"/>
          </p:cNvSpPr>
          <p:nvPr/>
        </p:nvSpPr>
        <p:spPr bwMode="auto">
          <a:xfrm>
            <a:off x="1905000" y="24384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6165" name="Right Arrow 22"/>
          <p:cNvSpPr>
            <a:spLocks noChangeArrowheads="1"/>
          </p:cNvSpPr>
          <p:nvPr/>
        </p:nvSpPr>
        <p:spPr bwMode="auto">
          <a:xfrm>
            <a:off x="1905000" y="29718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3" name="Arrow: Down 2"/>
          <p:cNvSpPr/>
          <p:nvPr/>
        </p:nvSpPr>
        <p:spPr>
          <a:xfrm>
            <a:off x="9960878" y="2661674"/>
            <a:ext cx="266700" cy="3243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Up 8"/>
          <p:cNvSpPr/>
          <p:nvPr/>
        </p:nvSpPr>
        <p:spPr>
          <a:xfrm>
            <a:off x="9968716" y="1983453"/>
            <a:ext cx="243846" cy="33098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584" y="6296823"/>
            <a:ext cx="966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de Silva P et al. Clin Gastroenterol Hepatol. 2018; 16(1):83-89; 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Nørgård BM et al. Inflammatory Bowel Diseases. 2018</a:t>
            </a:r>
          </a:p>
        </p:txBody>
      </p:sp>
    </p:spTree>
    <p:extLst>
      <p:ext uri="{BB962C8B-B14F-4D97-AF65-F5344CB8AC3E}">
        <p14:creationId xmlns:p14="http://schemas.microsoft.com/office/powerpoint/2010/main" val="14184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32" grpId="0" animBg="1"/>
      <p:bldP spid="10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D6EB-5F2D-CFE2-46AB-C77F7706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145669"/>
            <a:ext cx="11167872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Predictors of disease activity during pregnancy in women with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9D07-5202-C19B-6DDA-6C73E7BA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144" y="1158240"/>
            <a:ext cx="11740896" cy="483584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Aarhus University, Denmark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Physician’s global assessment - 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escalation in medical treatment, clinical disease scores, biomarker(s) of inflammation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Preconception, conception each trimester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378 women, 609 pregnancies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Predictors of disease activity: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Disease activity in previous pregnancy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3.2 [1.5–6.6]; </a:t>
            </a:r>
            <a:r>
              <a:rPr lang="en-US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0.002.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Preconception disease activity </a:t>
            </a:r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aOR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5.3 [3.5–8.2]; </a:t>
            </a:r>
            <a:r>
              <a:rPr lang="en-US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 0.001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UC phenotype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2.6 [1.8–3.9]; </a:t>
            </a:r>
            <a:r>
              <a:rPr lang="en-US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 0.001.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Lato" panose="020F0502020204030203" pitchFamily="34" charset="0"/>
              </a:rPr>
              <a:t>Consequences of disease activity:</a:t>
            </a:r>
          </a:p>
          <a:p>
            <a:pPr lvl="1"/>
            <a:r>
              <a:rPr lang="en-US" dirty="0">
                <a:latin typeface="Lato" panose="020F0502020204030203" pitchFamily="34" charset="0"/>
              </a:rPr>
              <a:t>L</a:t>
            </a:r>
            <a:r>
              <a:rPr lang="en-US" dirty="0">
                <a:effectLst/>
                <a:latin typeface="Lato" panose="020F0502020204030203" pitchFamily="34" charset="0"/>
              </a:rPr>
              <a:t>ower birth weight when compared to women who were in remission throughout pregnancy, higher prevalence of CS and fetal growth restriction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14BF9-61F3-7968-C7E2-55D7E170CDFA}"/>
              </a:ext>
            </a:extLst>
          </p:cNvPr>
          <p:cNvSpPr txBox="1"/>
          <p:nvPr/>
        </p:nvSpPr>
        <p:spPr>
          <a:xfrm>
            <a:off x="7638288" y="634299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Vestergaard. APT 2023</a:t>
            </a:r>
          </a:p>
        </p:txBody>
      </p:sp>
    </p:spTree>
    <p:extLst>
      <p:ext uri="{BB962C8B-B14F-4D97-AF65-F5344CB8AC3E}">
        <p14:creationId xmlns:p14="http://schemas.microsoft.com/office/powerpoint/2010/main" val="359848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1"/>
            <a:ext cx="8686800" cy="1431925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solidFill>
                  <a:srgbClr val="002060"/>
                </a:solidFill>
                <a:ea typeface="MS PGothic" charset="0"/>
              </a:rPr>
              <a:t>How do we evaluate disease activity during pregnancy?</a:t>
            </a:r>
          </a:p>
        </p:txBody>
      </p:sp>
      <p:grpSp>
        <p:nvGrpSpPr>
          <p:cNvPr id="54275" name="Group 17"/>
          <p:cNvGrpSpPr>
            <a:grpSpLocks/>
          </p:cNvGrpSpPr>
          <p:nvPr/>
        </p:nvGrpSpPr>
        <p:grpSpPr bwMode="auto">
          <a:xfrm>
            <a:off x="1676400" y="1981200"/>
            <a:ext cx="3886200" cy="2895600"/>
            <a:chOff x="3352800" y="2869330"/>
            <a:chExt cx="3835400" cy="2553569"/>
          </a:xfrm>
        </p:grpSpPr>
        <p:pic>
          <p:nvPicPr>
            <p:cNvPr id="54288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869330"/>
              <a:ext cx="3835400" cy="255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9" name="TextBox 13"/>
            <p:cNvSpPr txBox="1">
              <a:spLocks noChangeArrowheads="1"/>
            </p:cNvSpPr>
            <p:nvPr/>
          </p:nvSpPr>
          <p:spPr bwMode="auto">
            <a:xfrm>
              <a:off x="3352800" y="5181600"/>
              <a:ext cx="2514600" cy="18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800" dirty="0">
                  <a:solidFill>
                    <a:srgbClr val="000066"/>
                  </a:solidFill>
                </a:rPr>
                <a:t>www.beliefnet.com</a:t>
              </a:r>
            </a:p>
          </p:txBody>
        </p:sp>
      </p:grpSp>
      <p:grpSp>
        <p:nvGrpSpPr>
          <p:cNvPr id="54276" name="Group 20"/>
          <p:cNvGrpSpPr>
            <a:grpSpLocks/>
          </p:cNvGrpSpPr>
          <p:nvPr/>
        </p:nvGrpSpPr>
        <p:grpSpPr bwMode="auto">
          <a:xfrm>
            <a:off x="1752600" y="5105401"/>
            <a:ext cx="4267200" cy="1558925"/>
            <a:chOff x="2586567" y="3527060"/>
            <a:chExt cx="4775200" cy="1701799"/>
          </a:xfrm>
        </p:grpSpPr>
        <p:pic>
          <p:nvPicPr>
            <p:cNvPr id="54286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567" y="3527060"/>
              <a:ext cx="4775200" cy="170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7" name="TextBox 19"/>
            <p:cNvSpPr txBox="1">
              <a:spLocks noChangeArrowheads="1"/>
            </p:cNvSpPr>
            <p:nvPr/>
          </p:nvSpPr>
          <p:spPr bwMode="auto">
            <a:xfrm>
              <a:off x="2586567" y="4974241"/>
              <a:ext cx="2438400" cy="235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800" dirty="0">
                  <a:solidFill>
                    <a:srgbClr val="000066"/>
                  </a:solidFill>
                </a:rPr>
                <a:t>www.syrvet.com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6934200" y="4343400"/>
            <a:ext cx="3543300" cy="2362200"/>
            <a:chOff x="3581399" y="2667000"/>
            <a:chExt cx="3543225" cy="2362372"/>
          </a:xfrm>
        </p:grpSpPr>
        <p:pic>
          <p:nvPicPr>
            <p:cNvPr id="54284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399" y="2667000"/>
              <a:ext cx="3543225" cy="236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5" name="TextBox 23"/>
            <p:cNvSpPr txBox="1">
              <a:spLocks noChangeArrowheads="1"/>
            </p:cNvSpPr>
            <p:nvPr/>
          </p:nvSpPr>
          <p:spPr bwMode="auto">
            <a:xfrm>
              <a:off x="5486400" y="4800600"/>
              <a:ext cx="1600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800" dirty="0">
                  <a:solidFill>
                    <a:srgbClr val="000066"/>
                  </a:solidFill>
                </a:rPr>
                <a:t>www.active8health.net</a:t>
              </a:r>
            </a:p>
          </p:txBody>
        </p:sp>
      </p:grpSp>
      <p:grpSp>
        <p:nvGrpSpPr>
          <p:cNvPr id="54278" name="Group 27"/>
          <p:cNvGrpSpPr>
            <a:grpSpLocks/>
          </p:cNvGrpSpPr>
          <p:nvPr/>
        </p:nvGrpSpPr>
        <p:grpSpPr bwMode="auto">
          <a:xfrm>
            <a:off x="5257800" y="3276600"/>
            <a:ext cx="2819400" cy="2298700"/>
            <a:chOff x="3302000" y="2895600"/>
            <a:chExt cx="2527300" cy="2146299"/>
          </a:xfrm>
        </p:grpSpPr>
        <p:pic>
          <p:nvPicPr>
            <p:cNvPr id="54282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/>
            <a:stretch>
              <a:fillRect/>
            </a:stretch>
          </p:blipFill>
          <p:spPr bwMode="auto">
            <a:xfrm>
              <a:off x="3302000" y="2926324"/>
              <a:ext cx="2527300" cy="211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3" name="TextBox 26"/>
            <p:cNvSpPr txBox="1">
              <a:spLocks noChangeArrowheads="1"/>
            </p:cNvSpPr>
            <p:nvPr/>
          </p:nvSpPr>
          <p:spPr bwMode="auto">
            <a:xfrm>
              <a:off x="3352800" y="2895600"/>
              <a:ext cx="1371600" cy="20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800" dirty="0">
                  <a:solidFill>
                    <a:srgbClr val="000066"/>
                  </a:solidFill>
                </a:rPr>
                <a:t>www.flickr.com</a:t>
              </a:r>
            </a:p>
          </p:txBody>
        </p:sp>
      </p:grpSp>
      <p:grpSp>
        <p:nvGrpSpPr>
          <p:cNvPr id="54279" name="Group 30"/>
          <p:cNvGrpSpPr>
            <a:grpSpLocks/>
          </p:cNvGrpSpPr>
          <p:nvPr/>
        </p:nvGrpSpPr>
        <p:grpSpPr bwMode="auto">
          <a:xfrm>
            <a:off x="7543800" y="1981199"/>
            <a:ext cx="2870200" cy="2562658"/>
            <a:chOff x="5715000" y="2209800"/>
            <a:chExt cx="2032000" cy="2032000"/>
          </a:xfrm>
        </p:grpSpPr>
        <p:pic>
          <p:nvPicPr>
            <p:cNvPr id="54280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209800"/>
              <a:ext cx="2032000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1" name="TextBox 29"/>
            <p:cNvSpPr txBox="1">
              <a:spLocks noChangeArrowheads="1"/>
            </p:cNvSpPr>
            <p:nvPr/>
          </p:nvSpPr>
          <p:spPr bwMode="auto">
            <a:xfrm>
              <a:off x="5715000" y="4038600"/>
              <a:ext cx="1524000" cy="17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800" dirty="0"/>
                <a:t>www.photobucket.com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23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289"/>
            <a:ext cx="8763000" cy="7620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400" dirty="0">
                <a:solidFill>
                  <a:srgbClr val="002060"/>
                </a:solidFill>
              </a:rPr>
              <a:t>Management of the flaring IBD pregnant patient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2100" y="736666"/>
            <a:ext cx="8991600" cy="580716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Medication choices are similar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Avoid new aza/6mp in pregnancy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OK to start prednisone for flares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Okay to start biologics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Avoid metronidazole in first trimester (T1)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Laboratory/Stool Tests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C. difficile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Fecal calprotectin (CRP, ALB, HGB are useless)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Imaging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MRI preferred to CT, though no IV contrast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Ultrasound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Endoscopy: Flexible sigmoidoscopy with no sedation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Surgery: Indications similar to non-pregnant patient; 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trimester best  </a:t>
            </a:r>
          </a:p>
        </p:txBody>
      </p:sp>
    </p:spTree>
    <p:extLst>
      <p:ext uri="{BB962C8B-B14F-4D97-AF65-F5344CB8AC3E}">
        <p14:creationId xmlns:p14="http://schemas.microsoft.com/office/powerpoint/2010/main" val="145685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/>
        </p:nvSpPr>
        <p:spPr>
          <a:xfrm>
            <a:off x="734274" y="392533"/>
            <a:ext cx="109377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Factors that might contribute to voluntary childlessness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4839291" y="1277438"/>
            <a:ext cx="188446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 of inheritance </a:t>
            </a:r>
            <a:endParaRPr dirty="0"/>
          </a:p>
        </p:txBody>
      </p:sp>
      <p:sp>
        <p:nvSpPr>
          <p:cNvPr id="205" name="Google Shape;205;p11"/>
          <p:cNvSpPr txBox="1"/>
          <p:nvPr/>
        </p:nvSpPr>
        <p:spPr>
          <a:xfrm>
            <a:off x="4663430" y="3798552"/>
            <a:ext cx="201622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 of medications</a:t>
            </a:r>
            <a:endParaRPr dirty="0"/>
          </a:p>
        </p:txBody>
      </p:sp>
      <p:sp>
        <p:nvSpPr>
          <p:cNvPr id="206" name="Google Shape;206;p11"/>
          <p:cNvSpPr txBox="1"/>
          <p:nvPr/>
        </p:nvSpPr>
        <p:spPr>
          <a:xfrm>
            <a:off x="1151808" y="3298373"/>
            <a:ext cx="22902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circumstances </a:t>
            </a:r>
            <a:endParaRPr dirty="0"/>
          </a:p>
        </p:txBody>
      </p:sp>
      <p:sp>
        <p:nvSpPr>
          <p:cNvPr id="207" name="Google Shape;207;p11"/>
          <p:cNvSpPr txBox="1"/>
          <p:nvPr/>
        </p:nvSpPr>
        <p:spPr>
          <a:xfrm>
            <a:off x="8333618" y="2966283"/>
            <a:ext cx="212556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appropriate family structure </a:t>
            </a:r>
            <a:endParaRPr dirty="0"/>
          </a:p>
        </p:txBody>
      </p:sp>
      <p:sp>
        <p:nvSpPr>
          <p:cNvPr id="208" name="Google Shape;208;p11"/>
          <p:cNvSpPr/>
          <p:nvPr/>
        </p:nvSpPr>
        <p:spPr>
          <a:xfrm>
            <a:off x="921802" y="1580033"/>
            <a:ext cx="2520279" cy="124201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1263288" y="1652037"/>
            <a:ext cx="178112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desire for a child</a:t>
            </a:r>
            <a:endParaRPr dirty="0"/>
          </a:p>
        </p:txBody>
      </p:sp>
      <p:sp>
        <p:nvSpPr>
          <p:cNvPr id="210" name="Google Shape;210;p11"/>
          <p:cNvSpPr txBox="1"/>
          <p:nvPr/>
        </p:nvSpPr>
        <p:spPr>
          <a:xfrm>
            <a:off x="8053976" y="1715299"/>
            <a:ext cx="187941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 of IBD activity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7825893" y="2902779"/>
            <a:ext cx="2520279" cy="1942891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4389382" y="1165761"/>
            <a:ext cx="2520279" cy="124201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4299337" y="3684085"/>
            <a:ext cx="2520279" cy="124201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921803" y="3173827"/>
            <a:ext cx="2520279" cy="1400794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7639123" y="1523642"/>
            <a:ext cx="2520279" cy="12393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BD062-930E-4040-AB25-8C222F238586}"/>
              </a:ext>
            </a:extLst>
          </p:cNvPr>
          <p:cNvSpPr txBox="1"/>
          <p:nvPr/>
        </p:nvSpPr>
        <p:spPr>
          <a:xfrm>
            <a:off x="800891" y="5130749"/>
            <a:ext cx="1059021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Women with IBD are significantly more likely to remain voluntarily childless compared to the general population (17% versus 6%)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endParaRPr lang="en-US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aseline="30000" dirty="0"/>
              <a:t>1</a:t>
            </a:r>
            <a:r>
              <a:rPr lang="en-US" sz="1400" dirty="0"/>
              <a:t>Nguyen et al., Gastro 2016, </a:t>
            </a:r>
            <a:r>
              <a:rPr lang="en-US" sz="1400" baseline="30000" dirty="0"/>
              <a:t>2</a:t>
            </a:r>
            <a:r>
              <a:rPr lang="en-US" sz="1400" dirty="0"/>
              <a:t>Selinger et al., JCC 2016.</a:t>
            </a:r>
          </a:p>
          <a:p>
            <a:endParaRPr lang="en-US" dirty="0"/>
          </a:p>
        </p:txBody>
      </p:sp>
      <p:sp>
        <p:nvSpPr>
          <p:cNvPr id="16" name="Google Shape;208;p11">
            <a:extLst>
              <a:ext uri="{FF2B5EF4-FFF2-40B4-BE49-F238E27FC236}">
                <a16:creationId xmlns:a16="http://schemas.microsoft.com/office/drawing/2014/main" id="{AD06CB87-8219-1748-BF25-B69A5D9853CD}"/>
              </a:ext>
            </a:extLst>
          </p:cNvPr>
          <p:cNvSpPr/>
          <p:nvPr/>
        </p:nvSpPr>
        <p:spPr>
          <a:xfrm>
            <a:off x="2773201" y="2408820"/>
            <a:ext cx="5367979" cy="124201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D9882-F5A3-4847-86AD-3664957C3200}"/>
              </a:ext>
            </a:extLst>
          </p:cNvPr>
          <p:cNvSpPr txBox="1"/>
          <p:nvPr/>
        </p:nvSpPr>
        <p:spPr>
          <a:xfrm>
            <a:off x="4040052" y="2730744"/>
            <a:ext cx="2903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Sexual dysfunction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/>
        </p:nvSpPr>
        <p:spPr>
          <a:xfrm>
            <a:off x="412544" y="5893706"/>
            <a:ext cx="11366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who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become pregnant: Impact of IBD on fertility</a:t>
            </a:r>
            <a:endParaRPr dirty="0"/>
          </a:p>
        </p:txBody>
      </p:sp>
      <p:sp>
        <p:nvSpPr>
          <p:cNvPr id="181" name="Google Shape;181;p10"/>
          <p:cNvSpPr/>
          <p:nvPr/>
        </p:nvSpPr>
        <p:spPr>
          <a:xfrm>
            <a:off x="5569133" y="319360"/>
            <a:ext cx="1959505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1528035" y="1053448"/>
            <a:ext cx="12241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 activity</a:t>
            </a:r>
            <a:endParaRPr sz="2400" dirty="0"/>
          </a:p>
        </p:txBody>
      </p:sp>
      <p:sp>
        <p:nvSpPr>
          <p:cNvPr id="183" name="Google Shape;183;p10"/>
          <p:cNvSpPr txBox="1"/>
          <p:nvPr/>
        </p:nvSpPr>
        <p:spPr>
          <a:xfrm>
            <a:off x="1081840" y="2902916"/>
            <a:ext cx="17803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IBD medications</a:t>
            </a:r>
            <a:endParaRPr sz="2400" dirty="0"/>
          </a:p>
        </p:txBody>
      </p:sp>
      <p:sp>
        <p:nvSpPr>
          <p:cNvPr id="184" name="Google Shape;184;p10"/>
          <p:cNvSpPr txBox="1"/>
          <p:nvPr/>
        </p:nvSpPr>
        <p:spPr>
          <a:xfrm>
            <a:off x="3166329" y="3961135"/>
            <a:ext cx="12241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ovarian reserve</a:t>
            </a:r>
            <a:endParaRPr sz="2400" dirty="0"/>
          </a:p>
        </p:txBody>
      </p:sp>
      <p:sp>
        <p:nvSpPr>
          <p:cNvPr id="185" name="Google Shape;185;p10"/>
          <p:cNvSpPr txBox="1"/>
          <p:nvPr/>
        </p:nvSpPr>
        <p:spPr>
          <a:xfrm>
            <a:off x="7991460" y="4123388"/>
            <a:ext cx="12241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factors</a:t>
            </a:r>
            <a:endParaRPr sz="2400" dirty="0"/>
          </a:p>
        </p:txBody>
      </p:sp>
      <p:sp>
        <p:nvSpPr>
          <p:cNvPr id="186" name="Google Shape;186;p10"/>
          <p:cNvSpPr txBox="1"/>
          <p:nvPr/>
        </p:nvSpPr>
        <p:spPr>
          <a:xfrm>
            <a:off x="4732873" y="2423895"/>
            <a:ext cx="23490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Fertility in IBD</a:t>
            </a:r>
            <a:endParaRPr sz="3600" dirty="0"/>
          </a:p>
        </p:txBody>
      </p:sp>
      <p:sp>
        <p:nvSpPr>
          <p:cNvPr id="187" name="Google Shape;187;p10"/>
          <p:cNvSpPr txBox="1"/>
          <p:nvPr/>
        </p:nvSpPr>
        <p:spPr>
          <a:xfrm>
            <a:off x="3682251" y="731350"/>
            <a:ext cx="1526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Uterine receptivity</a:t>
            </a:r>
            <a:endParaRPr sz="2400" dirty="0"/>
          </a:p>
        </p:txBody>
      </p:sp>
      <p:sp>
        <p:nvSpPr>
          <p:cNvPr id="188" name="Google Shape;188;p10"/>
          <p:cNvSpPr txBox="1"/>
          <p:nvPr/>
        </p:nvSpPr>
        <p:spPr>
          <a:xfrm>
            <a:off x="5395404" y="4172480"/>
            <a:ext cx="18536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 sex hormone levels</a:t>
            </a:r>
            <a:endParaRPr sz="2400" dirty="0"/>
          </a:p>
        </p:txBody>
      </p:sp>
      <p:sp>
        <p:nvSpPr>
          <p:cNvPr id="189" name="Google Shape;189;p10"/>
          <p:cNvSpPr/>
          <p:nvPr/>
        </p:nvSpPr>
        <p:spPr>
          <a:xfrm>
            <a:off x="7672955" y="384868"/>
            <a:ext cx="2363046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dysfunction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1081840" y="731350"/>
            <a:ext cx="1959505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8472264" y="2073726"/>
            <a:ext cx="1959505" cy="1544217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7512641" y="3789171"/>
            <a:ext cx="1959505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5208394" y="4005065"/>
            <a:ext cx="1959505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2735134" y="3790088"/>
            <a:ext cx="1959505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902650" y="2579172"/>
            <a:ext cx="1959505" cy="1544216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6006573" y="577362"/>
            <a:ext cx="13777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IBD surgery</a:t>
            </a:r>
            <a:endParaRPr sz="2400" dirty="0"/>
          </a:p>
        </p:txBody>
      </p:sp>
      <p:sp>
        <p:nvSpPr>
          <p:cNvPr id="197" name="Google Shape;197;p10"/>
          <p:cNvSpPr/>
          <p:nvPr/>
        </p:nvSpPr>
        <p:spPr>
          <a:xfrm>
            <a:off x="8705985" y="2258983"/>
            <a:ext cx="225568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Former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reproductive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8" name="Google Shape;198;p10"/>
          <p:cNvSpPr/>
          <p:nvPr/>
        </p:nvSpPr>
        <p:spPr>
          <a:xfrm>
            <a:off x="3410712" y="329574"/>
            <a:ext cx="1959506" cy="1694970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19CB-A745-69F2-FA50-07EC4628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Measuring fertility in IBD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1530-9176-CB29-E42E-0E828F718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992"/>
            <a:ext cx="10515600" cy="48343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Swedish National register: UC, CD, IBD-U</a:t>
            </a:r>
          </a:p>
          <a:p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Fertility = the number of babies born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Contraceptive use after 2005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27,331 women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12 237 with UC, 8672 with CD and 6422 with IBD-U).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atched cohort [5:1] included 131 892 women 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Fertility reduced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 cohort (HR 0.88, 95% confidence interval [CI] 0.85–0.91), IBD-U cohort (HR 0.86, 95% CI 0.83–0.89) but only marginally reduced in UC cohort (HR 0.96, 95% CI 0.93–0.98)</a:t>
            </a:r>
          </a:p>
          <a:p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fertility associated with: 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hospital admissions, increasing number of bowel resections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erianal disease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993F8-BA35-2110-E73D-8238784BC211}"/>
              </a:ext>
            </a:extLst>
          </p:cNvPr>
          <p:cNvSpPr txBox="1"/>
          <p:nvPr/>
        </p:nvSpPr>
        <p:spPr>
          <a:xfrm>
            <a:off x="7067646" y="624509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Druvefors</a:t>
            </a:r>
            <a:r>
              <a:rPr lang="en-US" sz="1800" dirty="0"/>
              <a:t>. JCC 2021</a:t>
            </a:r>
          </a:p>
        </p:txBody>
      </p:sp>
    </p:spTree>
    <p:extLst>
      <p:ext uri="{BB962C8B-B14F-4D97-AF65-F5344CB8AC3E}">
        <p14:creationId xmlns:p14="http://schemas.microsoft.com/office/powerpoint/2010/main" val="60933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41BA-F9A4-41BB-A58C-1058B510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746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Time to pregnancy in women with and without IBD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9F7793-1F8B-4EC3-A47E-240494478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34" y="1514232"/>
            <a:ext cx="6223393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8E759-0A58-4877-BB9E-0F49DC58D9C0}"/>
              </a:ext>
            </a:extLst>
          </p:cNvPr>
          <p:cNvSpPr txBox="1"/>
          <p:nvPr/>
        </p:nvSpPr>
        <p:spPr>
          <a:xfrm>
            <a:off x="5400430" y="6232785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Friedman et al., Clinical Gastroenterology and Hepatology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8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BFD28-9325-4836-A4BA-80E18887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81756" y="-1290856"/>
            <a:ext cx="2828488" cy="90678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9171D-ED47-4518-A0DF-D28F45B85C7F}"/>
              </a:ext>
            </a:extLst>
          </p:cNvPr>
          <p:cNvCxnSpPr/>
          <p:nvPr/>
        </p:nvCxnSpPr>
        <p:spPr>
          <a:xfrm>
            <a:off x="6019800" y="36576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B14-87A1-446A-B4A6-B9ED19BCF8E3}"/>
              </a:ext>
            </a:extLst>
          </p:cNvPr>
          <p:cNvCxnSpPr/>
          <p:nvPr/>
        </p:nvCxnSpPr>
        <p:spPr>
          <a:xfrm>
            <a:off x="9753600" y="3660913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4C8CBF-7EB5-493F-90D9-30DA5A5F4230}"/>
              </a:ext>
            </a:extLst>
          </p:cNvPr>
          <p:cNvSpPr txBox="1"/>
          <p:nvPr/>
        </p:nvSpPr>
        <p:spPr>
          <a:xfrm>
            <a:off x="1728132" y="374136"/>
            <a:ext cx="838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Time to pregnancy is longer in women with Crohn’s disease and Crohn’s disease surgery</a:t>
            </a:r>
          </a:p>
        </p:txBody>
      </p:sp>
    </p:spTree>
    <p:extLst>
      <p:ext uri="{BB962C8B-B14F-4D97-AF65-F5344CB8AC3E}">
        <p14:creationId xmlns:p14="http://schemas.microsoft.com/office/powerpoint/2010/main" val="135530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4858" y="154355"/>
            <a:ext cx="7620000" cy="14319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</a:rPr>
              <a:t>Ovarian reserve in Crohn’s disease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8735" y="1447800"/>
            <a:ext cx="10046824" cy="4800600"/>
          </a:xfrm>
        </p:spPr>
        <p:txBody>
          <a:bodyPr>
            <a:normAutofit fontScale="92500" lnSpcReduction="10000"/>
          </a:bodyPr>
          <a:lstStyle/>
          <a:p>
            <a:pPr marL="206375" lvl="1" indent="0">
              <a:lnSpc>
                <a:spcPct val="110000"/>
              </a:lnSpc>
              <a:buNone/>
              <a:defRPr/>
            </a:pPr>
            <a:r>
              <a:rPr lang="en-US" b="1" dirty="0">
                <a:ea typeface="ＭＳ Ｐゴシック" charset="0"/>
              </a:rPr>
              <a:t>Definition: </a:t>
            </a:r>
            <a:r>
              <a:rPr lang="en-US" dirty="0">
                <a:ea typeface="ＭＳ Ｐゴシック" charset="0"/>
              </a:rPr>
              <a:t>The capacity of the ovary to provide egg cells that are capable of fertilization resulting in a healthy and successful pregnancy.</a:t>
            </a:r>
            <a:r>
              <a:rPr lang="en-US" dirty="0"/>
              <a:t> </a:t>
            </a:r>
          </a:p>
          <a:p>
            <a:pPr marL="206375" lvl="1" indent="0">
              <a:lnSpc>
                <a:spcPct val="110000"/>
              </a:lnSpc>
              <a:buNone/>
              <a:defRPr/>
            </a:pPr>
            <a:r>
              <a:rPr lang="en-US" b="1" dirty="0"/>
              <a:t>Measurement:</a:t>
            </a:r>
            <a:r>
              <a:rPr lang="en-US" dirty="0"/>
              <a:t> anti-Mullerian hormone (AMH) is a good indicator of ovarian reserve</a:t>
            </a:r>
          </a:p>
          <a:p>
            <a:pPr marL="206375" lvl="1" indent="0">
              <a:lnSpc>
                <a:spcPct val="110000"/>
              </a:lnSpc>
              <a:buNone/>
              <a:defRPr/>
            </a:pPr>
            <a:r>
              <a:rPr lang="en-US" dirty="0">
                <a:ea typeface="ＭＳ Ｐゴシック" charset="0"/>
              </a:rPr>
              <a:t>Low ovarian reserve in CD associated with: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0"/>
              </a:rPr>
              <a:t>Age  &gt;30y</a:t>
            </a:r>
            <a:r>
              <a:rPr lang="en-US" baseline="30000" dirty="0">
                <a:ea typeface="ＭＳ Ｐゴシック" charset="0"/>
              </a:rPr>
              <a:t>1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0"/>
              </a:rPr>
              <a:t>Colonic disease</a:t>
            </a:r>
            <a:r>
              <a:rPr lang="en-US" baseline="30000" dirty="0">
                <a:ea typeface="ＭＳ Ｐゴシック" charset="0"/>
              </a:rPr>
              <a:t>1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0"/>
              </a:rPr>
              <a:t>Higher disease activity</a:t>
            </a:r>
            <a:r>
              <a:rPr lang="en-US" baseline="30000" dirty="0">
                <a:ea typeface="ＭＳ Ｐゴシック" charset="0"/>
              </a:rPr>
              <a:t>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0"/>
              </a:rPr>
              <a:t>Disease duration &gt;5y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0"/>
              </a:rPr>
              <a:t>Surgery did not affect ovarian reserve</a:t>
            </a:r>
            <a:r>
              <a:rPr lang="en-US" baseline="30000" dirty="0">
                <a:ea typeface="ＭＳ Ｐゴシック" charset="0"/>
              </a:rPr>
              <a:t>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AMH level of women with CD or UC of reproductive age was significantly lower than that of healthy women</a:t>
            </a:r>
            <a:r>
              <a:rPr lang="en-US" b="0" i="0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AMH level of women with CD or UC of reproductive age in remission was lower than that of healthy women</a:t>
            </a:r>
            <a:r>
              <a:rPr lang="en-US" b="0" i="0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buFont typeface="Wingdings" charset="0"/>
              <a:buNone/>
              <a:defRPr/>
            </a:pP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b="1" dirty="0">
              <a:ea typeface="ＭＳ Ｐゴシック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248400"/>
            <a:ext cx="6400800" cy="3048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pc="-50" baseline="30000" dirty="0">
                <a:ea typeface="ＭＳ Ｐゴシック" charset="0"/>
              </a:rPr>
              <a:t>1</a:t>
            </a:r>
            <a:r>
              <a:rPr lang="en-US" spc="-50" dirty="0">
                <a:ea typeface="ＭＳ Ｐゴシック" charset="0"/>
              </a:rPr>
              <a:t>Freour, Inflamm Bowel Dis 2012; </a:t>
            </a:r>
            <a:r>
              <a:rPr lang="en-US" spc="-50" baseline="30000" dirty="0">
                <a:ea typeface="ＭＳ Ｐゴシック" charset="0"/>
              </a:rPr>
              <a:t>2</a:t>
            </a:r>
            <a:r>
              <a:rPr lang="en-US" spc="-50" dirty="0">
                <a:ea typeface="ＭＳ Ｐゴシック" charset="0"/>
              </a:rPr>
              <a:t>Senates, J Crohns Colitis 2013; </a:t>
            </a:r>
            <a:r>
              <a:rPr lang="en-US" spc="-50" baseline="30000" dirty="0">
                <a:ea typeface="ＭＳ Ｐゴシック" charset="0"/>
              </a:rPr>
              <a:t>3</a:t>
            </a:r>
            <a:r>
              <a:rPr lang="en-US" spc="-50" dirty="0">
                <a:ea typeface="ＭＳ Ｐゴシック" charset="0"/>
              </a:rPr>
              <a:t>Guo et al, Medicine 2023.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sz="1600" spc="-5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2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a typeface="Cambria" panose="02040503050406030204" pitchFamily="18" charset="0"/>
              </a:rPr>
              <a:t>Post-surgical conception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508920"/>
            <a:ext cx="3805084" cy="4525963"/>
          </a:xfrm>
        </p:spPr>
        <p:txBody>
          <a:bodyPr>
            <a:normAutofit/>
          </a:bodyPr>
          <a:lstStyle/>
          <a:p>
            <a:pPr marL="257175" indent="-257175"/>
            <a:r>
              <a:rPr lang="en-US" dirty="0"/>
              <a:t>Fertility is decreased three-fold after ileoanal pouch anastomosis (IPAA)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pPr marL="257175" indent="-257175"/>
            <a:r>
              <a:rPr lang="en-US" dirty="0"/>
              <a:t>Fertility is greatly improved with laparoscopic IPAA</a:t>
            </a:r>
            <a:r>
              <a:rPr lang="en-US" baseline="30000" dirty="0"/>
              <a:t>2,3</a:t>
            </a:r>
            <a:r>
              <a:rPr lang="en-US" dirty="0"/>
              <a:t>.</a:t>
            </a:r>
          </a:p>
          <a:p>
            <a:pPr marL="257175" indent="-257175"/>
            <a:r>
              <a:rPr lang="en-US" dirty="0"/>
              <a:t>Fertility is decreased after proctectomy, but studies are lacking.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126164"/>
            <a:ext cx="796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Waljee et al., Gut 2006; </a:t>
            </a:r>
            <a:r>
              <a:rPr lang="en-US" baseline="30000" dirty="0"/>
              <a:t>2</a:t>
            </a:r>
            <a:r>
              <a:rPr lang="en-US" dirty="0"/>
              <a:t>Bartels et al., Ann Surgery 2012; </a:t>
            </a:r>
            <a:r>
              <a:rPr lang="en-US" baseline="30000" dirty="0"/>
              <a:t>3</a:t>
            </a:r>
            <a:r>
              <a:rPr lang="en-US" dirty="0"/>
              <a:t>Beyer-Berjot et al., Ann Surgery 2013;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18BF95C-F10B-4C02-A385-4102A9E6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>
            <a:fillRect/>
          </a:stretch>
        </p:blipFill>
        <p:spPr bwMode="auto">
          <a:xfrm>
            <a:off x="5962338" y="1600200"/>
            <a:ext cx="4705662" cy="31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7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2230</Words>
  <Application>Microsoft Office PowerPoint</Application>
  <PresentationFormat>Widescreen</PresentationFormat>
  <Paragraphs>328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Georgia</vt:lpstr>
      <vt:lpstr>Gill Sans</vt:lpstr>
      <vt:lpstr>Gill Sans MT</vt:lpstr>
      <vt:lpstr>Lato</vt:lpstr>
      <vt:lpstr>Tahoma</vt:lpstr>
      <vt:lpstr>Wingdings</vt:lpstr>
      <vt:lpstr>Office Theme</vt:lpstr>
      <vt:lpstr>IBD Roadmap: Fertility and Pregnancy in Inflammatory Bowel Disease</vt:lpstr>
      <vt:lpstr> IBD and Reproduction</vt:lpstr>
      <vt:lpstr>PowerPoint Presentation</vt:lpstr>
      <vt:lpstr>PowerPoint Presentation</vt:lpstr>
      <vt:lpstr>Measuring fertility in IBD</vt:lpstr>
      <vt:lpstr>Time to pregnancy in women with and without IBD  </vt:lpstr>
      <vt:lpstr>PowerPoint Presentation</vt:lpstr>
      <vt:lpstr>Ovarian reserve in Crohn’s disease</vt:lpstr>
      <vt:lpstr>Post-surgical conception</vt:lpstr>
      <vt:lpstr>Fertility after laparoscopic IPAA</vt:lpstr>
      <vt:lpstr>Post-surgical conception and assisted reproductive technology (ART): clinical practice</vt:lpstr>
      <vt:lpstr>ART in women with IBD: Denmark studies Live birth per embryo transfer in UC women</vt:lpstr>
      <vt:lpstr>ART in women with IBD: Denmark studies Live birth per embryo transfer in CD women</vt:lpstr>
      <vt:lpstr>Surgery for CD decreases live births per embryo transfer</vt:lpstr>
      <vt:lpstr>PowerPoint Presentation</vt:lpstr>
      <vt:lpstr>Preconception care: IBD clinical practice</vt:lpstr>
      <vt:lpstr>Impact of pregnancy on maternal IBD  </vt:lpstr>
      <vt:lpstr>PowerPoint Presentation</vt:lpstr>
      <vt:lpstr>Preconception care leads to less disease relapse during pregnancy</vt:lpstr>
      <vt:lpstr>Predictors of disease activity during pregnancy in women with IBD</vt:lpstr>
      <vt:lpstr>How do we evaluate disease activity during pregnancy?</vt:lpstr>
      <vt:lpstr>Management of the flaring IBD pregnant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and Reproduction in IBD: 2021</dc:title>
  <dc:creator>Friedman, Sonia,M.D.</dc:creator>
  <cp:lastModifiedBy>Friedman, Sonia</cp:lastModifiedBy>
  <cp:revision>84</cp:revision>
  <dcterms:created xsi:type="dcterms:W3CDTF">2021-08-09T15:11:14Z</dcterms:created>
  <dcterms:modified xsi:type="dcterms:W3CDTF">2023-04-06T20:47:59Z</dcterms:modified>
</cp:coreProperties>
</file>