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141411020" r:id="rId3"/>
    <p:sldId id="2141411050" r:id="rId4"/>
    <p:sldId id="2141411064" r:id="rId5"/>
    <p:sldId id="262" r:id="rId6"/>
    <p:sldId id="2141411042" r:id="rId7"/>
    <p:sldId id="406" r:id="rId8"/>
    <p:sldId id="451" r:id="rId9"/>
    <p:sldId id="2141411079" r:id="rId10"/>
    <p:sldId id="2141411078" r:id="rId11"/>
    <p:sldId id="2141411031" r:id="rId12"/>
    <p:sldId id="267" r:id="rId13"/>
    <p:sldId id="282" r:id="rId14"/>
    <p:sldId id="2141411090" r:id="rId15"/>
    <p:sldId id="2141411034" r:id="rId16"/>
    <p:sldId id="452" r:id="rId17"/>
    <p:sldId id="2141411035" r:id="rId18"/>
    <p:sldId id="309" r:id="rId19"/>
    <p:sldId id="2141411082" r:id="rId20"/>
    <p:sldId id="2141411046" r:id="rId21"/>
    <p:sldId id="2141411047" r:id="rId22"/>
    <p:sldId id="2141411091" r:id="rId23"/>
    <p:sldId id="214141101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2164" autoAdjust="0"/>
  </p:normalViewPr>
  <p:slideViewPr>
    <p:cSldViewPr snapToGrid="0">
      <p:cViewPr varScale="1">
        <p:scale>
          <a:sx n="82" d="100"/>
          <a:sy n="82" d="100"/>
        </p:scale>
        <p:origin x="16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000" dirty="0"/>
              <a:t>Infections By 4 Months of Life (%)</a:t>
            </a:r>
          </a:p>
        </c:rich>
      </c:tx>
      <c:layout>
        <c:manualLayout>
          <c:xMode val="edge"/>
          <c:yMode val="edge"/>
          <c:x val="0.14783419162598152"/>
          <c:y val="5.1111109918667602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No Exposure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Serious</c:v>
                </c:pt>
                <c:pt idx="1">
                  <c:v>Non-Serious</c:v>
                </c:pt>
                <c:pt idx="2">
                  <c:v>Any infection</c:v>
                </c:pt>
              </c:strCache>
            </c:strRef>
          </c:cat>
          <c:val>
            <c:numRef>
              <c:f>Sheet1!$B$2:$B$4</c:f>
              <c:numCache>
                <c:formatCode>General</c:formatCode>
                <c:ptCount val="3"/>
                <c:pt idx="0">
                  <c:v>3</c:v>
                </c:pt>
                <c:pt idx="1">
                  <c:v>14</c:v>
                </c:pt>
                <c:pt idx="2">
                  <c:v>15</c:v>
                </c:pt>
              </c:numCache>
            </c:numRef>
          </c:val>
          <c:extLst>
            <c:ext xmlns:c16="http://schemas.microsoft.com/office/drawing/2014/chart" uri="{C3380CC4-5D6E-409C-BE32-E72D297353CC}">
              <c16:uniqueId val="{00000000-C30A-4D7D-9D5B-41E7B39940A3}"/>
            </c:ext>
          </c:extLst>
        </c:ser>
        <c:ser>
          <c:idx val="1"/>
          <c:order val="1"/>
          <c:tx>
            <c:strRef>
              <c:f>Sheet1!$C$1</c:f>
              <c:strCache>
                <c:ptCount val="1"/>
                <c:pt idx="0">
                  <c:v>Biologics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Serious</c:v>
                </c:pt>
                <c:pt idx="1">
                  <c:v>Non-Serious</c:v>
                </c:pt>
                <c:pt idx="2">
                  <c:v>Any infection</c:v>
                </c:pt>
              </c:strCache>
            </c:strRef>
          </c:cat>
          <c:val>
            <c:numRef>
              <c:f>Sheet1!$C$2:$C$4</c:f>
              <c:numCache>
                <c:formatCode>General</c:formatCode>
                <c:ptCount val="3"/>
                <c:pt idx="0">
                  <c:v>4</c:v>
                </c:pt>
                <c:pt idx="1">
                  <c:v>19</c:v>
                </c:pt>
                <c:pt idx="2">
                  <c:v>20</c:v>
                </c:pt>
              </c:numCache>
            </c:numRef>
          </c:val>
          <c:extLst>
            <c:ext xmlns:c16="http://schemas.microsoft.com/office/drawing/2014/chart" uri="{C3380CC4-5D6E-409C-BE32-E72D297353CC}">
              <c16:uniqueId val="{00000001-C30A-4D7D-9D5B-41E7B39940A3}"/>
            </c:ext>
          </c:extLst>
        </c:ser>
        <c:ser>
          <c:idx val="2"/>
          <c:order val="2"/>
          <c:tx>
            <c:strRef>
              <c:f>Sheet1!$D$1</c:f>
              <c:strCache>
                <c:ptCount val="1"/>
                <c:pt idx="0">
                  <c:v>Thiopurines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Serious</c:v>
                </c:pt>
                <c:pt idx="1">
                  <c:v>Non-Serious</c:v>
                </c:pt>
                <c:pt idx="2">
                  <c:v>Any infection</c:v>
                </c:pt>
              </c:strCache>
            </c:strRef>
          </c:cat>
          <c:val>
            <c:numRef>
              <c:f>Sheet1!$D$2:$D$4</c:f>
              <c:numCache>
                <c:formatCode>General</c:formatCode>
                <c:ptCount val="3"/>
                <c:pt idx="0">
                  <c:v>4</c:v>
                </c:pt>
                <c:pt idx="1">
                  <c:v>14</c:v>
                </c:pt>
                <c:pt idx="2">
                  <c:v>14</c:v>
                </c:pt>
              </c:numCache>
            </c:numRef>
          </c:val>
          <c:extLst>
            <c:ext xmlns:c16="http://schemas.microsoft.com/office/drawing/2014/chart" uri="{C3380CC4-5D6E-409C-BE32-E72D297353CC}">
              <c16:uniqueId val="{00000002-C30A-4D7D-9D5B-41E7B39940A3}"/>
            </c:ext>
          </c:extLst>
        </c:ser>
        <c:ser>
          <c:idx val="3"/>
          <c:order val="3"/>
          <c:tx>
            <c:strRef>
              <c:f>Sheet1!$E$1</c:f>
              <c:strCache>
                <c:ptCount val="1"/>
                <c:pt idx="0">
                  <c:v>Combination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Serious</c:v>
                </c:pt>
                <c:pt idx="1">
                  <c:v>Non-Serious</c:v>
                </c:pt>
                <c:pt idx="2">
                  <c:v>Any infection</c:v>
                </c:pt>
              </c:strCache>
            </c:strRef>
          </c:cat>
          <c:val>
            <c:numRef>
              <c:f>Sheet1!$E$2:$E$4</c:f>
              <c:numCache>
                <c:formatCode>General</c:formatCode>
                <c:ptCount val="3"/>
                <c:pt idx="0">
                  <c:v>2</c:v>
                </c:pt>
                <c:pt idx="1">
                  <c:v>13</c:v>
                </c:pt>
                <c:pt idx="2">
                  <c:v>13</c:v>
                </c:pt>
              </c:numCache>
            </c:numRef>
          </c:val>
          <c:extLst>
            <c:ext xmlns:c16="http://schemas.microsoft.com/office/drawing/2014/chart" uri="{C3380CC4-5D6E-409C-BE32-E72D297353CC}">
              <c16:uniqueId val="{00000004-C30A-4D7D-9D5B-41E7B39940A3}"/>
            </c:ext>
          </c:extLst>
        </c:ser>
        <c:dLbls>
          <c:showLegendKey val="0"/>
          <c:showVal val="0"/>
          <c:showCatName val="0"/>
          <c:showSerName val="0"/>
          <c:showPercent val="0"/>
          <c:showBubbleSize val="0"/>
        </c:dLbls>
        <c:gapWidth val="219"/>
        <c:overlap val="-27"/>
        <c:axId val="428353776"/>
        <c:axId val="428344920"/>
      </c:barChart>
      <c:catAx>
        <c:axId val="4283537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8344920"/>
        <c:crosses val="autoZero"/>
        <c:auto val="1"/>
        <c:lblAlgn val="ctr"/>
        <c:lblOffset val="100"/>
        <c:noMultiLvlLbl val="0"/>
      </c:catAx>
      <c:valAx>
        <c:axId val="428344920"/>
        <c:scaling>
          <c:orientation val="minMax"/>
          <c:max val="6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835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000" dirty="0"/>
              <a:t>Infections By 1 Year of Life (%)</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617828569789762E-2"/>
          <c:y val="0.2823969351755109"/>
          <c:w val="0.89697151234384109"/>
          <c:h val="0.61291670743910176"/>
        </c:manualLayout>
      </c:layout>
      <c:barChart>
        <c:barDir val="col"/>
        <c:grouping val="clustered"/>
        <c:varyColors val="0"/>
        <c:ser>
          <c:idx val="0"/>
          <c:order val="0"/>
          <c:tx>
            <c:strRef>
              <c:f>Sheet1!$B$1</c:f>
              <c:strCache>
                <c:ptCount val="1"/>
                <c:pt idx="0">
                  <c:v>No Exposure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Serious</c:v>
                </c:pt>
                <c:pt idx="1">
                  <c:v>Non-Serious</c:v>
                </c:pt>
                <c:pt idx="2">
                  <c:v>Any infection</c:v>
                </c:pt>
              </c:strCache>
            </c:strRef>
          </c:cat>
          <c:val>
            <c:numRef>
              <c:f>Sheet1!$B$2:$B$4</c:f>
              <c:numCache>
                <c:formatCode>General</c:formatCode>
                <c:ptCount val="3"/>
                <c:pt idx="0">
                  <c:v>5</c:v>
                </c:pt>
                <c:pt idx="1">
                  <c:v>44</c:v>
                </c:pt>
                <c:pt idx="2">
                  <c:v>47</c:v>
                </c:pt>
              </c:numCache>
            </c:numRef>
          </c:val>
          <c:extLst>
            <c:ext xmlns:c16="http://schemas.microsoft.com/office/drawing/2014/chart" uri="{C3380CC4-5D6E-409C-BE32-E72D297353CC}">
              <c16:uniqueId val="{00000000-D893-4456-A140-1BDD78384B5A}"/>
            </c:ext>
          </c:extLst>
        </c:ser>
        <c:ser>
          <c:idx val="1"/>
          <c:order val="1"/>
          <c:tx>
            <c:strRef>
              <c:f>Sheet1!$C$1</c:f>
              <c:strCache>
                <c:ptCount val="1"/>
                <c:pt idx="0">
                  <c:v>Biologics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Serious</c:v>
                </c:pt>
                <c:pt idx="1">
                  <c:v>Non-Serious</c:v>
                </c:pt>
                <c:pt idx="2">
                  <c:v>Any infection</c:v>
                </c:pt>
              </c:strCache>
            </c:strRef>
          </c:cat>
          <c:val>
            <c:numRef>
              <c:f>Sheet1!$C$2:$C$4</c:f>
              <c:numCache>
                <c:formatCode>General</c:formatCode>
                <c:ptCount val="3"/>
                <c:pt idx="0">
                  <c:v>6</c:v>
                </c:pt>
                <c:pt idx="1">
                  <c:v>43</c:v>
                </c:pt>
                <c:pt idx="2">
                  <c:v>45</c:v>
                </c:pt>
              </c:numCache>
            </c:numRef>
          </c:val>
          <c:extLst>
            <c:ext xmlns:c16="http://schemas.microsoft.com/office/drawing/2014/chart" uri="{C3380CC4-5D6E-409C-BE32-E72D297353CC}">
              <c16:uniqueId val="{00000001-D893-4456-A140-1BDD78384B5A}"/>
            </c:ext>
          </c:extLst>
        </c:ser>
        <c:ser>
          <c:idx val="2"/>
          <c:order val="2"/>
          <c:tx>
            <c:strRef>
              <c:f>Sheet1!$D$1</c:f>
              <c:strCache>
                <c:ptCount val="1"/>
                <c:pt idx="0">
                  <c:v>Thiopurines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Serious</c:v>
                </c:pt>
                <c:pt idx="1">
                  <c:v>Non-Serious</c:v>
                </c:pt>
                <c:pt idx="2">
                  <c:v>Any infection</c:v>
                </c:pt>
              </c:strCache>
            </c:strRef>
          </c:cat>
          <c:val>
            <c:numRef>
              <c:f>Sheet1!$D$2:$D$4</c:f>
              <c:numCache>
                <c:formatCode>General</c:formatCode>
                <c:ptCount val="3"/>
                <c:pt idx="0">
                  <c:v>8</c:v>
                </c:pt>
                <c:pt idx="1">
                  <c:v>44</c:v>
                </c:pt>
                <c:pt idx="2">
                  <c:v>46</c:v>
                </c:pt>
              </c:numCache>
            </c:numRef>
          </c:val>
          <c:extLst>
            <c:ext xmlns:c16="http://schemas.microsoft.com/office/drawing/2014/chart" uri="{C3380CC4-5D6E-409C-BE32-E72D297353CC}">
              <c16:uniqueId val="{00000002-D893-4456-A140-1BDD78384B5A}"/>
            </c:ext>
          </c:extLst>
        </c:ser>
        <c:ser>
          <c:idx val="3"/>
          <c:order val="3"/>
          <c:tx>
            <c:strRef>
              <c:f>Sheet1!$E$1</c:f>
              <c:strCache>
                <c:ptCount val="1"/>
                <c:pt idx="0">
                  <c:v>Combination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Serious</c:v>
                </c:pt>
                <c:pt idx="1">
                  <c:v>Non-Serious</c:v>
                </c:pt>
                <c:pt idx="2">
                  <c:v>Any infection</c:v>
                </c:pt>
              </c:strCache>
            </c:strRef>
          </c:cat>
          <c:val>
            <c:numRef>
              <c:f>Sheet1!$E$2:$E$4</c:f>
              <c:numCache>
                <c:formatCode>General</c:formatCode>
                <c:ptCount val="3"/>
                <c:pt idx="0">
                  <c:v>4</c:v>
                </c:pt>
                <c:pt idx="1">
                  <c:v>47</c:v>
                </c:pt>
                <c:pt idx="2">
                  <c:v>47</c:v>
                </c:pt>
              </c:numCache>
            </c:numRef>
          </c:val>
          <c:extLst>
            <c:ext xmlns:c16="http://schemas.microsoft.com/office/drawing/2014/chart" uri="{C3380CC4-5D6E-409C-BE32-E72D297353CC}">
              <c16:uniqueId val="{00000003-D893-4456-A140-1BDD78384B5A}"/>
            </c:ext>
          </c:extLst>
        </c:ser>
        <c:dLbls>
          <c:showLegendKey val="0"/>
          <c:showVal val="0"/>
          <c:showCatName val="0"/>
          <c:showSerName val="0"/>
          <c:showPercent val="0"/>
          <c:showBubbleSize val="0"/>
        </c:dLbls>
        <c:gapWidth val="219"/>
        <c:overlap val="-27"/>
        <c:axId val="428353776"/>
        <c:axId val="428344920"/>
      </c:barChart>
      <c:catAx>
        <c:axId val="4283537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8344920"/>
        <c:crosses val="autoZero"/>
        <c:auto val="1"/>
        <c:lblAlgn val="ctr"/>
        <c:lblOffset val="100"/>
        <c:noMultiLvlLbl val="0"/>
      </c:catAx>
      <c:valAx>
        <c:axId val="428344920"/>
        <c:scaling>
          <c:orientation val="minMax"/>
          <c:max val="6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835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64701021360301"/>
          <c:y val="0.160858744929611"/>
          <c:w val="0.84519573505882595"/>
          <c:h val="0.64665354330708702"/>
        </c:manualLayout>
      </c:layout>
      <c:barChart>
        <c:barDir val="col"/>
        <c:grouping val="clustered"/>
        <c:varyColors val="0"/>
        <c:ser>
          <c:idx val="0"/>
          <c:order val="0"/>
          <c:tx>
            <c:strRef>
              <c:f>Sheet1!$B$1</c:f>
              <c:strCache>
                <c:ptCount val="1"/>
                <c:pt idx="0">
                  <c:v>Tetanus</c:v>
                </c:pt>
              </c:strCache>
            </c:strRef>
          </c:tx>
          <c:spPr>
            <a:solidFill>
              <a:schemeClr val="accent1"/>
            </a:solidFill>
            <a:ln w="25400">
              <a:solidFill>
                <a:schemeClr val="bg1"/>
              </a:solidFill>
              <a:prstDash val="solid"/>
            </a:ln>
          </c:spPr>
          <c:invertIfNegative val="0"/>
          <c:dPt>
            <c:idx val="0"/>
            <c:invertIfNegative val="0"/>
            <c:bubble3D val="0"/>
            <c:extLst>
              <c:ext xmlns:c16="http://schemas.microsoft.com/office/drawing/2014/chart" uri="{C3380CC4-5D6E-409C-BE32-E72D297353CC}">
                <c16:uniqueId val="{00000000-0721-4259-9B24-DC59F1CC6F92}"/>
              </c:ext>
            </c:extLst>
          </c:dPt>
          <c:dPt>
            <c:idx val="1"/>
            <c:invertIfNegative val="0"/>
            <c:bubble3D val="0"/>
            <c:extLst>
              <c:ext xmlns:c16="http://schemas.microsoft.com/office/drawing/2014/chart" uri="{C3380CC4-5D6E-409C-BE32-E72D297353CC}">
                <c16:uniqueId val="{00000001-0721-4259-9B24-DC59F1CC6F92}"/>
              </c:ext>
            </c:extLst>
          </c:dPt>
          <c:dLbls>
            <c:numFmt formatCode="0" sourceLinked="0"/>
            <c:spPr>
              <a:noFill/>
              <a:ln w="25543">
                <a:noFill/>
              </a:ln>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6"/>
                <c:pt idx="0">
                  <c:v>IFX</c:v>
                </c:pt>
                <c:pt idx="1">
                  <c:v>ADA</c:v>
                </c:pt>
                <c:pt idx="2">
                  <c:v>CZP</c:v>
                </c:pt>
                <c:pt idx="3">
                  <c:v>NAT</c:v>
                </c:pt>
                <c:pt idx="4">
                  <c:v>VED</c:v>
                </c:pt>
                <c:pt idx="5">
                  <c:v>UST</c:v>
                </c:pt>
              </c:strCache>
            </c:strRef>
          </c:cat>
          <c:val>
            <c:numRef>
              <c:f>Sheet1!$B$2:$B$10</c:f>
              <c:numCache>
                <c:formatCode>General</c:formatCode>
                <c:ptCount val="6"/>
                <c:pt idx="0">
                  <c:v>73</c:v>
                </c:pt>
                <c:pt idx="1">
                  <c:v>86</c:v>
                </c:pt>
                <c:pt idx="2">
                  <c:v>100</c:v>
                </c:pt>
                <c:pt idx="3">
                  <c:v>100</c:v>
                </c:pt>
                <c:pt idx="4">
                  <c:v>100</c:v>
                </c:pt>
                <c:pt idx="5">
                  <c:v>100</c:v>
                </c:pt>
              </c:numCache>
            </c:numRef>
          </c:val>
          <c:extLst>
            <c:ext xmlns:c16="http://schemas.microsoft.com/office/drawing/2014/chart" uri="{C3380CC4-5D6E-409C-BE32-E72D297353CC}">
              <c16:uniqueId val="{00000002-0721-4259-9B24-DC59F1CC6F92}"/>
            </c:ext>
          </c:extLst>
        </c:ser>
        <c:ser>
          <c:idx val="1"/>
          <c:order val="1"/>
          <c:tx>
            <c:strRef>
              <c:f>Sheet1!$C$1</c:f>
              <c:strCache>
                <c:ptCount val="1"/>
                <c:pt idx="0">
                  <c:v>HiB</c:v>
                </c:pt>
              </c:strCache>
            </c:strRef>
          </c:tx>
          <c:spPr>
            <a:ln w="25400">
              <a:solidFill>
                <a:schemeClr val="bg1"/>
              </a:solidFill>
            </a:ln>
          </c:spPr>
          <c:invertIfNegative val="0"/>
          <c:dLbls>
            <c:dLbl>
              <c:idx val="3"/>
              <c:layout>
                <c:manualLayout>
                  <c:x val="0"/>
                  <c:y val="-4.5454545454545497E-2"/>
                </c:manualLayout>
              </c:layout>
              <c:tx>
                <c:rich>
                  <a:bodyPr/>
                  <a:lstStyle/>
                  <a:p>
                    <a:fld id="{C13AE92E-C7A4-4007-9C62-CBCC48DFA608}"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721-4259-9B24-DC59F1CC6F92}"/>
                </c:ext>
              </c:extLst>
            </c:dLbl>
            <c:dLbl>
              <c:idx val="4"/>
              <c:layout>
                <c:manualLayout>
                  <c:x val="-1.1115191729909201E-16"/>
                  <c:y val="-4.8484848484848499E-2"/>
                </c:manualLayout>
              </c:layout>
              <c:tx>
                <c:rich>
                  <a:bodyPr/>
                  <a:lstStyle/>
                  <a:p>
                    <a:fld id="{45F2F886-79A3-494A-BFE8-5B0F556BAB88}"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721-4259-9B24-DC59F1CC6F92}"/>
                </c:ext>
              </c:extLst>
            </c:dLbl>
            <c:dLbl>
              <c:idx val="5"/>
              <c:layout>
                <c:manualLayout>
                  <c:x val="-2.2230383459818402E-16"/>
                  <c:y val="-5.15151515151515E-2"/>
                </c:manualLayout>
              </c:layout>
              <c:tx>
                <c:rich>
                  <a:bodyPr/>
                  <a:lstStyle/>
                  <a:p>
                    <a:fld id="{EB17986E-9F82-4C33-A15E-DAFBD91891CD}"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721-4259-9B24-DC59F1CC6F92}"/>
                </c:ext>
              </c:extLst>
            </c:dLbl>
            <c:numFmt formatCode="#,##0" sourceLinked="0"/>
            <c:spPr>
              <a:noFill/>
              <a:ln>
                <a:noFill/>
              </a:ln>
              <a:effectLst/>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6"/>
                <c:pt idx="0">
                  <c:v>IFX</c:v>
                </c:pt>
                <c:pt idx="1">
                  <c:v>ADA</c:v>
                </c:pt>
                <c:pt idx="2">
                  <c:v>CZP</c:v>
                </c:pt>
                <c:pt idx="3">
                  <c:v>NAT</c:v>
                </c:pt>
                <c:pt idx="4">
                  <c:v>VED</c:v>
                </c:pt>
                <c:pt idx="5">
                  <c:v>UST</c:v>
                </c:pt>
              </c:strCache>
            </c:strRef>
          </c:cat>
          <c:val>
            <c:numRef>
              <c:f>Sheet1!$C$2:$C$10</c:f>
              <c:numCache>
                <c:formatCode>General</c:formatCode>
                <c:ptCount val="6"/>
                <c:pt idx="0">
                  <c:v>63</c:v>
                </c:pt>
                <c:pt idx="1">
                  <c:v>86</c:v>
                </c:pt>
                <c:pt idx="2">
                  <c:v>67</c:v>
                </c:pt>
                <c:pt idx="3">
                  <c:v>100</c:v>
                </c:pt>
                <c:pt idx="4">
                  <c:v>100</c:v>
                </c:pt>
                <c:pt idx="5">
                  <c:v>100</c:v>
                </c:pt>
              </c:numCache>
            </c:numRef>
          </c:val>
          <c:extLst>
            <c:ext xmlns:c16="http://schemas.microsoft.com/office/drawing/2014/chart" uri="{C3380CC4-5D6E-409C-BE32-E72D297353CC}">
              <c16:uniqueId val="{00000006-0721-4259-9B24-DC59F1CC6F92}"/>
            </c:ext>
          </c:extLst>
        </c:ser>
        <c:dLbls>
          <c:showLegendKey val="0"/>
          <c:showVal val="1"/>
          <c:showCatName val="0"/>
          <c:showSerName val="0"/>
          <c:showPercent val="0"/>
          <c:showBubbleSize val="0"/>
        </c:dLbls>
        <c:gapWidth val="50"/>
        <c:axId val="116370048"/>
        <c:axId val="116375936"/>
      </c:barChart>
      <c:catAx>
        <c:axId val="116370048"/>
        <c:scaling>
          <c:orientation val="minMax"/>
        </c:scaling>
        <c:delete val="0"/>
        <c:axPos val="b"/>
        <c:numFmt formatCode="General" sourceLinked="1"/>
        <c:majorTickMark val="out"/>
        <c:minorTickMark val="none"/>
        <c:tickLblPos val="nextTo"/>
        <c:spPr>
          <a:ln w="19050" cap="rnd">
            <a:solidFill>
              <a:schemeClr val="accent1"/>
            </a:solidFill>
            <a:prstDash val="solid"/>
          </a:ln>
          <a:effectLst>
            <a:outerShdw sx="1000" sy="1000" algn="ctr" rotWithShape="0">
              <a:srgbClr val="000066">
                <a:alpha val="0"/>
              </a:srgbClr>
            </a:outerShdw>
          </a:effectLst>
        </c:spPr>
        <c:txPr>
          <a:bodyPr rot="0" vert="horz"/>
          <a:lstStyle/>
          <a:p>
            <a:pPr>
              <a:defRPr/>
            </a:pPr>
            <a:endParaRPr lang="en-US"/>
          </a:p>
        </c:txPr>
        <c:crossAx val="116375936"/>
        <c:crosses val="autoZero"/>
        <c:auto val="0"/>
        <c:lblAlgn val="ctr"/>
        <c:lblOffset val="100"/>
        <c:tickLblSkip val="1"/>
        <c:tickMarkSkip val="1"/>
        <c:noMultiLvlLbl val="0"/>
      </c:catAx>
      <c:valAx>
        <c:axId val="116375936"/>
        <c:scaling>
          <c:orientation val="minMax"/>
          <c:max val="100"/>
        </c:scaling>
        <c:delete val="0"/>
        <c:axPos val="l"/>
        <c:numFmt formatCode="General" sourceLinked="0"/>
        <c:majorTickMark val="out"/>
        <c:minorTickMark val="none"/>
        <c:tickLblPos val="nextTo"/>
        <c:spPr>
          <a:ln w="19050" cap="rnd">
            <a:solidFill>
              <a:schemeClr val="accent1"/>
            </a:solidFill>
            <a:prstDash val="solid"/>
          </a:ln>
          <a:effectLst>
            <a:outerShdw sx="1000" sy="1000" algn="ctr" rotWithShape="0">
              <a:srgbClr val="000066">
                <a:alpha val="0"/>
              </a:srgbClr>
            </a:outerShdw>
          </a:effectLst>
        </c:spPr>
        <c:txPr>
          <a:bodyPr rot="0" vert="horz"/>
          <a:lstStyle/>
          <a:p>
            <a:pPr>
              <a:defRPr/>
            </a:pPr>
            <a:endParaRPr lang="en-US"/>
          </a:p>
        </c:txPr>
        <c:crossAx val="116370048"/>
        <c:crosses val="autoZero"/>
        <c:crossBetween val="between"/>
        <c:majorUnit val="20"/>
      </c:valAx>
      <c:spPr>
        <a:noFill/>
        <a:ln w="25543">
          <a:noFill/>
        </a:ln>
      </c:spPr>
    </c:plotArea>
    <c:legend>
      <c:legendPos val="t"/>
      <c:layout>
        <c:manualLayout>
          <c:xMode val="edge"/>
          <c:yMode val="edge"/>
          <c:x val="0.118009850067301"/>
          <c:y val="0"/>
          <c:w val="0.40424111922123701"/>
          <c:h val="7.6771653543307103E-2"/>
        </c:manualLayout>
      </c:layout>
      <c:overlay val="0"/>
      <c:txPr>
        <a:bodyPr/>
        <a:lstStyle/>
        <a:p>
          <a:pPr>
            <a:defRPr sz="1600"/>
          </a:pPr>
          <a:endParaRPr lang="en-US"/>
        </a:p>
      </c:txPr>
    </c:legend>
    <c:plotVisOnly val="1"/>
    <c:dispBlanksAs val="gap"/>
    <c:showDLblsOverMax val="0"/>
  </c:chart>
  <c:spPr>
    <a:noFill/>
    <a:ln>
      <a:noFill/>
    </a:ln>
  </c:spPr>
  <c:txPr>
    <a:bodyPr/>
    <a:lstStyle/>
    <a:p>
      <a:pPr>
        <a:defRPr sz="1800" b="1" i="0" u="none" strike="noStrike" baseline="0">
          <a:solidFill>
            <a:schemeClr val="accent1"/>
          </a:solidFill>
          <a:latin typeface="Calibri" panose="020F0502020204030204" pitchFamily="34" charset="0"/>
          <a:ea typeface="Arial"/>
          <a:cs typeface="Aria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30805235608801"/>
          <c:y val="0.191161775232641"/>
          <c:w val="0.76669194764391202"/>
          <c:h val="0.61734263898830799"/>
        </c:manualLayout>
      </c:layout>
      <c:barChart>
        <c:barDir val="col"/>
        <c:grouping val="clustered"/>
        <c:varyColors val="0"/>
        <c:ser>
          <c:idx val="0"/>
          <c:order val="0"/>
          <c:tx>
            <c:strRef>
              <c:f>Sheet1!$B$1</c:f>
              <c:strCache>
                <c:ptCount val="1"/>
                <c:pt idx="0">
                  <c:v>Unexposed</c:v>
                </c:pt>
              </c:strCache>
            </c:strRef>
          </c:tx>
          <c:spPr>
            <a:solidFill>
              <a:schemeClr val="accent1"/>
            </a:solidFill>
            <a:ln w="25400">
              <a:solidFill>
                <a:schemeClr val="bg1"/>
              </a:solidFill>
              <a:prstDash val="solid"/>
            </a:ln>
          </c:spPr>
          <c:invertIfNegative val="0"/>
          <c:dPt>
            <c:idx val="0"/>
            <c:invertIfNegative val="0"/>
            <c:bubble3D val="0"/>
            <c:extLst>
              <c:ext xmlns:c16="http://schemas.microsoft.com/office/drawing/2014/chart" uri="{C3380CC4-5D6E-409C-BE32-E72D297353CC}">
                <c16:uniqueId val="{00000000-83EF-4836-BED7-B1597C0E9743}"/>
              </c:ext>
            </c:extLst>
          </c:dPt>
          <c:dPt>
            <c:idx val="1"/>
            <c:invertIfNegative val="0"/>
            <c:bubble3D val="0"/>
            <c:extLst>
              <c:ext xmlns:c16="http://schemas.microsoft.com/office/drawing/2014/chart" uri="{C3380CC4-5D6E-409C-BE32-E72D297353CC}">
                <c16:uniqueId val="{00000001-83EF-4836-BED7-B1597C0E9743}"/>
              </c:ext>
            </c:extLst>
          </c:dPt>
          <c:dLbls>
            <c:dLbl>
              <c:idx val="0"/>
              <c:tx>
                <c:rich>
                  <a:bodyPr wrap="square" lIns="38100" tIns="19050" rIns="38100" bIns="19050" anchor="ctr">
                    <a:spAutoFit/>
                  </a:bodyPr>
                  <a:lstStyle/>
                  <a:p>
                    <a:pPr>
                      <a:defRPr sz="1600"/>
                    </a:pPr>
                    <a:fld id="{B53E7049-D8F7-404B-B426-6FB2624842ED}" type="VALUE">
                      <a:rPr lang="en-US"/>
                      <a:pPr>
                        <a:defRPr sz="1600"/>
                      </a:pPr>
                      <a:t>[VALUE]</a:t>
                    </a:fld>
                    <a:endParaRPr lang="en-US"/>
                  </a:p>
                </c:rich>
              </c:tx>
              <c:numFmt formatCode="0" sourceLinked="0"/>
              <c:spPr>
                <a:noFill/>
                <a:ln w="25543">
                  <a:noFill/>
                </a:ln>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3EF-4836-BED7-B1597C0E9743}"/>
                </c:ext>
              </c:extLst>
            </c:dLbl>
            <c:dLbl>
              <c:idx val="1"/>
              <c:tx>
                <c:rich>
                  <a:bodyPr wrap="square" lIns="38100" tIns="19050" rIns="38100" bIns="19050" anchor="ctr">
                    <a:spAutoFit/>
                  </a:bodyPr>
                  <a:lstStyle/>
                  <a:p>
                    <a:pPr>
                      <a:defRPr sz="1600"/>
                    </a:pPr>
                    <a:r>
                      <a:rPr lang="en-US" dirty="0"/>
                      <a:t>83</a:t>
                    </a:r>
                  </a:p>
                </c:rich>
              </c:tx>
              <c:numFmt formatCode="0" sourceLinked="0"/>
              <c:spPr>
                <a:noFill/>
                <a:ln w="25543">
                  <a:noFill/>
                </a:ln>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3EF-4836-BED7-B1597C0E9743}"/>
                </c:ext>
              </c:extLst>
            </c:dLbl>
            <c:numFmt formatCode="0.0" sourceLinked="0"/>
            <c:spPr>
              <a:noFill/>
              <a:ln w="25543">
                <a:noFill/>
              </a:ln>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HiB </c:v>
                </c:pt>
                <c:pt idx="1">
                  <c:v>Tetanus </c:v>
                </c:pt>
              </c:strCache>
            </c:strRef>
          </c:cat>
          <c:val>
            <c:numRef>
              <c:f>Sheet1!$B$2:$B$3</c:f>
              <c:numCache>
                <c:formatCode>General</c:formatCode>
                <c:ptCount val="2"/>
                <c:pt idx="0">
                  <c:v>50</c:v>
                </c:pt>
                <c:pt idx="1">
                  <c:v>83</c:v>
                </c:pt>
              </c:numCache>
            </c:numRef>
          </c:val>
          <c:extLst>
            <c:ext xmlns:c16="http://schemas.microsoft.com/office/drawing/2014/chart" uri="{C3380CC4-5D6E-409C-BE32-E72D297353CC}">
              <c16:uniqueId val="{00000002-83EF-4836-BED7-B1597C0E9743}"/>
            </c:ext>
          </c:extLst>
        </c:ser>
        <c:ser>
          <c:idx val="1"/>
          <c:order val="1"/>
          <c:tx>
            <c:strRef>
              <c:f>Sheet1!$C$1</c:f>
              <c:strCache>
                <c:ptCount val="1"/>
                <c:pt idx="0">
                  <c:v>Thiopurine</c:v>
                </c:pt>
              </c:strCache>
            </c:strRef>
          </c:tx>
          <c:spPr>
            <a:ln w="25400">
              <a:solidFill>
                <a:schemeClr val="bg1"/>
              </a:solidFill>
            </a:ln>
          </c:spPr>
          <c:invertIfNegative val="0"/>
          <c:dLbls>
            <c:spPr>
              <a:noFill/>
              <a:ln>
                <a:noFill/>
              </a:ln>
              <a:effectLst/>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HiB </c:v>
                </c:pt>
                <c:pt idx="1">
                  <c:v>Tetanus </c:v>
                </c:pt>
              </c:strCache>
            </c:strRef>
          </c:cat>
          <c:val>
            <c:numRef>
              <c:f>Sheet1!$C$2:$C$3</c:f>
              <c:numCache>
                <c:formatCode>General</c:formatCode>
                <c:ptCount val="2"/>
                <c:pt idx="0">
                  <c:v>50</c:v>
                </c:pt>
                <c:pt idx="1">
                  <c:v>50</c:v>
                </c:pt>
              </c:numCache>
            </c:numRef>
          </c:val>
          <c:extLst>
            <c:ext xmlns:c16="http://schemas.microsoft.com/office/drawing/2014/chart" uri="{C3380CC4-5D6E-409C-BE32-E72D297353CC}">
              <c16:uniqueId val="{00000003-83EF-4836-BED7-B1597C0E9743}"/>
            </c:ext>
          </c:extLst>
        </c:ser>
        <c:ser>
          <c:idx val="2"/>
          <c:order val="2"/>
          <c:tx>
            <c:strRef>
              <c:f>Sheet1!$D$1</c:f>
              <c:strCache>
                <c:ptCount val="1"/>
                <c:pt idx="0">
                  <c:v>Biologic</c:v>
                </c:pt>
              </c:strCache>
            </c:strRef>
          </c:tx>
          <c:spPr>
            <a:ln w="25400">
              <a:solidFill>
                <a:schemeClr val="bg1"/>
              </a:solidFill>
            </a:ln>
          </c:spPr>
          <c:invertIfNegative val="0"/>
          <c:dLbls>
            <c:spPr>
              <a:noFill/>
              <a:ln>
                <a:noFill/>
              </a:ln>
              <a:effectLst/>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HiB </c:v>
                </c:pt>
                <c:pt idx="1">
                  <c:v>Tetanus </c:v>
                </c:pt>
              </c:strCache>
            </c:strRef>
          </c:cat>
          <c:val>
            <c:numRef>
              <c:f>Sheet1!$D$2:$D$3</c:f>
              <c:numCache>
                <c:formatCode>General</c:formatCode>
                <c:ptCount val="2"/>
                <c:pt idx="0">
                  <c:v>69</c:v>
                </c:pt>
                <c:pt idx="1">
                  <c:v>84</c:v>
                </c:pt>
              </c:numCache>
            </c:numRef>
          </c:val>
          <c:extLst>
            <c:ext xmlns:c16="http://schemas.microsoft.com/office/drawing/2014/chart" uri="{C3380CC4-5D6E-409C-BE32-E72D297353CC}">
              <c16:uniqueId val="{00000004-83EF-4836-BED7-B1597C0E9743}"/>
            </c:ext>
          </c:extLst>
        </c:ser>
        <c:ser>
          <c:idx val="3"/>
          <c:order val="3"/>
          <c:tx>
            <c:strRef>
              <c:f>Sheet1!$E$1</c:f>
              <c:strCache>
                <c:ptCount val="1"/>
                <c:pt idx="0">
                  <c:v>Combination Therapy</c:v>
                </c:pt>
              </c:strCache>
            </c:strRef>
          </c:tx>
          <c:spPr>
            <a:solidFill>
              <a:schemeClr val="accent4">
                <a:lumMod val="40000"/>
                <a:lumOff val="60000"/>
              </a:schemeClr>
            </a:solidFill>
            <a:ln w="25400">
              <a:solidFill>
                <a:schemeClr val="bg1"/>
              </a:solidFill>
            </a:ln>
          </c:spPr>
          <c:invertIfNegative val="0"/>
          <c:dLbls>
            <c:spPr>
              <a:noFill/>
              <a:ln>
                <a:noFill/>
              </a:ln>
              <a:effectLst/>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HiB </c:v>
                </c:pt>
                <c:pt idx="1">
                  <c:v>Tetanus </c:v>
                </c:pt>
              </c:strCache>
            </c:strRef>
          </c:cat>
          <c:val>
            <c:numRef>
              <c:f>Sheet1!$E$2:$E$3</c:f>
              <c:numCache>
                <c:formatCode>General</c:formatCode>
                <c:ptCount val="2"/>
                <c:pt idx="0">
                  <c:v>78</c:v>
                </c:pt>
                <c:pt idx="1">
                  <c:v>67</c:v>
                </c:pt>
              </c:numCache>
            </c:numRef>
          </c:val>
          <c:extLst>
            <c:ext xmlns:c16="http://schemas.microsoft.com/office/drawing/2014/chart" uri="{C3380CC4-5D6E-409C-BE32-E72D297353CC}">
              <c16:uniqueId val="{00000005-83EF-4836-BED7-B1597C0E9743}"/>
            </c:ext>
          </c:extLst>
        </c:ser>
        <c:dLbls>
          <c:showLegendKey val="0"/>
          <c:showVal val="1"/>
          <c:showCatName val="0"/>
          <c:showSerName val="0"/>
          <c:showPercent val="0"/>
          <c:showBubbleSize val="0"/>
        </c:dLbls>
        <c:gapWidth val="50"/>
        <c:axId val="116895744"/>
        <c:axId val="116897280"/>
      </c:barChart>
      <c:catAx>
        <c:axId val="116895744"/>
        <c:scaling>
          <c:orientation val="minMax"/>
        </c:scaling>
        <c:delete val="0"/>
        <c:axPos val="b"/>
        <c:numFmt formatCode="General" sourceLinked="1"/>
        <c:majorTickMark val="out"/>
        <c:minorTickMark val="none"/>
        <c:tickLblPos val="nextTo"/>
        <c:spPr>
          <a:ln w="19050" cap="rnd">
            <a:solidFill>
              <a:schemeClr val="accent1"/>
            </a:solidFill>
            <a:prstDash val="solid"/>
          </a:ln>
          <a:effectLst>
            <a:outerShdw sx="1000" sy="1000" algn="ctr" rotWithShape="0">
              <a:srgbClr val="000066">
                <a:alpha val="0"/>
              </a:srgbClr>
            </a:outerShdw>
          </a:effectLst>
        </c:spPr>
        <c:txPr>
          <a:bodyPr rot="0" vert="horz"/>
          <a:lstStyle/>
          <a:p>
            <a:pPr>
              <a:defRPr/>
            </a:pPr>
            <a:endParaRPr lang="en-US"/>
          </a:p>
        </c:txPr>
        <c:crossAx val="116897280"/>
        <c:crosses val="autoZero"/>
        <c:auto val="0"/>
        <c:lblAlgn val="ctr"/>
        <c:lblOffset val="100"/>
        <c:tickLblSkip val="1"/>
        <c:tickMarkSkip val="1"/>
        <c:noMultiLvlLbl val="0"/>
      </c:catAx>
      <c:valAx>
        <c:axId val="116897280"/>
        <c:scaling>
          <c:orientation val="minMax"/>
          <c:max val="100"/>
        </c:scaling>
        <c:delete val="0"/>
        <c:axPos val="l"/>
        <c:title>
          <c:tx>
            <c:rich>
              <a:bodyPr rot="-5400000" vert="horz"/>
              <a:lstStyle/>
              <a:p>
                <a:pPr>
                  <a:defRPr/>
                </a:pPr>
                <a:r>
                  <a:rPr lang="en-US" dirty="0"/>
                  <a:t>% Adequate Immune Response</a:t>
                </a:r>
              </a:p>
            </c:rich>
          </c:tx>
          <c:layout>
            <c:manualLayout>
              <c:xMode val="edge"/>
              <c:yMode val="edge"/>
              <c:x val="8.5633500357909804E-3"/>
              <c:y val="0.13972727272727301"/>
            </c:manualLayout>
          </c:layout>
          <c:overlay val="0"/>
          <c:spPr>
            <a:ln cap="rnd"/>
          </c:spPr>
        </c:title>
        <c:numFmt formatCode="General" sourceLinked="0"/>
        <c:majorTickMark val="out"/>
        <c:minorTickMark val="none"/>
        <c:tickLblPos val="nextTo"/>
        <c:spPr>
          <a:ln w="19050" cap="rnd">
            <a:solidFill>
              <a:schemeClr val="accent1"/>
            </a:solidFill>
            <a:prstDash val="solid"/>
          </a:ln>
          <a:effectLst>
            <a:outerShdw sx="1000" sy="1000" algn="ctr" rotWithShape="0">
              <a:srgbClr val="000066">
                <a:alpha val="0"/>
              </a:srgbClr>
            </a:outerShdw>
          </a:effectLst>
        </c:spPr>
        <c:txPr>
          <a:bodyPr rot="0" vert="horz"/>
          <a:lstStyle/>
          <a:p>
            <a:pPr>
              <a:defRPr/>
            </a:pPr>
            <a:endParaRPr lang="en-US"/>
          </a:p>
        </c:txPr>
        <c:crossAx val="116895744"/>
        <c:crosses val="autoZero"/>
        <c:crossBetween val="between"/>
        <c:majorUnit val="20"/>
      </c:valAx>
      <c:spPr>
        <a:noFill/>
        <a:ln w="25543">
          <a:noFill/>
        </a:ln>
      </c:spPr>
    </c:plotArea>
    <c:legend>
      <c:legendPos val="t"/>
      <c:layout>
        <c:manualLayout>
          <c:xMode val="edge"/>
          <c:yMode val="edge"/>
          <c:x val="0.35543521832498198"/>
          <c:y val="1.5151515151515201E-2"/>
          <c:w val="0.54924958243855904"/>
          <c:h val="0.20763874970174201"/>
        </c:manualLayout>
      </c:layout>
      <c:overlay val="0"/>
      <c:txPr>
        <a:bodyPr/>
        <a:lstStyle/>
        <a:p>
          <a:pPr>
            <a:defRPr sz="1600">
              <a:solidFill>
                <a:schemeClr val="tx1"/>
              </a:solidFill>
            </a:defRPr>
          </a:pPr>
          <a:endParaRPr lang="en-US"/>
        </a:p>
      </c:txPr>
    </c:legend>
    <c:plotVisOnly val="1"/>
    <c:dispBlanksAs val="gap"/>
    <c:showDLblsOverMax val="0"/>
  </c:chart>
  <c:spPr>
    <a:noFill/>
    <a:ln>
      <a:noFill/>
    </a:ln>
  </c:spPr>
  <c:txPr>
    <a:bodyPr/>
    <a:lstStyle/>
    <a:p>
      <a:pPr>
        <a:defRPr sz="1800" b="1" i="0" u="none" strike="noStrike" baseline="0">
          <a:solidFill>
            <a:schemeClr val="accent1"/>
          </a:solidFill>
          <a:latin typeface="Calibri" panose="020F0502020204030204" pitchFamily="34" charset="0"/>
          <a:ea typeface="Arial"/>
          <a:cs typeface="Arial"/>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B40A79-BCCB-4103-9B35-55FD0B5ABB8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1B60EF8-3EF2-4E4A-97F9-4BA82287313A}">
      <dgm:prSet custT="1"/>
      <dgm:spPr/>
      <dgm:t>
        <a:bodyPr/>
        <a:lstStyle/>
        <a:p>
          <a:r>
            <a:rPr lang="en-US" sz="1500" b="0" i="0" dirty="0"/>
            <a:t>Rates of infection at 12 months similar in breastfed vs non-breastfed infants</a:t>
          </a:r>
          <a:endParaRPr lang="en-US" sz="1500" dirty="0"/>
        </a:p>
      </dgm:t>
    </dgm:pt>
    <dgm:pt modelId="{0554BDA9-FE9E-4F01-85DE-0E0D091AA169}" type="parTrans" cxnId="{D0BC48FE-4048-454A-962E-94669C011033}">
      <dgm:prSet/>
      <dgm:spPr/>
      <dgm:t>
        <a:bodyPr/>
        <a:lstStyle/>
        <a:p>
          <a:endParaRPr lang="en-US" sz="1800"/>
        </a:p>
      </dgm:t>
    </dgm:pt>
    <dgm:pt modelId="{BBFBDE86-A783-49E7-A867-7C70CC403DA1}" type="sibTrans" cxnId="{D0BC48FE-4048-454A-962E-94669C011033}">
      <dgm:prSet/>
      <dgm:spPr/>
      <dgm:t>
        <a:bodyPr/>
        <a:lstStyle/>
        <a:p>
          <a:endParaRPr lang="en-US" sz="1800"/>
        </a:p>
      </dgm:t>
    </dgm:pt>
    <dgm:pt modelId="{9818B004-82BA-400A-AC79-ECD2FD0DBF32}">
      <dgm:prSet custT="1"/>
      <dgm:spPr/>
      <dgm:t>
        <a:bodyPr/>
        <a:lstStyle/>
        <a:p>
          <a:r>
            <a:rPr lang="en-US" sz="1500" b="0" i="0" dirty="0"/>
            <a:t>Milestone score</a:t>
          </a:r>
          <a:endParaRPr lang="en-US" sz="1500" dirty="0"/>
        </a:p>
      </dgm:t>
    </dgm:pt>
    <dgm:pt modelId="{AA7C1A4C-2A45-4D59-98FB-4FFEBAABD0DE}" type="parTrans" cxnId="{7CD9046A-4C1D-4173-B075-A8650F115912}">
      <dgm:prSet/>
      <dgm:spPr/>
      <dgm:t>
        <a:bodyPr/>
        <a:lstStyle/>
        <a:p>
          <a:endParaRPr lang="en-US" sz="1800"/>
        </a:p>
      </dgm:t>
    </dgm:pt>
    <dgm:pt modelId="{F1B4EF56-B0C9-4941-9D40-832BD4DB767A}" type="sibTrans" cxnId="{7CD9046A-4C1D-4173-B075-A8650F115912}">
      <dgm:prSet/>
      <dgm:spPr/>
      <dgm:t>
        <a:bodyPr/>
        <a:lstStyle/>
        <a:p>
          <a:endParaRPr lang="en-US" sz="1800"/>
        </a:p>
      </dgm:t>
    </dgm:pt>
    <dgm:pt modelId="{1BEA7AC9-EBDB-4981-9CE6-C128B4497A52}">
      <dgm:prSet custT="1"/>
      <dgm:spPr/>
      <dgm:t>
        <a:bodyPr/>
        <a:lstStyle/>
        <a:p>
          <a:r>
            <a:rPr lang="en-US" sz="1500" b="0" i="0" dirty="0"/>
            <a:t>Any infection, 39% vs 39% in controls (P &gt; .99) </a:t>
          </a:r>
          <a:endParaRPr lang="en-US" sz="1500" dirty="0"/>
        </a:p>
      </dgm:t>
    </dgm:pt>
    <dgm:pt modelId="{38414BEF-D4C1-4E36-ACEB-28F488F37CC6}" type="parTrans" cxnId="{E6C578B0-98C5-4C01-93A7-9DD61F49B22E}">
      <dgm:prSet/>
      <dgm:spPr/>
      <dgm:t>
        <a:bodyPr/>
        <a:lstStyle/>
        <a:p>
          <a:endParaRPr lang="en-US" sz="1800"/>
        </a:p>
      </dgm:t>
    </dgm:pt>
    <dgm:pt modelId="{1CFC3E58-60FB-45D0-AFC9-7EAB6D12D8E2}" type="sibTrans" cxnId="{E6C578B0-98C5-4C01-93A7-9DD61F49B22E}">
      <dgm:prSet/>
      <dgm:spPr/>
      <dgm:t>
        <a:bodyPr/>
        <a:lstStyle/>
        <a:p>
          <a:endParaRPr lang="en-US" sz="1800"/>
        </a:p>
      </dgm:t>
    </dgm:pt>
    <dgm:pt modelId="{901BEA09-BA83-41E9-B279-FB0BE0584EAB}">
      <dgm:prSet custT="1"/>
      <dgm:spPr/>
      <dgm:t>
        <a:bodyPr/>
        <a:lstStyle/>
        <a:p>
          <a:r>
            <a:rPr lang="en-US" sz="1500" b="0" i="0" dirty="0"/>
            <a:t>87 vs 86 in controls (P = .999) </a:t>
          </a:r>
          <a:endParaRPr lang="en-US" sz="1500" dirty="0"/>
        </a:p>
      </dgm:t>
    </dgm:pt>
    <dgm:pt modelId="{72A2EACA-5327-4976-B0EF-1325F58531E1}" type="parTrans" cxnId="{4A25E929-32C7-458F-A0AE-73B38C5E5AB0}">
      <dgm:prSet/>
      <dgm:spPr/>
      <dgm:t>
        <a:bodyPr/>
        <a:lstStyle/>
        <a:p>
          <a:endParaRPr lang="en-US" sz="1800"/>
        </a:p>
      </dgm:t>
    </dgm:pt>
    <dgm:pt modelId="{E72D7F50-9CC0-447E-A7FD-6F8E3195A122}" type="sibTrans" cxnId="{4A25E929-32C7-458F-A0AE-73B38C5E5AB0}">
      <dgm:prSet/>
      <dgm:spPr/>
      <dgm:t>
        <a:bodyPr/>
        <a:lstStyle/>
        <a:p>
          <a:endParaRPr lang="en-US" sz="1800"/>
        </a:p>
      </dgm:t>
    </dgm:pt>
    <dgm:pt modelId="{D1BC9BBD-B50D-4008-A337-8C0C31273716}" type="pres">
      <dgm:prSet presAssocID="{7DB40A79-BCCB-4103-9B35-55FD0B5ABB8A}" presName="Name0" presStyleCnt="0">
        <dgm:presLayoutVars>
          <dgm:dir/>
          <dgm:animLvl val="lvl"/>
          <dgm:resizeHandles val="exact"/>
        </dgm:presLayoutVars>
      </dgm:prSet>
      <dgm:spPr/>
    </dgm:pt>
    <dgm:pt modelId="{5116C506-C2FE-4311-BFDD-F1FEC06B1A31}" type="pres">
      <dgm:prSet presAssocID="{51B60EF8-3EF2-4E4A-97F9-4BA82287313A}" presName="linNode" presStyleCnt="0"/>
      <dgm:spPr/>
    </dgm:pt>
    <dgm:pt modelId="{9A7D805D-0CBA-44BC-A37E-A55654ECD2DF}" type="pres">
      <dgm:prSet presAssocID="{51B60EF8-3EF2-4E4A-97F9-4BA82287313A}" presName="parentText" presStyleLbl="node1" presStyleIdx="0" presStyleCnt="2" custScaleX="183581">
        <dgm:presLayoutVars>
          <dgm:chMax val="1"/>
          <dgm:bulletEnabled val="1"/>
        </dgm:presLayoutVars>
      </dgm:prSet>
      <dgm:spPr/>
    </dgm:pt>
    <dgm:pt modelId="{FDD6DFB6-BA3E-4F2E-A8C7-5A3B7AEF884A}" type="pres">
      <dgm:prSet presAssocID="{51B60EF8-3EF2-4E4A-97F9-4BA82287313A}" presName="descendantText" presStyleLbl="alignAccFollowNode1" presStyleIdx="0" presStyleCnt="2" custScaleY="103749">
        <dgm:presLayoutVars>
          <dgm:bulletEnabled val="1"/>
        </dgm:presLayoutVars>
      </dgm:prSet>
      <dgm:spPr/>
    </dgm:pt>
    <dgm:pt modelId="{2DDFCE0B-116E-4166-B12A-DE1619B1FE3D}" type="pres">
      <dgm:prSet presAssocID="{BBFBDE86-A783-49E7-A867-7C70CC403DA1}" presName="sp" presStyleCnt="0"/>
      <dgm:spPr/>
    </dgm:pt>
    <dgm:pt modelId="{DBCBBD9D-E625-454C-B285-8699C750EEDB}" type="pres">
      <dgm:prSet presAssocID="{9818B004-82BA-400A-AC79-ECD2FD0DBF32}" presName="linNode" presStyleCnt="0"/>
      <dgm:spPr/>
    </dgm:pt>
    <dgm:pt modelId="{9A76F3A7-86BB-46B1-819E-5504589189A0}" type="pres">
      <dgm:prSet presAssocID="{9818B004-82BA-400A-AC79-ECD2FD0DBF32}" presName="parentText" presStyleLbl="node1" presStyleIdx="1" presStyleCnt="2" custScaleX="203315">
        <dgm:presLayoutVars>
          <dgm:chMax val="1"/>
          <dgm:bulletEnabled val="1"/>
        </dgm:presLayoutVars>
      </dgm:prSet>
      <dgm:spPr/>
    </dgm:pt>
    <dgm:pt modelId="{20CF26DD-9AD5-4E44-88EC-A2B3DF4F7C78}" type="pres">
      <dgm:prSet presAssocID="{9818B004-82BA-400A-AC79-ECD2FD0DBF32}" presName="descendantText" presStyleLbl="alignAccFollowNode1" presStyleIdx="1" presStyleCnt="2" custScaleX="116793">
        <dgm:presLayoutVars>
          <dgm:bulletEnabled val="1"/>
        </dgm:presLayoutVars>
      </dgm:prSet>
      <dgm:spPr/>
    </dgm:pt>
  </dgm:ptLst>
  <dgm:cxnLst>
    <dgm:cxn modelId="{4A25E929-32C7-458F-A0AE-73B38C5E5AB0}" srcId="{9818B004-82BA-400A-AC79-ECD2FD0DBF32}" destId="{901BEA09-BA83-41E9-B279-FB0BE0584EAB}" srcOrd="0" destOrd="0" parTransId="{72A2EACA-5327-4976-B0EF-1325F58531E1}" sibTransId="{E72D7F50-9CC0-447E-A7FD-6F8E3195A122}"/>
    <dgm:cxn modelId="{7CD9046A-4C1D-4173-B075-A8650F115912}" srcId="{7DB40A79-BCCB-4103-9B35-55FD0B5ABB8A}" destId="{9818B004-82BA-400A-AC79-ECD2FD0DBF32}" srcOrd="1" destOrd="0" parTransId="{AA7C1A4C-2A45-4D59-98FB-4FFEBAABD0DE}" sibTransId="{F1B4EF56-B0C9-4941-9D40-832BD4DB767A}"/>
    <dgm:cxn modelId="{03AC7A71-3EBF-4B3C-AD33-AFE58D9C5618}" type="presOf" srcId="{901BEA09-BA83-41E9-B279-FB0BE0584EAB}" destId="{20CF26DD-9AD5-4E44-88EC-A2B3DF4F7C78}" srcOrd="0" destOrd="0" presId="urn:microsoft.com/office/officeart/2005/8/layout/vList5"/>
    <dgm:cxn modelId="{4BF7CA81-A194-42B1-A568-2F2EC3DEE8CE}" type="presOf" srcId="{7DB40A79-BCCB-4103-9B35-55FD0B5ABB8A}" destId="{D1BC9BBD-B50D-4008-A337-8C0C31273716}" srcOrd="0" destOrd="0" presId="urn:microsoft.com/office/officeart/2005/8/layout/vList5"/>
    <dgm:cxn modelId="{090E9A8A-A18A-4C5F-A4DE-E5ADC43D9071}" type="presOf" srcId="{9818B004-82BA-400A-AC79-ECD2FD0DBF32}" destId="{9A76F3A7-86BB-46B1-819E-5504589189A0}" srcOrd="0" destOrd="0" presId="urn:microsoft.com/office/officeart/2005/8/layout/vList5"/>
    <dgm:cxn modelId="{90792FB0-6DD7-41DF-A3FD-814E9CE23A89}" type="presOf" srcId="{1BEA7AC9-EBDB-4981-9CE6-C128B4497A52}" destId="{FDD6DFB6-BA3E-4F2E-A8C7-5A3B7AEF884A}" srcOrd="0" destOrd="0" presId="urn:microsoft.com/office/officeart/2005/8/layout/vList5"/>
    <dgm:cxn modelId="{E6C578B0-98C5-4C01-93A7-9DD61F49B22E}" srcId="{51B60EF8-3EF2-4E4A-97F9-4BA82287313A}" destId="{1BEA7AC9-EBDB-4981-9CE6-C128B4497A52}" srcOrd="0" destOrd="0" parTransId="{38414BEF-D4C1-4E36-ACEB-28F488F37CC6}" sibTransId="{1CFC3E58-60FB-45D0-AFC9-7EAB6D12D8E2}"/>
    <dgm:cxn modelId="{41D67DD5-836A-44EF-9B31-FEE649C6D30E}" type="presOf" srcId="{51B60EF8-3EF2-4E4A-97F9-4BA82287313A}" destId="{9A7D805D-0CBA-44BC-A37E-A55654ECD2DF}" srcOrd="0" destOrd="0" presId="urn:microsoft.com/office/officeart/2005/8/layout/vList5"/>
    <dgm:cxn modelId="{D0BC48FE-4048-454A-962E-94669C011033}" srcId="{7DB40A79-BCCB-4103-9B35-55FD0B5ABB8A}" destId="{51B60EF8-3EF2-4E4A-97F9-4BA82287313A}" srcOrd="0" destOrd="0" parTransId="{0554BDA9-FE9E-4F01-85DE-0E0D091AA169}" sibTransId="{BBFBDE86-A783-49E7-A867-7C70CC403DA1}"/>
    <dgm:cxn modelId="{9235DB23-EAB3-4F41-8BE7-94689AF7DC01}" type="presParOf" srcId="{D1BC9BBD-B50D-4008-A337-8C0C31273716}" destId="{5116C506-C2FE-4311-BFDD-F1FEC06B1A31}" srcOrd="0" destOrd="0" presId="urn:microsoft.com/office/officeart/2005/8/layout/vList5"/>
    <dgm:cxn modelId="{A5F6D9D1-9EB5-42CE-856E-1AF3B2CBC5FE}" type="presParOf" srcId="{5116C506-C2FE-4311-BFDD-F1FEC06B1A31}" destId="{9A7D805D-0CBA-44BC-A37E-A55654ECD2DF}" srcOrd="0" destOrd="0" presId="urn:microsoft.com/office/officeart/2005/8/layout/vList5"/>
    <dgm:cxn modelId="{F277B74B-F356-4B3B-89DD-E5C2832D1E1D}" type="presParOf" srcId="{5116C506-C2FE-4311-BFDD-F1FEC06B1A31}" destId="{FDD6DFB6-BA3E-4F2E-A8C7-5A3B7AEF884A}" srcOrd="1" destOrd="0" presId="urn:microsoft.com/office/officeart/2005/8/layout/vList5"/>
    <dgm:cxn modelId="{6567F145-996E-41BF-A743-026BCA8C74AF}" type="presParOf" srcId="{D1BC9BBD-B50D-4008-A337-8C0C31273716}" destId="{2DDFCE0B-116E-4166-B12A-DE1619B1FE3D}" srcOrd="1" destOrd="0" presId="urn:microsoft.com/office/officeart/2005/8/layout/vList5"/>
    <dgm:cxn modelId="{CC92A38C-0FE5-4DE1-B5C7-4BE17DBC50CC}" type="presParOf" srcId="{D1BC9BBD-B50D-4008-A337-8C0C31273716}" destId="{DBCBBD9D-E625-454C-B285-8699C750EEDB}" srcOrd="2" destOrd="0" presId="urn:microsoft.com/office/officeart/2005/8/layout/vList5"/>
    <dgm:cxn modelId="{8C5702C3-DBB8-47C0-86AD-F780894B3732}" type="presParOf" srcId="{DBCBBD9D-E625-454C-B285-8699C750EEDB}" destId="{9A76F3A7-86BB-46B1-819E-5504589189A0}" srcOrd="0" destOrd="0" presId="urn:microsoft.com/office/officeart/2005/8/layout/vList5"/>
    <dgm:cxn modelId="{DE3182CC-DCED-4E6D-B308-A80F34419916}" type="presParOf" srcId="{DBCBBD9D-E625-454C-B285-8699C750EEDB}" destId="{20CF26DD-9AD5-4E44-88EC-A2B3DF4F7C7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6DFB6-BA3E-4F2E-A8C7-5A3B7AEF884A}">
      <dsp:nvSpPr>
        <dsp:cNvPr id="0" name=""/>
        <dsp:cNvSpPr/>
      </dsp:nvSpPr>
      <dsp:spPr>
        <a:xfrm rot="5400000">
          <a:off x="3366515" y="-529494"/>
          <a:ext cx="1294267" cy="261843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b="0" i="0" kern="1200" dirty="0"/>
            <a:t>Any infection, 39% vs 39% in controls (P &gt; .99) </a:t>
          </a:r>
          <a:endParaRPr lang="en-US" sz="1500" kern="1200" dirty="0"/>
        </a:p>
      </dsp:txBody>
      <dsp:txXfrm rot="-5400000">
        <a:off x="2704430" y="195772"/>
        <a:ext cx="2555258" cy="1167905"/>
      </dsp:txXfrm>
    </dsp:sp>
    <dsp:sp modelId="{9A7D805D-0CBA-44BC-A37E-A55654ECD2DF}">
      <dsp:nvSpPr>
        <dsp:cNvPr id="0" name=""/>
        <dsp:cNvSpPr/>
      </dsp:nvSpPr>
      <dsp:spPr>
        <a:xfrm>
          <a:off x="515" y="39"/>
          <a:ext cx="2703913" cy="15593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b="0" i="0" kern="1200" dirty="0"/>
            <a:t>Rates of infection at 12 months similar in breastfed vs non-breastfed infants</a:t>
          </a:r>
          <a:endParaRPr lang="en-US" sz="1500" kern="1200" dirty="0"/>
        </a:p>
      </dsp:txBody>
      <dsp:txXfrm>
        <a:off x="76637" y="76161"/>
        <a:ext cx="2551669" cy="1407129"/>
      </dsp:txXfrm>
    </dsp:sp>
    <dsp:sp modelId="{20CF26DD-9AD5-4E44-88EC-A2B3DF4F7C78}">
      <dsp:nvSpPr>
        <dsp:cNvPr id="0" name=""/>
        <dsp:cNvSpPr/>
      </dsp:nvSpPr>
      <dsp:spPr>
        <a:xfrm rot="5400000">
          <a:off x="3354356" y="1072567"/>
          <a:ext cx="1247498" cy="268899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b="0" i="0" kern="1200" dirty="0"/>
            <a:t>87 vs 86 in controls (P = .999) </a:t>
          </a:r>
          <a:endParaRPr lang="en-US" sz="1500" kern="1200" dirty="0"/>
        </a:p>
      </dsp:txBody>
      <dsp:txXfrm rot="-5400000">
        <a:off x="2633606" y="1854215"/>
        <a:ext cx="2628101" cy="1125702"/>
      </dsp:txXfrm>
    </dsp:sp>
    <dsp:sp modelId="{9A76F3A7-86BB-46B1-819E-5504589189A0}">
      <dsp:nvSpPr>
        <dsp:cNvPr id="0" name=""/>
        <dsp:cNvSpPr/>
      </dsp:nvSpPr>
      <dsp:spPr>
        <a:xfrm>
          <a:off x="515" y="1637380"/>
          <a:ext cx="2633090" cy="15593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b="0" i="0" kern="1200" dirty="0"/>
            <a:t>Milestone score</a:t>
          </a:r>
          <a:endParaRPr lang="en-US" sz="1500" kern="1200" dirty="0"/>
        </a:p>
      </dsp:txBody>
      <dsp:txXfrm>
        <a:off x="76637" y="1713502"/>
        <a:ext cx="2480846" cy="140712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0.175</cdr:x>
      <cdr:y>0.55467</cdr:y>
    </cdr:from>
    <cdr:to>
      <cdr:x>0.31818</cdr:x>
      <cdr:y>0.60812</cdr:y>
    </cdr:to>
    <cdr:sp macro="" textlink="">
      <cdr:nvSpPr>
        <cdr:cNvPr id="2" name="TextBox 1">
          <a:extLst xmlns:a="http://schemas.openxmlformats.org/drawingml/2006/main">
            <a:ext uri="{FF2B5EF4-FFF2-40B4-BE49-F238E27FC236}">
              <a16:creationId xmlns:a16="http://schemas.microsoft.com/office/drawing/2014/main" id="{4F1BCC8C-3CEF-4CC8-8CAC-22E027D4CF69}"/>
            </a:ext>
          </a:extLst>
        </cdr:cNvPr>
        <cdr:cNvSpPr txBox="1"/>
      </cdr:nvSpPr>
      <cdr:spPr>
        <a:xfrm xmlns:a="http://schemas.openxmlformats.org/drawingml/2006/main">
          <a:off x="765313" y="2067338"/>
          <a:ext cx="626165" cy="1992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0.04695</cdr:x>
      <cdr:y>0.89526</cdr:y>
    </cdr:from>
    <cdr:to>
      <cdr:x>0.912</cdr:x>
      <cdr:y>0.99048</cdr:y>
    </cdr:to>
    <cdr:grpSp>
      <cdr:nvGrpSpPr>
        <cdr:cNvPr id="3" name="Group 2">
          <a:extLst xmlns:a="http://schemas.openxmlformats.org/drawingml/2006/main">
            <a:ext uri="{FF2B5EF4-FFF2-40B4-BE49-F238E27FC236}">
              <a16:creationId xmlns:a16="http://schemas.microsoft.com/office/drawing/2014/main" id="{3A82D381-7E8E-46DB-A425-5C70C159E202}"/>
            </a:ext>
          </a:extLst>
        </cdr:cNvPr>
        <cdr:cNvGrpSpPr/>
      </cdr:nvGrpSpPr>
      <cdr:grpSpPr>
        <a:xfrm xmlns:a="http://schemas.openxmlformats.org/drawingml/2006/main">
          <a:off x="215085" y="3858456"/>
          <a:ext cx="3962919" cy="410386"/>
          <a:chOff x="544523" y="5735420"/>
          <a:chExt cx="3624078" cy="399074"/>
        </a:xfrm>
      </cdr:grpSpPr>
      <cdr:sp macro="" textlink="">
        <cdr:nvSpPr>
          <cdr:cNvPr id="4" name="TextBox 20"/>
          <cdr:cNvSpPr txBox="1"/>
        </cdr:nvSpPr>
        <cdr:spPr>
          <a:xfrm xmlns:a="http://schemas.openxmlformats.org/drawingml/2006/main">
            <a:off x="544523" y="5735420"/>
            <a:ext cx="332279" cy="399074"/>
          </a:xfrm>
          <a:prstGeom xmlns:a="http://schemas.openxmlformats.org/drawingml/2006/main" prst="rect">
            <a:avLst/>
          </a:prstGeom>
          <a:noFill xmlns:a="http://schemas.openxmlformats.org/drawingml/2006/main"/>
        </cdr:spPr>
        <cdr:txBody>
          <a:bodyPr xmlns:a="http://schemas.openxmlformats.org/drawingml/2006/main" wrap="none" lIns="0" rIns="0" rtlCol="0">
            <a:spAutoFit/>
          </a:bodyPr>
          <a:lstStyle xmlns:a="http://schemas.openxmlformats.org/drawingml/2006/main">
            <a:defPPr>
              <a:defRPr lang="en-US"/>
            </a:defPPr>
            <a:lvl1pPr algn="l" rtl="0" fontAlgn="base">
              <a:spcBef>
                <a:spcPct val="0"/>
              </a:spcBef>
              <a:spcAft>
                <a:spcPct val="0"/>
              </a:spcAft>
              <a:defRPr sz="16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kern="1200">
                <a:solidFill>
                  <a:schemeClr val="tx1"/>
                </a:solidFill>
                <a:latin typeface="Arial" charset="0"/>
                <a:ea typeface="ＭＳ Ｐゴシック" charset="0"/>
                <a:cs typeface="ＭＳ Ｐゴシック" charset="0"/>
              </a:defRPr>
            </a:lvl9pPr>
          </a:lstStyle>
          <a:p xmlns:a="http://schemas.openxmlformats.org/drawingml/2006/main">
            <a:pPr algn="r"/>
            <a:r>
              <a:rPr lang="en-US" sz="1400" b="1" dirty="0">
                <a:solidFill>
                  <a:schemeClr val="accent1"/>
                </a:solidFill>
                <a:latin typeface="+mj-lt"/>
              </a:rPr>
              <a:t>N=</a:t>
            </a:r>
          </a:p>
        </cdr:txBody>
      </cdr:sp>
      <cdr:sp macro="" textlink="">
        <cdr:nvSpPr>
          <cdr:cNvPr id="5" name="TextBox 22"/>
          <cdr:cNvSpPr txBox="1"/>
        </cdr:nvSpPr>
        <cdr:spPr>
          <a:xfrm xmlns:a="http://schemas.openxmlformats.org/drawingml/2006/main">
            <a:off x="1075920" y="5735420"/>
            <a:ext cx="207186" cy="399074"/>
          </a:xfrm>
          <a:prstGeom xmlns:a="http://schemas.openxmlformats.org/drawingml/2006/main" prst="rect">
            <a:avLst/>
          </a:prstGeom>
          <a:noFill xmlns:a="http://schemas.openxmlformats.org/drawingml/2006/main"/>
        </cdr:spPr>
        <cdr:txBody>
          <a:bodyPr xmlns:a="http://schemas.openxmlformats.org/drawingml/2006/main" wrap="none" lIns="0" rIns="0" rtlCol="0">
            <a:spAutoFit/>
          </a:bodyPr>
          <a:lstStyle xmlns:a="http://schemas.openxmlformats.org/drawingml/2006/main">
            <a:defPPr>
              <a:defRPr lang="en-US"/>
            </a:defPPr>
            <a:lvl1pPr algn="l" rtl="0" fontAlgn="base">
              <a:spcBef>
                <a:spcPct val="0"/>
              </a:spcBef>
              <a:spcAft>
                <a:spcPct val="0"/>
              </a:spcAft>
              <a:defRPr sz="16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kern="1200">
                <a:solidFill>
                  <a:schemeClr val="tx1"/>
                </a:solidFill>
                <a:latin typeface="Arial" charset="0"/>
                <a:ea typeface="ＭＳ Ｐゴシック" charset="0"/>
                <a:cs typeface="ＭＳ Ｐゴシック" charset="0"/>
              </a:defRPr>
            </a:lvl9pPr>
          </a:lstStyle>
          <a:p xmlns:a="http://schemas.openxmlformats.org/drawingml/2006/main">
            <a:pPr algn="ctr"/>
            <a:r>
              <a:rPr lang="en-US" sz="1400" b="1" dirty="0">
                <a:solidFill>
                  <a:schemeClr val="accent1"/>
                </a:solidFill>
                <a:latin typeface="+mj-lt"/>
              </a:rPr>
              <a:t>26</a:t>
            </a:r>
            <a:endParaRPr lang="en-US" sz="1800" b="1" dirty="0">
              <a:solidFill>
                <a:schemeClr val="accent1"/>
              </a:solidFill>
              <a:latin typeface="+mj-lt"/>
            </a:endParaRPr>
          </a:p>
        </cdr:txBody>
      </cdr:sp>
      <cdr:sp macro="" textlink="">
        <cdr:nvSpPr>
          <cdr:cNvPr id="6" name="TextBox 23"/>
          <cdr:cNvSpPr txBox="1"/>
        </cdr:nvSpPr>
        <cdr:spPr>
          <a:xfrm xmlns:a="http://schemas.openxmlformats.org/drawingml/2006/main">
            <a:off x="1689690" y="5735420"/>
            <a:ext cx="103593" cy="399074"/>
          </a:xfrm>
          <a:prstGeom xmlns:a="http://schemas.openxmlformats.org/drawingml/2006/main" prst="rect">
            <a:avLst/>
          </a:prstGeom>
          <a:noFill xmlns:a="http://schemas.openxmlformats.org/drawingml/2006/main"/>
        </cdr:spPr>
        <cdr:txBody>
          <a:bodyPr xmlns:a="http://schemas.openxmlformats.org/drawingml/2006/main" wrap="none" lIns="0" rIns="0" rtlCol="0">
            <a:spAutoFit/>
          </a:bodyPr>
          <a:lstStyle xmlns:a="http://schemas.openxmlformats.org/drawingml/2006/main">
            <a:defPPr>
              <a:defRPr lang="en-US"/>
            </a:defPPr>
            <a:lvl1pPr algn="l" rtl="0" fontAlgn="base">
              <a:spcBef>
                <a:spcPct val="0"/>
              </a:spcBef>
              <a:spcAft>
                <a:spcPct val="0"/>
              </a:spcAft>
              <a:defRPr sz="16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kern="1200">
                <a:solidFill>
                  <a:schemeClr val="tx1"/>
                </a:solidFill>
                <a:latin typeface="Arial" charset="0"/>
                <a:ea typeface="ＭＳ Ｐゴシック" charset="0"/>
                <a:cs typeface="ＭＳ Ｐゴシック" charset="0"/>
              </a:defRPr>
            </a:lvl9pPr>
          </a:lstStyle>
          <a:p xmlns:a="http://schemas.openxmlformats.org/drawingml/2006/main">
            <a:pPr algn="ctr"/>
            <a:r>
              <a:rPr lang="en-US" sz="1400" b="1" dirty="0">
                <a:solidFill>
                  <a:schemeClr val="accent1"/>
                </a:solidFill>
                <a:latin typeface="+mj-lt"/>
              </a:rPr>
              <a:t>7</a:t>
            </a:r>
          </a:p>
        </cdr:txBody>
      </cdr:sp>
      <cdr:sp macro="" textlink="">
        <cdr:nvSpPr>
          <cdr:cNvPr id="7" name="TextBox 24"/>
          <cdr:cNvSpPr txBox="1"/>
        </cdr:nvSpPr>
        <cdr:spPr>
          <a:xfrm xmlns:a="http://schemas.openxmlformats.org/drawingml/2006/main">
            <a:off x="2304094" y="5735420"/>
            <a:ext cx="103593" cy="399074"/>
          </a:xfrm>
          <a:prstGeom xmlns:a="http://schemas.openxmlformats.org/drawingml/2006/main" prst="rect">
            <a:avLst/>
          </a:prstGeom>
          <a:noFill xmlns:a="http://schemas.openxmlformats.org/drawingml/2006/main"/>
        </cdr:spPr>
        <cdr:txBody>
          <a:bodyPr xmlns:a="http://schemas.openxmlformats.org/drawingml/2006/main" wrap="none" lIns="0" rIns="0" rtlCol="0">
            <a:spAutoFit/>
          </a:bodyPr>
          <a:lstStyle xmlns:a="http://schemas.openxmlformats.org/drawingml/2006/main">
            <a:defPPr>
              <a:defRPr lang="en-US"/>
            </a:defPPr>
            <a:lvl1pPr algn="l" rtl="0" fontAlgn="base">
              <a:spcBef>
                <a:spcPct val="0"/>
              </a:spcBef>
              <a:spcAft>
                <a:spcPct val="0"/>
              </a:spcAft>
              <a:defRPr sz="16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kern="1200">
                <a:solidFill>
                  <a:schemeClr val="tx1"/>
                </a:solidFill>
                <a:latin typeface="Arial" charset="0"/>
                <a:ea typeface="ＭＳ Ｐゴシック" charset="0"/>
                <a:cs typeface="ＭＳ Ｐゴシック" charset="0"/>
              </a:defRPr>
            </a:lvl9pPr>
          </a:lstStyle>
          <a:p xmlns:a="http://schemas.openxmlformats.org/drawingml/2006/main">
            <a:pPr algn="ctr"/>
            <a:r>
              <a:rPr lang="en-US" sz="1400" b="1" dirty="0">
                <a:solidFill>
                  <a:schemeClr val="accent1"/>
                </a:solidFill>
                <a:latin typeface="+mj-lt"/>
              </a:rPr>
              <a:t>3</a:t>
            </a:r>
          </a:p>
        </cdr:txBody>
      </cdr:sp>
      <cdr:sp macro="" textlink="">
        <cdr:nvSpPr>
          <cdr:cNvPr id="8" name="TextBox 25"/>
          <cdr:cNvSpPr txBox="1"/>
        </cdr:nvSpPr>
        <cdr:spPr>
          <a:xfrm xmlns:a="http://schemas.openxmlformats.org/drawingml/2006/main">
            <a:off x="2918498" y="5735420"/>
            <a:ext cx="103593" cy="399074"/>
          </a:xfrm>
          <a:prstGeom xmlns:a="http://schemas.openxmlformats.org/drawingml/2006/main" prst="rect">
            <a:avLst/>
          </a:prstGeom>
          <a:noFill xmlns:a="http://schemas.openxmlformats.org/drawingml/2006/main"/>
        </cdr:spPr>
        <cdr:txBody>
          <a:bodyPr xmlns:a="http://schemas.openxmlformats.org/drawingml/2006/main" wrap="none" lIns="0" rIns="0" rtlCol="0">
            <a:spAutoFit/>
          </a:bodyPr>
          <a:lstStyle xmlns:a="http://schemas.openxmlformats.org/drawingml/2006/main">
            <a:defPPr>
              <a:defRPr lang="en-US"/>
            </a:defPPr>
            <a:lvl1pPr algn="l" rtl="0" fontAlgn="base">
              <a:spcBef>
                <a:spcPct val="0"/>
              </a:spcBef>
              <a:spcAft>
                <a:spcPct val="0"/>
              </a:spcAft>
              <a:defRPr sz="16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kern="1200">
                <a:solidFill>
                  <a:schemeClr val="tx1"/>
                </a:solidFill>
                <a:latin typeface="Arial" charset="0"/>
                <a:ea typeface="ＭＳ Ｐゴシック" charset="0"/>
                <a:cs typeface="ＭＳ Ｐゴシック" charset="0"/>
              </a:defRPr>
            </a:lvl9pPr>
          </a:lstStyle>
          <a:p xmlns:a="http://schemas.openxmlformats.org/drawingml/2006/main">
            <a:pPr algn="ctr"/>
            <a:r>
              <a:rPr lang="en-US" sz="1400" b="1" dirty="0">
                <a:solidFill>
                  <a:schemeClr val="accent1"/>
                </a:solidFill>
                <a:latin typeface="+mj-lt"/>
              </a:rPr>
              <a:t>2</a:t>
            </a:r>
          </a:p>
        </cdr:txBody>
      </cdr:sp>
      <cdr:sp macro="" textlink="">
        <cdr:nvSpPr>
          <cdr:cNvPr id="9" name="TextBox 26"/>
          <cdr:cNvSpPr txBox="1"/>
        </cdr:nvSpPr>
        <cdr:spPr>
          <a:xfrm xmlns:a="http://schemas.openxmlformats.org/drawingml/2006/main">
            <a:off x="3497290" y="5735420"/>
            <a:ext cx="86002" cy="399074"/>
          </a:xfrm>
          <a:prstGeom xmlns:a="http://schemas.openxmlformats.org/drawingml/2006/main" prst="rect">
            <a:avLst/>
          </a:prstGeom>
          <a:noFill xmlns:a="http://schemas.openxmlformats.org/drawingml/2006/main"/>
        </cdr:spPr>
        <cdr:txBody>
          <a:bodyPr xmlns:a="http://schemas.openxmlformats.org/drawingml/2006/main" wrap="none" lIns="0" rIns="0" rtlCol="0">
            <a:spAutoFit/>
          </a:bodyPr>
          <a:lstStyle xmlns:a="http://schemas.openxmlformats.org/drawingml/2006/main">
            <a:defPPr>
              <a:defRPr lang="en-US"/>
            </a:defPPr>
            <a:lvl1pPr algn="l" rtl="0" fontAlgn="base">
              <a:spcBef>
                <a:spcPct val="0"/>
              </a:spcBef>
              <a:spcAft>
                <a:spcPct val="0"/>
              </a:spcAft>
              <a:defRPr sz="16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kern="1200">
                <a:solidFill>
                  <a:schemeClr val="tx1"/>
                </a:solidFill>
                <a:latin typeface="Arial" charset="0"/>
                <a:ea typeface="ＭＳ Ｐゴシック" charset="0"/>
                <a:cs typeface="ＭＳ Ｐゴシック" charset="0"/>
              </a:defRPr>
            </a:lvl9pPr>
          </a:lstStyle>
          <a:p xmlns:a="http://schemas.openxmlformats.org/drawingml/2006/main">
            <a:pPr algn="ctr"/>
            <a:r>
              <a:rPr lang="en-US" sz="1400" b="1" dirty="0">
                <a:solidFill>
                  <a:schemeClr val="accent1"/>
                </a:solidFill>
                <a:latin typeface="+mj-lt"/>
              </a:rPr>
              <a:t>1</a:t>
            </a:r>
          </a:p>
        </cdr:txBody>
      </cdr:sp>
      <cdr:sp macro="" textlink="">
        <cdr:nvSpPr>
          <cdr:cNvPr id="10" name="TextBox 27"/>
          <cdr:cNvSpPr txBox="1"/>
        </cdr:nvSpPr>
        <cdr:spPr>
          <a:xfrm xmlns:a="http://schemas.openxmlformats.org/drawingml/2006/main">
            <a:off x="4065008" y="5735420"/>
            <a:ext cx="103593" cy="399074"/>
          </a:xfrm>
          <a:prstGeom xmlns:a="http://schemas.openxmlformats.org/drawingml/2006/main" prst="rect">
            <a:avLst/>
          </a:prstGeom>
          <a:noFill xmlns:a="http://schemas.openxmlformats.org/drawingml/2006/main"/>
        </cdr:spPr>
        <cdr:txBody>
          <a:bodyPr xmlns:a="http://schemas.openxmlformats.org/drawingml/2006/main" wrap="none" lIns="0" rIns="0" rtlCol="0">
            <a:spAutoFit/>
          </a:bodyPr>
          <a:lstStyle xmlns:a="http://schemas.openxmlformats.org/drawingml/2006/main">
            <a:defPPr>
              <a:defRPr lang="en-US"/>
            </a:defPPr>
            <a:lvl1pPr algn="l" rtl="0" fontAlgn="base">
              <a:spcBef>
                <a:spcPct val="0"/>
              </a:spcBef>
              <a:spcAft>
                <a:spcPct val="0"/>
              </a:spcAft>
              <a:defRPr sz="16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kern="1200">
                <a:solidFill>
                  <a:schemeClr val="tx1"/>
                </a:solidFill>
                <a:latin typeface="Arial" charset="0"/>
                <a:ea typeface="ＭＳ Ｐゴシック" charset="0"/>
                <a:cs typeface="ＭＳ Ｐゴシック" charset="0"/>
              </a:defRPr>
            </a:lvl9pPr>
          </a:lstStyle>
          <a:p xmlns:a="http://schemas.openxmlformats.org/drawingml/2006/main">
            <a:pPr algn="ctr"/>
            <a:r>
              <a:rPr lang="en-US" sz="1400" b="1" dirty="0">
                <a:solidFill>
                  <a:schemeClr val="accent1"/>
                </a:solidFill>
                <a:latin typeface="+mj-lt"/>
              </a:rPr>
              <a:t>2</a:t>
            </a:r>
          </a:p>
        </cdr:txBody>
      </cdr:sp>
    </cdr:grpSp>
  </cdr:relSizeAnchor>
</c:userShapes>
</file>

<file path=ppt/drawings/drawing3.xml><?xml version="1.0" encoding="utf-8"?>
<c:userShapes xmlns:c="http://schemas.openxmlformats.org/drawingml/2006/chart">
  <cdr:relSizeAnchor xmlns:cdr="http://schemas.openxmlformats.org/drawingml/2006/chartDrawing">
    <cdr:from>
      <cdr:x>0.17442</cdr:x>
      <cdr:y>0.89234</cdr:y>
    </cdr:from>
    <cdr:to>
      <cdr:x>0.83492</cdr:x>
      <cdr:y>0.993</cdr:y>
    </cdr:to>
    <cdr:grpSp>
      <cdr:nvGrpSpPr>
        <cdr:cNvPr id="4" name="Group 3">
          <a:extLst xmlns:a="http://schemas.openxmlformats.org/drawingml/2006/main">
            <a:ext uri="{FF2B5EF4-FFF2-40B4-BE49-F238E27FC236}">
              <a16:creationId xmlns:a16="http://schemas.microsoft.com/office/drawing/2014/main" id="{51CC38CB-DAB9-4763-91CA-8E11C373D1FA}"/>
            </a:ext>
          </a:extLst>
        </cdr:cNvPr>
        <cdr:cNvGrpSpPr/>
      </cdr:nvGrpSpPr>
      <cdr:grpSpPr>
        <a:xfrm xmlns:a="http://schemas.openxmlformats.org/drawingml/2006/main">
          <a:off x="1115719" y="4001709"/>
          <a:ext cx="4225046" cy="451410"/>
          <a:chOff x="5399279" y="5677069"/>
          <a:chExt cx="2768132" cy="421837"/>
        </a:xfrm>
      </cdr:grpSpPr>
      <cdr:sp macro="" textlink="">
        <cdr:nvSpPr>
          <cdr:cNvPr id="5" name="TextBox 20"/>
          <cdr:cNvSpPr txBox="1"/>
        </cdr:nvSpPr>
        <cdr:spPr>
          <a:xfrm xmlns:a="http://schemas.openxmlformats.org/drawingml/2006/main">
            <a:off x="5399279" y="5677069"/>
            <a:ext cx="226854" cy="421837"/>
          </a:xfrm>
          <a:prstGeom xmlns:a="http://schemas.openxmlformats.org/drawingml/2006/main" prst="rect">
            <a:avLst/>
          </a:prstGeom>
          <a:noFill xmlns:a="http://schemas.openxmlformats.org/drawingml/2006/main"/>
        </cdr:spPr>
        <cdr:txBody>
          <a:bodyPr xmlns:a="http://schemas.openxmlformats.org/drawingml/2006/main" wrap="none" lIns="0" rIns="0" rtlCol="0">
            <a:spAutoFit/>
          </a:bodyPr>
          <a:lstStyle xmlns:a="http://schemas.openxmlformats.org/drawingml/2006/main">
            <a:defPPr>
              <a:defRPr lang="en-US"/>
            </a:defPPr>
            <a:lvl1pPr algn="l" rtl="0" fontAlgn="base">
              <a:spcBef>
                <a:spcPct val="0"/>
              </a:spcBef>
              <a:spcAft>
                <a:spcPct val="0"/>
              </a:spcAft>
              <a:defRPr sz="16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kern="1200">
                <a:solidFill>
                  <a:schemeClr val="tx1"/>
                </a:solidFill>
                <a:latin typeface="Arial" charset="0"/>
                <a:ea typeface="ＭＳ Ｐゴシック" charset="0"/>
                <a:cs typeface="ＭＳ Ｐゴシック" charset="0"/>
              </a:defRPr>
            </a:lvl9pPr>
          </a:lstStyle>
          <a:p xmlns:a="http://schemas.openxmlformats.org/drawingml/2006/main">
            <a:pPr algn="r"/>
            <a:r>
              <a:rPr lang="en-US" b="1" i="1" dirty="0">
                <a:solidFill>
                  <a:schemeClr val="accent1"/>
                </a:solidFill>
                <a:latin typeface="+mj-lt"/>
              </a:rPr>
              <a:t>P</a:t>
            </a:r>
            <a:r>
              <a:rPr lang="en-US" b="1" dirty="0">
                <a:solidFill>
                  <a:schemeClr val="accent1"/>
                </a:solidFill>
                <a:latin typeface="+mj-lt"/>
              </a:rPr>
              <a:t>=</a:t>
            </a:r>
          </a:p>
        </cdr:txBody>
      </cdr:sp>
      <cdr:sp macro="" textlink="">
        <cdr:nvSpPr>
          <cdr:cNvPr id="6" name="TextBox 22"/>
          <cdr:cNvSpPr txBox="1"/>
        </cdr:nvSpPr>
        <cdr:spPr>
          <a:xfrm xmlns:a="http://schemas.openxmlformats.org/drawingml/2006/main">
            <a:off x="6279581" y="5677069"/>
            <a:ext cx="298272" cy="421837"/>
          </a:xfrm>
          <a:prstGeom xmlns:a="http://schemas.openxmlformats.org/drawingml/2006/main" prst="rect">
            <a:avLst/>
          </a:prstGeom>
          <a:noFill xmlns:a="http://schemas.openxmlformats.org/drawingml/2006/main"/>
        </cdr:spPr>
        <cdr:txBody>
          <a:bodyPr xmlns:a="http://schemas.openxmlformats.org/drawingml/2006/main" wrap="none" lIns="0" rIns="0" rtlCol="0">
            <a:spAutoFit/>
          </a:bodyPr>
          <a:lstStyle xmlns:a="http://schemas.openxmlformats.org/drawingml/2006/main">
            <a:defPPr>
              <a:defRPr lang="en-US"/>
            </a:defPPr>
            <a:lvl1pPr algn="l" rtl="0" fontAlgn="base">
              <a:spcBef>
                <a:spcPct val="0"/>
              </a:spcBef>
              <a:spcAft>
                <a:spcPct val="0"/>
              </a:spcAft>
              <a:defRPr sz="16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kern="1200">
                <a:solidFill>
                  <a:schemeClr val="tx1"/>
                </a:solidFill>
                <a:latin typeface="Arial" charset="0"/>
                <a:ea typeface="ＭＳ Ｐゴシック" charset="0"/>
                <a:cs typeface="ＭＳ Ｐゴシック" charset="0"/>
              </a:defRPr>
            </a:lvl9pPr>
          </a:lstStyle>
          <a:p xmlns:a="http://schemas.openxmlformats.org/drawingml/2006/main">
            <a:pPr algn="ctr"/>
            <a:r>
              <a:rPr lang="en-US" b="1" dirty="0">
                <a:solidFill>
                  <a:schemeClr val="accent1"/>
                </a:solidFill>
                <a:latin typeface="+mj-lt"/>
              </a:rPr>
              <a:t>0.56</a:t>
            </a:r>
          </a:p>
        </cdr:txBody>
      </cdr:sp>
      <cdr:sp macro="" textlink="">
        <cdr:nvSpPr>
          <cdr:cNvPr id="7" name="TextBox 23"/>
          <cdr:cNvSpPr txBox="1"/>
        </cdr:nvSpPr>
        <cdr:spPr>
          <a:xfrm xmlns:a="http://schemas.openxmlformats.org/drawingml/2006/main">
            <a:off x="7869139" y="5677069"/>
            <a:ext cx="298272" cy="421837"/>
          </a:xfrm>
          <a:prstGeom xmlns:a="http://schemas.openxmlformats.org/drawingml/2006/main" prst="rect">
            <a:avLst/>
          </a:prstGeom>
          <a:noFill xmlns:a="http://schemas.openxmlformats.org/drawingml/2006/main"/>
        </cdr:spPr>
        <cdr:txBody>
          <a:bodyPr xmlns:a="http://schemas.openxmlformats.org/drawingml/2006/main" wrap="none" lIns="0" rIns="0" rtlCol="0">
            <a:spAutoFit/>
          </a:bodyPr>
          <a:lstStyle xmlns:a="http://schemas.openxmlformats.org/drawingml/2006/main">
            <a:defPPr>
              <a:defRPr lang="en-US"/>
            </a:defPPr>
            <a:lvl1pPr algn="l" rtl="0" fontAlgn="base">
              <a:spcBef>
                <a:spcPct val="0"/>
              </a:spcBef>
              <a:spcAft>
                <a:spcPct val="0"/>
              </a:spcAft>
              <a:defRPr sz="16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kern="1200">
                <a:solidFill>
                  <a:schemeClr val="tx1"/>
                </a:solidFill>
                <a:latin typeface="Arial" charset="0"/>
                <a:ea typeface="ＭＳ Ｐゴシック" charset="0"/>
                <a:cs typeface="ＭＳ Ｐゴシック" charset="0"/>
              </a:defRPr>
            </a:lvl9pPr>
          </a:lstStyle>
          <a:p xmlns:a="http://schemas.openxmlformats.org/drawingml/2006/main">
            <a:pPr algn="ctr"/>
            <a:r>
              <a:rPr lang="en-US" b="1" dirty="0">
                <a:solidFill>
                  <a:schemeClr val="accent1"/>
                </a:solidFill>
                <a:latin typeface="+mj-lt"/>
              </a:rPr>
              <a:t>0.35</a:t>
            </a: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F59EEF-202F-4FEF-877A-6A58249B5868}"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99778-E2D0-4726-87C6-0290E91FAF28}" type="slidenum">
              <a:rPr lang="en-US" smtClean="0"/>
              <a:t>‹#›</a:t>
            </a:fld>
            <a:endParaRPr lang="en-US"/>
          </a:p>
        </p:txBody>
      </p:sp>
    </p:spTree>
    <p:extLst>
      <p:ext uri="{BB962C8B-B14F-4D97-AF65-F5344CB8AC3E}">
        <p14:creationId xmlns:p14="http://schemas.microsoft.com/office/powerpoint/2010/main" val="1794432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Figure 1. </a:t>
            </a:r>
            <a:r>
              <a:rPr lang="en-US" sz="1200" dirty="0"/>
              <a:t>The </a:t>
            </a:r>
            <a:r>
              <a:rPr lang="en-US" sz="1200" dirty="0" err="1"/>
              <a:t>FcRN</a:t>
            </a:r>
            <a:r>
              <a:rPr lang="en-US" sz="1200" dirty="0"/>
              <a:t> receptor facilitates </a:t>
            </a:r>
            <a:r>
              <a:rPr lang="en-US" sz="1200" dirty="0" err="1"/>
              <a:t>materno</a:t>
            </a:r>
            <a:r>
              <a:rPr lang="en-US" sz="1200" dirty="0"/>
              <a:t>-fetal transport of IgG across the placenta. </a:t>
            </a:r>
            <a:r>
              <a:rPr lang="en-US" sz="1200" dirty="0" err="1"/>
              <a:t>FcRN</a:t>
            </a:r>
            <a:r>
              <a:rPr lang="en-US" sz="1200" dirty="0"/>
              <a:t> is expressed in endosomes of </a:t>
            </a:r>
            <a:r>
              <a:rPr lang="en-US" sz="1200" dirty="0" err="1"/>
              <a:t>syncytiotrophoblasts</a:t>
            </a:r>
            <a:r>
              <a:rPr lang="en-US" sz="1200" dirty="0"/>
              <a:t>, which allow for binding of IgG via acidification. Therapeutic </a:t>
            </a:r>
            <a:r>
              <a:rPr lang="en-US" sz="1200" dirty="0" err="1"/>
              <a:t>monocloncal</a:t>
            </a:r>
            <a:r>
              <a:rPr lang="en-US" sz="1200" dirty="0"/>
              <a:t> antibodies in IBD such as anti-TNF alpha therapies are thought to cross the placenta via this mechanism.</a:t>
            </a:r>
            <a:endParaRPr lang="en-US" sz="1200" b="1" dirty="0"/>
          </a:p>
          <a:p>
            <a:endParaRPr lang="en-US" dirty="0"/>
          </a:p>
        </p:txBody>
      </p:sp>
      <p:sp>
        <p:nvSpPr>
          <p:cNvPr id="4" name="Slide Number Placeholder 3"/>
          <p:cNvSpPr>
            <a:spLocks noGrp="1"/>
          </p:cNvSpPr>
          <p:nvPr>
            <p:ph type="sldNum" sz="quarter" idx="5"/>
          </p:nvPr>
        </p:nvSpPr>
        <p:spPr/>
        <p:txBody>
          <a:bodyPr/>
          <a:lstStyle/>
          <a:p>
            <a:fld id="{CA52623A-283A-45A3-9ECC-0794D6C26B24}" type="slidenum">
              <a:rPr lang="en-US" smtClean="0"/>
              <a:t>6</a:t>
            </a:fld>
            <a:endParaRPr lang="en-US"/>
          </a:p>
        </p:txBody>
      </p:sp>
    </p:spTree>
    <p:extLst>
      <p:ext uri="{BB962C8B-B14F-4D97-AF65-F5344CB8AC3E}">
        <p14:creationId xmlns:p14="http://schemas.microsoft.com/office/powerpoint/2010/main" val="320286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Infant concentration; if missing, then cord concentration.  </a:t>
            </a:r>
          </a:p>
          <a:p>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Ratio only computed when maternal concentration is greater than 0</a:t>
            </a:r>
          </a:p>
          <a:p>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Defined as &gt;10 mcg/ml – note that this is the level used for analysis for all biologics</a:t>
            </a:r>
          </a:p>
          <a:p>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Only for those with days since last maternal dose as follows: Greater than 14 for Adalimumab, greater than 28 for Natalizumab, Certolizumab pegol and Golimumab, and greater than 56 for Infliximab, Vedolizumab and Ustekinumab.</a:t>
            </a:r>
          </a:p>
          <a:p>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Among those with infant samples available, first subsequent level at a median of 129.5 days after delivery</a:t>
            </a:r>
          </a:p>
          <a:p>
            <a:endParaRPr lang="en-US" alt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9AD5F49-425B-46F9-A1F7-85559C719143}"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ＭＳ Ｐゴシック" charset="0"/>
                <a:cs typeface="+mn-cs"/>
              </a:rPr>
              <a:pPr marL="0" marR="0" lvl="0" indent="0" algn="r" defTabSz="914400" rtl="0" eaLnBrk="1" fontAlgn="auto" latinLnBrk="0" hangingPunct="1">
                <a:lnSpc>
                  <a:spcPct val="100000"/>
                </a:lnSpc>
                <a:spcBef>
                  <a:spcPct val="0"/>
                </a:spcBef>
                <a:spcAft>
                  <a:spcPts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mn-cs"/>
            </a:endParaRPr>
          </a:p>
        </p:txBody>
      </p:sp>
    </p:spTree>
    <p:extLst>
      <p:ext uri="{BB962C8B-B14F-4D97-AF65-F5344CB8AC3E}">
        <p14:creationId xmlns:p14="http://schemas.microsoft.com/office/powerpoint/2010/main" val="3789883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9AD5F49-425B-46F9-A1F7-85559C719143}"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ＭＳ Ｐゴシック" charset="0"/>
                <a:cs typeface="+mn-cs"/>
              </a:rPr>
              <a:pPr marL="0" marR="0" lvl="0" indent="0" algn="r" defTabSz="914400" rtl="0" eaLnBrk="1" fontAlgn="auto" latinLnBrk="0" hangingPunct="1">
                <a:lnSpc>
                  <a:spcPct val="100000"/>
                </a:lnSpc>
                <a:spcBef>
                  <a:spcPct val="0"/>
                </a:spcBef>
                <a:spcAft>
                  <a:spcPts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mn-cs"/>
            </a:endParaRPr>
          </a:p>
        </p:txBody>
      </p:sp>
    </p:spTree>
    <p:extLst>
      <p:ext uri="{BB962C8B-B14F-4D97-AF65-F5344CB8AC3E}">
        <p14:creationId xmlns:p14="http://schemas.microsoft.com/office/powerpoint/2010/main" val="2805737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xfrm>
            <a:off x="304800" y="4721225"/>
            <a:ext cx="6740525" cy="4048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altLang="en-US" sz="1000" dirty="0">
                <a:latin typeface="Calibri" pitchFamily="34" charset="0"/>
              </a:rPr>
              <a:t>Mahadevan, Uma &amp; Martin, Christopher &amp; Chambers, Christina &amp; Kane, Sunanda &amp; Dubinsky, Marla &amp; </a:t>
            </a:r>
            <a:r>
              <a:rPr lang="en-US" altLang="en-US" sz="1000" dirty="0" err="1">
                <a:latin typeface="Calibri" pitchFamily="34" charset="0"/>
              </a:rPr>
              <a:t>Sandborn</a:t>
            </a:r>
            <a:r>
              <a:rPr lang="en-US" altLang="en-US" sz="1000" dirty="0">
                <a:latin typeface="Calibri" pitchFamily="34" charset="0"/>
              </a:rPr>
              <a:t>, William &amp; Sands, Bruce. (2014). 1 Achievement of Developmental Milestones Among Offspring of Women With Inflammatory Bowel Disease: The PIANO Registry. Gastroenterology. 146. S-1. 10.1016/S0016-5085(14)60001-9.  </a:t>
            </a:r>
          </a:p>
          <a:p>
            <a:r>
              <a:rPr lang="en-US" altLang="en-US" sz="1000" b="1" dirty="0">
                <a:latin typeface="Calibri" pitchFamily="34" charset="0"/>
              </a:rPr>
              <a:t>Introduction:</a:t>
            </a:r>
            <a:r>
              <a:rPr lang="en-US" altLang="en-US" sz="1000" dirty="0">
                <a:latin typeface="Calibri" pitchFamily="34" charset="0"/>
              </a:rPr>
              <a:t> IBD in the mother is associated with higher rates of adverse pregnancy out- comes. However, long-term effects of maternal IBD on childhood growth and development are not known. The aim of this study was to determine the impact of IBD medication exposure in utero on newborn developmental milestones. </a:t>
            </a:r>
          </a:p>
          <a:p>
            <a:r>
              <a:rPr lang="en-US" altLang="en-US" sz="1000" b="1" dirty="0">
                <a:latin typeface="Calibri" pitchFamily="34" charset="0"/>
              </a:rPr>
              <a:t>Methods:</a:t>
            </a:r>
            <a:r>
              <a:rPr lang="en-US" altLang="en-US" sz="1000" dirty="0">
                <a:latin typeface="Calibri" pitchFamily="34" charset="0"/>
              </a:rPr>
              <a:t> We created a prospective cohort of pregnant women at 30 US IBD centers to follow patients through pregnancy and first four years of a child's life. We ascertained IBD medications and disease activity during gestation, complications of pregnancy and delivery, and achievement of developmental milestones. Patients were classified by exposure to drugs taken between conception and delivery: 6MP/Azathioprine (Group A), infliximab, adalimumab, certolizumab (Group B), combination therapy (Group AB). We compared these groups to women who did not take any Group A or B drugs. Developmental milestones achieved by the infant, based on Denver Childhood Developmental Score, were measured by the mother at months 4, 9 and 12 and by the validated Ages and Stages Questionnaire at 1,2,3 and 4 years of age. Follow up is ongoing. </a:t>
            </a:r>
          </a:p>
          <a:p>
            <a:r>
              <a:rPr lang="en-US" altLang="en-US" sz="1000" b="1" dirty="0">
                <a:latin typeface="Calibri" pitchFamily="34" charset="0"/>
              </a:rPr>
              <a:t>Results:</a:t>
            </a:r>
            <a:r>
              <a:rPr lang="en-US" altLang="en-US" sz="1000" dirty="0">
                <a:latin typeface="Calibri" pitchFamily="34" charset="0"/>
              </a:rPr>
              <a:t> 1289 women are enrolled in the study as of Nov 12 2013: 1097 have completed pregnancy, 1039 with live births. There were 215 live births in Group A, 364 in Group B, 137 in Group AB and 323 to unexposed mothers. When compared to the unexposed infants, infants in Group A, B and AB always had equivalent or better achievement of milestones. These results were unchanged when controlled for maternal income and education level. Table 1 lists the milestones in which the exposed infants had better outcomes that the unexposed. </a:t>
            </a:r>
          </a:p>
          <a:p>
            <a:r>
              <a:rPr lang="en-US" altLang="en-US" sz="1000" b="1" dirty="0">
                <a:latin typeface="Calibri" pitchFamily="34" charset="0"/>
              </a:rPr>
              <a:t>Conclusions:</a:t>
            </a:r>
            <a:r>
              <a:rPr lang="en-US" altLang="en-US" sz="1000" dirty="0">
                <a:latin typeface="Calibri" pitchFamily="34" charset="0"/>
              </a:rPr>
              <a:t> Infants with in utero exposure to immunomodulator and biologic therapy did not exhibit developmental delay compared to infants not exposed to these agents, controlling for preterm birth. Overall, developmental scores were similar between exposed and unexposed infants, and scores of exposed infants were slightly higher in some categories.</a:t>
            </a:r>
          </a:p>
          <a:p>
            <a:endParaRPr lang="en-US" altLang="en-US" dirty="0"/>
          </a:p>
        </p:txBody>
      </p:sp>
    </p:spTree>
    <p:extLst>
      <p:ext uri="{BB962C8B-B14F-4D97-AF65-F5344CB8AC3E}">
        <p14:creationId xmlns:p14="http://schemas.microsoft.com/office/powerpoint/2010/main" val="390975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analyzed placentas from two vedolizumab-treated IBD patients (left panels) and compared to healthy controls (right panels). We observed a significant change in placental morphology within the vedolizumab-treated patients, specifically an increase in placental villous and decidual edema. Thus, vedolizumab may be affecting placental development in vivo.</a:t>
            </a:r>
          </a:p>
          <a:p>
            <a:endParaRPr lang="en-US" dirty="0"/>
          </a:p>
          <a:p>
            <a:pPr marL="0" indent="0" defTabSz="853419">
              <a:spcAft>
                <a:spcPts val="0"/>
              </a:spcAft>
              <a:buClr>
                <a:srgbClr val="178CCB"/>
              </a:buClr>
              <a:buNone/>
            </a:pPr>
            <a:r>
              <a:rPr lang="en-US" sz="1200" dirty="0">
                <a:solidFill>
                  <a:srgbClr val="052049"/>
                </a:solidFill>
                <a:latin typeface="Arial"/>
              </a:rPr>
              <a:t>Human placental cytotrophoblasts express MAdCAM-1</a:t>
            </a:r>
          </a:p>
          <a:p>
            <a:pPr marL="0" indent="0" defTabSz="853419">
              <a:spcAft>
                <a:spcPts val="0"/>
              </a:spcAft>
              <a:buClr>
                <a:srgbClr val="178CCB"/>
              </a:buClr>
              <a:buNone/>
            </a:pPr>
            <a:endParaRPr lang="en-US" sz="1200" dirty="0">
              <a:solidFill>
                <a:srgbClr val="052049"/>
              </a:solidFill>
              <a:latin typeface="Arial"/>
            </a:endParaRPr>
          </a:p>
          <a:p>
            <a:pPr marL="0" indent="0" defTabSz="853419">
              <a:spcAft>
                <a:spcPts val="0"/>
              </a:spcAft>
              <a:buClr>
                <a:srgbClr val="178CCB"/>
              </a:buClr>
              <a:buNone/>
            </a:pPr>
            <a:r>
              <a:rPr lang="en-US" sz="1200" dirty="0">
                <a:solidFill>
                  <a:srgbClr val="052049"/>
                </a:solidFill>
                <a:latin typeface="Arial"/>
              </a:rPr>
              <a:t>Vedolizumab impairs cytotrophoblast invasion and adhesion in vitro</a:t>
            </a:r>
          </a:p>
          <a:p>
            <a:pPr marL="0" indent="0" defTabSz="853419">
              <a:spcAft>
                <a:spcPts val="0"/>
              </a:spcAft>
              <a:buClr>
                <a:srgbClr val="178CCB"/>
              </a:buClr>
              <a:buNone/>
            </a:pPr>
            <a:endParaRPr lang="en-US" sz="1200" dirty="0">
              <a:solidFill>
                <a:srgbClr val="052049"/>
              </a:solidFill>
              <a:latin typeface="Arial"/>
            </a:endParaRPr>
          </a:p>
          <a:p>
            <a:pPr marL="0" indent="0" defTabSz="853419">
              <a:spcAft>
                <a:spcPts val="0"/>
              </a:spcAft>
              <a:buClr>
                <a:srgbClr val="178CCB"/>
              </a:buClr>
              <a:buNone/>
            </a:pPr>
            <a:r>
              <a:rPr lang="en-US" sz="1200" dirty="0">
                <a:solidFill>
                  <a:srgbClr val="052049"/>
                </a:solidFill>
                <a:latin typeface="Arial"/>
              </a:rPr>
              <a:t>Placentas from Vedolizumab-treated IBD patients exhibit increased edema</a:t>
            </a:r>
          </a:p>
          <a:p>
            <a:pPr marL="0" indent="0" defTabSz="853419">
              <a:spcAft>
                <a:spcPts val="0"/>
              </a:spcAft>
              <a:buClr>
                <a:srgbClr val="178CCB"/>
              </a:buClr>
              <a:buNone/>
            </a:pPr>
            <a:endParaRPr lang="en-US" sz="1200" dirty="0">
              <a:solidFill>
                <a:srgbClr val="052049"/>
              </a:solidFill>
              <a:latin typeface="Arial"/>
            </a:endParaRPr>
          </a:p>
          <a:p>
            <a:pPr marL="0" indent="0" defTabSz="853419">
              <a:spcAft>
                <a:spcPts val="0"/>
              </a:spcAft>
              <a:buClr>
                <a:srgbClr val="178CCB"/>
              </a:buClr>
              <a:buNone/>
            </a:pPr>
            <a:r>
              <a:rPr lang="en-US" sz="1200" dirty="0">
                <a:solidFill>
                  <a:srgbClr val="052049"/>
                </a:solidFill>
                <a:latin typeface="Arial"/>
              </a:rPr>
              <a:t>More clinical data needed to determine risks of Vedolizumab use in pregnancy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Arial"/>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Arial"/>
              <a:ea typeface="+mn-ea"/>
              <a:cs typeface="+mn-cs"/>
            </a:endParaRPr>
          </a:p>
        </p:txBody>
      </p:sp>
    </p:spTree>
    <p:extLst>
      <p:ext uri="{BB962C8B-B14F-4D97-AF65-F5344CB8AC3E}">
        <p14:creationId xmlns:p14="http://schemas.microsoft.com/office/powerpoint/2010/main" val="609978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at the time of study analysis, we had 1669 completed pregnancies in IBD resulting in 1610 live births. 47 were ustekinumab exposed, 66 vedolizumab exposed, and 430 without exposure. There was no increase in pregnancy related adverse events, listed here, or infant related adverse outcomes in any of the cohorts when compared to each other.</a:t>
            </a:r>
          </a:p>
        </p:txBody>
      </p:sp>
      <p:sp>
        <p:nvSpPr>
          <p:cNvPr id="4" name="Slide Number Placeholder 3"/>
          <p:cNvSpPr>
            <a:spLocks noGrp="1"/>
          </p:cNvSpPr>
          <p:nvPr>
            <p:ph type="sldNum" sz="quarter" idx="5"/>
          </p:nvPr>
        </p:nvSpPr>
        <p:spPr/>
        <p:txBody>
          <a:bodyPr/>
          <a:lstStyle/>
          <a:p>
            <a:fld id="{88210F3A-4D2A-5043-9E67-A65A241A3EB1}" type="slidenum">
              <a:rPr lang="en-US" smtClean="0"/>
              <a:t>12</a:t>
            </a:fld>
            <a:endParaRPr lang="en-US"/>
          </a:p>
        </p:txBody>
      </p:sp>
    </p:spTree>
    <p:extLst>
      <p:ext uri="{BB962C8B-B14F-4D97-AF65-F5344CB8AC3E}">
        <p14:creationId xmlns:p14="http://schemas.microsoft.com/office/powerpoint/2010/main" val="194036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99778-E2D0-4726-87C6-0290E91FAF28}" type="slidenum">
              <a:rPr lang="en-US" smtClean="0"/>
              <a:t>14</a:t>
            </a:fld>
            <a:endParaRPr lang="en-US"/>
          </a:p>
        </p:txBody>
      </p:sp>
    </p:spTree>
    <p:extLst>
      <p:ext uri="{BB962C8B-B14F-4D97-AF65-F5344CB8AC3E}">
        <p14:creationId xmlns:p14="http://schemas.microsoft.com/office/powerpoint/2010/main" val="2562408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mn-cs"/>
              </a:rPr>
              <a:t>??-</a:t>
            </a:r>
            <a:fld id="{97D7521B-F95B-484B-A68E-314497506491}"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mn-cs"/>
            </a:endParaRPr>
          </a:p>
        </p:txBody>
      </p:sp>
    </p:spTree>
    <p:extLst>
      <p:ext uri="{BB962C8B-B14F-4D97-AF65-F5344CB8AC3E}">
        <p14:creationId xmlns:p14="http://schemas.microsoft.com/office/powerpoint/2010/main" val="2290423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A sample of 2 ml of infant blood was obtained to measure response to tetanus toxoid and </a:t>
            </a:r>
            <a:r>
              <a:rPr lang="en-US" sz="1200" i="1" kern="1200" dirty="0">
                <a:solidFill>
                  <a:schemeClr val="tx1"/>
                </a:solidFill>
                <a:effectLst/>
                <a:latin typeface="+mn-lt"/>
                <a:ea typeface="+mn-ea"/>
                <a:cs typeface="+mn-cs"/>
              </a:rPr>
              <a:t>Haemophilus influenzae</a:t>
            </a:r>
            <a:r>
              <a:rPr lang="en-US" sz="1200" kern="1200" dirty="0">
                <a:solidFill>
                  <a:schemeClr val="tx1"/>
                </a:solidFill>
                <a:effectLst/>
                <a:latin typeface="+mn-lt"/>
                <a:ea typeface="+mn-ea"/>
                <a:cs typeface="+mn-cs"/>
              </a:rPr>
              <a:t> type B (Hib) vaccination following completion of primary immunizations at 2, 4, and 6 months of age. Serologic titers were measured at local laboratories. Vaccination response was considered adequate (within the immune range for that laboratory) or inadequate (below the immune range). These two vaccines were selected as they each represent a distinct type of antigen; the tetanus toxoid is a pure protein antigen while </a:t>
            </a:r>
            <a:r>
              <a:rPr lang="en-US" sz="1200" i="1" kern="1200" dirty="0">
                <a:solidFill>
                  <a:schemeClr val="tx1"/>
                </a:solidFill>
                <a:effectLst/>
                <a:latin typeface="+mn-lt"/>
                <a:ea typeface="+mn-ea"/>
                <a:cs typeface="+mn-cs"/>
              </a:rPr>
              <a:t>HiB</a:t>
            </a:r>
            <a:r>
              <a:rPr lang="en-US" sz="1200" kern="1200" dirty="0">
                <a:solidFill>
                  <a:schemeClr val="tx1"/>
                </a:solidFill>
                <a:effectLst/>
                <a:latin typeface="+mn-lt"/>
                <a:ea typeface="+mn-ea"/>
                <a:cs typeface="+mn-cs"/>
              </a:rPr>
              <a:t> represents a protein-polysaccharide conjugate </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Both vaccines depend on optimal T-helper and B-cell responses. Prior studies report that between 90-100% of children who completed the primary series achieved protective antitoxin titers against tetanus toxoid </a:t>
            </a:r>
            <a:r>
              <a:rPr lang="en-US" sz="1200" kern="1200" baseline="30000" dirty="0">
                <a:solidFill>
                  <a:schemeClr val="tx1"/>
                </a:solidFill>
                <a:effectLst/>
                <a:latin typeface="+mn-lt"/>
                <a:ea typeface="+mn-ea"/>
                <a:cs typeface="+mn-cs"/>
              </a:rPr>
              <a:t>10, 11</a:t>
            </a:r>
            <a:r>
              <a:rPr lang="en-US" sz="1200" kern="1200" dirty="0">
                <a:solidFill>
                  <a:schemeClr val="tx1"/>
                </a:solidFill>
                <a:effectLst/>
                <a:latin typeface="+mn-lt"/>
                <a:ea typeface="+mn-ea"/>
                <a:cs typeface="+mn-cs"/>
              </a:rPr>
              <a:t> and HiB </a:t>
            </a:r>
            <a:r>
              <a:rPr lang="en-US" sz="1200" kern="1200" baseline="30000" dirty="0">
                <a:solidFill>
                  <a:schemeClr val="tx1"/>
                </a:solidFill>
                <a:effectLst/>
                <a:latin typeface="+mn-lt"/>
                <a:ea typeface="+mn-ea"/>
                <a:cs typeface="+mn-cs"/>
              </a:rPr>
              <a:t>12-14</a:t>
            </a:r>
            <a:r>
              <a:rPr lang="en-US" sz="1200" kern="1200" dirty="0">
                <a:solidFill>
                  <a:schemeClr val="tx1"/>
                </a:solidFill>
                <a:effectLst/>
                <a:latin typeface="+mn-lt"/>
                <a:ea typeface="+mn-ea"/>
                <a:cs typeface="+mn-cs"/>
              </a:rPr>
              <a:t>. </a:t>
            </a:r>
            <a:endParaRPr lang="en-US" b="1" dirty="0"/>
          </a:p>
          <a:p>
            <a:endParaRPr lang="en-US" b="1" dirty="0"/>
          </a:p>
          <a:p>
            <a:endParaRPr lang="en-US" b="1" dirty="0"/>
          </a:p>
          <a:p>
            <a:r>
              <a:rPr lang="en-US" b="1" dirty="0"/>
              <a:t>MATERNAL IMMUNOMODULATOR OR BIOLOGIC USE DOES NOT IMPACT VACCINE RESPONSE IN INFANTS: RESULTS FROM THE PIANO REGISTRY </a:t>
            </a:r>
            <a:endParaRPr lang="en-US" dirty="0"/>
          </a:p>
          <a:p>
            <a:r>
              <a:rPr lang="en-US" b="1" dirty="0"/>
              <a:t>AuthorBlock: </a:t>
            </a:r>
            <a:r>
              <a:rPr lang="en-US" i="1" dirty="0"/>
              <a:t>Ashwin Ananthakrishnan</a:t>
            </a:r>
            <a:r>
              <a:rPr lang="en-US" i="1" baseline="30000" dirty="0"/>
              <a:t>1</a:t>
            </a:r>
            <a:r>
              <a:rPr lang="en-US" i="1" dirty="0"/>
              <a:t>, Dawn Beaulieu</a:t>
            </a:r>
            <a:r>
              <a:rPr lang="en-US" i="1" baseline="30000" dirty="0"/>
              <a:t>2</a:t>
            </a:r>
            <a:r>
              <a:rPr lang="en-US" i="1" dirty="0"/>
              <a:t>, Christopher Martin</a:t>
            </a:r>
            <a:r>
              <a:rPr lang="en-US" i="1" baseline="30000" dirty="0"/>
              <a:t>3</a:t>
            </a:r>
            <a:r>
              <a:rPr lang="en-US" i="1" dirty="0"/>
              <a:t>, Russell D. Cohen</a:t>
            </a:r>
            <a:r>
              <a:rPr lang="en-US" i="1" baseline="30000" dirty="0"/>
              <a:t>5</a:t>
            </a:r>
            <a:r>
              <a:rPr lang="en-US" i="1" dirty="0"/>
              <a:t>, Sunanda V. Kane</a:t>
            </a:r>
            <a:r>
              <a:rPr lang="en-US" i="1" baseline="30000" dirty="0"/>
              <a:t>6</a:t>
            </a:r>
            <a:r>
              <a:rPr lang="en-US" i="1" dirty="0"/>
              <a:t>, Uma Mahadevan</a:t>
            </a:r>
            <a:r>
              <a:rPr lang="en-US" i="1" baseline="30000" dirty="0"/>
              <a:t>4</a:t>
            </a:r>
            <a:br>
              <a:rPr lang="en-US" dirty="0"/>
            </a:br>
            <a:r>
              <a:rPr lang="en-US" baseline="30000" dirty="0"/>
              <a:t>1</a:t>
            </a:r>
            <a:r>
              <a:rPr lang="en-US" dirty="0"/>
              <a:t>Massachusetts General Hospital, Cambridge, Massachusetts, United States; </a:t>
            </a:r>
            <a:r>
              <a:rPr lang="en-US" baseline="30000" dirty="0"/>
              <a:t>2</a:t>
            </a:r>
            <a:r>
              <a:rPr lang="en-US" dirty="0"/>
              <a:t>Vanderbilt University, Nashville, Tennessee, United States; </a:t>
            </a:r>
            <a:r>
              <a:rPr lang="en-US" baseline="30000" dirty="0"/>
              <a:t>3</a:t>
            </a:r>
            <a:r>
              <a:rPr lang="en-US" dirty="0"/>
              <a:t>University of North Carolina - Chapel Hill, Chapel Hill, North Carolina, United States; </a:t>
            </a:r>
            <a:r>
              <a:rPr lang="en-US" baseline="30000" dirty="0"/>
              <a:t>4</a:t>
            </a:r>
            <a:r>
              <a:rPr lang="en-US" dirty="0"/>
              <a:t>University of California at San Francisco, San Francisco, California, United States; </a:t>
            </a:r>
            <a:r>
              <a:rPr lang="en-US" baseline="30000" dirty="0"/>
              <a:t>5</a:t>
            </a:r>
            <a:r>
              <a:rPr lang="en-US" dirty="0"/>
              <a:t>University of Chicago, Chicago, Illinois, United States; </a:t>
            </a:r>
            <a:r>
              <a:rPr lang="en-US" baseline="30000" dirty="0"/>
              <a:t>6</a:t>
            </a:r>
            <a:r>
              <a:rPr lang="en-US" dirty="0"/>
              <a:t>Mayo Clinic, Rochester, Minnesota, United States; </a:t>
            </a:r>
          </a:p>
          <a:p>
            <a:r>
              <a:rPr lang="en-US" b="1" dirty="0"/>
              <a:t>Introduction: </a:t>
            </a:r>
            <a:br>
              <a:rPr lang="en-US" dirty="0"/>
            </a:br>
            <a:r>
              <a:rPr lang="en-US" dirty="0"/>
              <a:t>Crohn’s disease (CD) and ulcerative colitis (UC) frequently affect women during childbearing years. Prior studies have demonstrated that maternal immunomodulator or biologic use is not associated with adverse pregnancy outcomes and fetal development. However, their impact beyond the neonatal period is less well studied. Maintenance immunosuppression is associated with lower rates of response to inactivated vaccines in individuals with CD or UC but whether maternal exposure to immunomodulator or biologic therapy influences vaccine responses in infants is unknown.</a:t>
            </a:r>
            <a:br>
              <a:rPr lang="en-US" dirty="0"/>
            </a:br>
            <a:br>
              <a:rPr lang="en-US" dirty="0"/>
            </a:br>
            <a:r>
              <a:rPr lang="en-US" b="1" dirty="0"/>
              <a:t>Methods: </a:t>
            </a:r>
            <a:br>
              <a:rPr lang="en-US" dirty="0"/>
            </a:br>
            <a:r>
              <a:rPr lang="en-US" dirty="0"/>
              <a:t>This study utilized data from a prospective multi-center national prospective study of pregnancy and neonatal outcomes in women with inflammatory bowel disease (PIANO). Comprehensive information on maternal demographics, disease characteristics including disease activity, medication exposure, and pregnancy outcomes was obtained. We inquired about the vaccination schedule of infants born to participating mothers. Serum titers of response to two vaccines were obtained and classified as being protective or not protective. Vaccine responses were compared across four groups – unexposed, on immunomodulators (A), biologics (B) or combination therapy (AB).</a:t>
            </a:r>
            <a:br>
              <a:rPr lang="en-US" dirty="0"/>
            </a:br>
            <a:br>
              <a:rPr lang="en-US" dirty="0"/>
            </a:br>
            <a:r>
              <a:rPr lang="en-US" b="1" dirty="0"/>
              <a:t>Results: </a:t>
            </a:r>
            <a:br>
              <a:rPr lang="en-US" dirty="0"/>
            </a:br>
            <a:r>
              <a:rPr lang="en-US" dirty="0"/>
              <a:t>A total of 179 women from the PIANO registry were included in this study (120 CD; 54 UC, 5 IBDU) among whom 11 (6%) were unexposed, 15 (8%) were on an immunomodulator, 116 (65%) were on biologic, and 37 (21%) were on combination therapy. The mean age of the women was 31.6 years with a mean duration of disease of 9.5 years. Three-quarters of the women reported inactive disease during pregnancy (77%). Vaccine response titers were available for Hemophilus influenzae B (HiB) (n=46) and TETANUS vaccines (n=49). The proportion of infants with protective titers ranged from 50 – 78% for HiB and 50-85% for TETANUS and were statistically similar across the four groups (p=0.56 and 0.35 respectively) (</a:t>
            </a:r>
            <a:r>
              <a:rPr lang="en-US" b="1" dirty="0"/>
              <a:t>Figure</a:t>
            </a:r>
            <a:r>
              <a:rPr lang="en-US" dirty="0"/>
              <a:t>). However, these</a:t>
            </a:r>
            <a:r>
              <a:rPr lang="en-US" u="sng" dirty="0"/>
              <a:t> rates are lower than reported historically (90-100%). </a:t>
            </a:r>
            <a:r>
              <a:rPr lang="en-US" dirty="0"/>
              <a:t>Exclusion of women with Cimzia did not alter the results. Infants born to 71 women were administered the rotavirus vaccine, among whom 13% were on immunomodulators, 66% on biologic, and 8% of combination biologic-thiopurine therapy. 17.5% had a mild reaction (6 fevers, 1 diarrhea). There was no statistical difference between the four groups in receiving at least one dose of any of the other vaccines.</a:t>
            </a:r>
            <a:br>
              <a:rPr lang="en-US" dirty="0"/>
            </a:br>
            <a:br>
              <a:rPr lang="en-US" dirty="0"/>
            </a:br>
            <a:r>
              <a:rPr lang="en-US" b="1" dirty="0"/>
              <a:t>Conclusions:</a:t>
            </a:r>
            <a:br>
              <a:rPr lang="en-US" dirty="0"/>
            </a:br>
            <a:r>
              <a:rPr lang="en-US" dirty="0"/>
              <a:t>Vaccine response to HiB and Tetanus vaccines were not impacted by maternal exposure to immunomodulator or biologic therapy but were lower than historically reported. Administration of Rotavirus to infants whose mothers were on biologic therapy was not associated with significant adverse effects in this small group of women.</a:t>
            </a:r>
          </a:p>
          <a:p>
            <a:r>
              <a:rPr lang="en-US" dirty="0"/>
              <a:t>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Cornerstones Board Meeting May 4, 2014</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E7060-5DA5-F741-86D7-E2917BF2385A}"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988370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572DF-CA75-A41F-2838-09D75CD7DEFF}"/>
              </a:ext>
            </a:extLst>
          </p:cNvPr>
          <p:cNvSpPr>
            <a:spLocks noGrp="1"/>
          </p:cNvSpPr>
          <p:nvPr>
            <p:ph type="ctrTitle"/>
          </p:nvPr>
        </p:nvSpPr>
        <p:spPr>
          <a:xfrm>
            <a:off x="5558588" y="1985211"/>
            <a:ext cx="6208294" cy="1524752"/>
          </a:xfrm>
        </p:spPr>
        <p:txBody>
          <a:bodyPr anchor="ctr">
            <a:normAutofit/>
          </a:bodyPr>
          <a:lstStyle>
            <a:lvl1pPr algn="l">
              <a:defRPr sz="4500">
                <a:latin typeface="Montserrat"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52441D26-B124-4DB4-F5D6-8DDF4E416084}"/>
              </a:ext>
            </a:extLst>
          </p:cNvPr>
          <p:cNvSpPr>
            <a:spLocks noGrp="1"/>
          </p:cNvSpPr>
          <p:nvPr>
            <p:ph type="subTitle" idx="1"/>
          </p:nvPr>
        </p:nvSpPr>
        <p:spPr>
          <a:xfrm>
            <a:off x="5558586" y="3878973"/>
            <a:ext cx="6208296" cy="548857"/>
          </a:xfrm>
        </p:spPr>
        <p:txBody>
          <a:bodyPr anchor="ctr"/>
          <a:lstStyle>
            <a:lvl1pPr marL="0" indent="0" algn="l">
              <a:buNone/>
              <a:defRPr sz="240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3" name="Picture 22" descr="Icon&#10;&#10;Description automatically generated">
            <a:extLst>
              <a:ext uri="{FF2B5EF4-FFF2-40B4-BE49-F238E27FC236}">
                <a16:creationId xmlns:a16="http://schemas.microsoft.com/office/drawing/2014/main" id="{633060EA-F06C-9216-F7D0-3FF84E5D4631}"/>
              </a:ext>
            </a:extLst>
          </p:cNvPr>
          <p:cNvPicPr>
            <a:picLocks noChangeAspect="1"/>
          </p:cNvPicPr>
          <p:nvPr userDrawn="1"/>
        </p:nvPicPr>
        <p:blipFill>
          <a:blip r:embed="rId2"/>
          <a:stretch>
            <a:fillRect/>
          </a:stretch>
        </p:blipFill>
        <p:spPr>
          <a:xfrm>
            <a:off x="9648639" y="6046036"/>
            <a:ext cx="2118244" cy="548857"/>
          </a:xfrm>
          <a:prstGeom prst="rect">
            <a:avLst/>
          </a:prstGeom>
        </p:spPr>
      </p:pic>
      <p:sp>
        <p:nvSpPr>
          <p:cNvPr id="25" name="Picture Placeholder 24">
            <a:extLst>
              <a:ext uri="{FF2B5EF4-FFF2-40B4-BE49-F238E27FC236}">
                <a16:creationId xmlns:a16="http://schemas.microsoft.com/office/drawing/2014/main" id="{C50C90DB-0AE4-86F4-CB70-55C5B57557DC}"/>
              </a:ext>
            </a:extLst>
          </p:cNvPr>
          <p:cNvSpPr>
            <a:spLocks noGrp="1"/>
          </p:cNvSpPr>
          <p:nvPr>
            <p:ph type="pic" sz="quarter" idx="10"/>
          </p:nvPr>
        </p:nvSpPr>
        <p:spPr>
          <a:xfrm>
            <a:off x="0" y="0"/>
            <a:ext cx="5318125" cy="6858000"/>
          </a:xfrm>
        </p:spPr>
        <p:txBody>
          <a:bodyPr/>
          <a:lstStyle/>
          <a:p>
            <a:endParaRPr lang="en-US"/>
          </a:p>
        </p:txBody>
      </p:sp>
    </p:spTree>
    <p:extLst>
      <p:ext uri="{BB962C8B-B14F-4D97-AF65-F5344CB8AC3E}">
        <p14:creationId xmlns:p14="http://schemas.microsoft.com/office/powerpoint/2010/main" val="3869075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F78D7-89C7-8328-7437-DAD88D331E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B2A3E2-5F4E-F791-A0A8-AE3A16C96F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50D052-9678-CAC1-5270-E7C6327148AB}"/>
              </a:ext>
            </a:extLst>
          </p:cNvPr>
          <p:cNvSpPr>
            <a:spLocks noGrp="1"/>
          </p:cNvSpPr>
          <p:nvPr>
            <p:ph type="dt" sz="half" idx="10"/>
          </p:nvPr>
        </p:nvSpPr>
        <p:spPr/>
        <p:txBody>
          <a:bodyPr/>
          <a:lstStyle/>
          <a:p>
            <a:fld id="{66ABDA23-078B-7B4F-BE08-823A93D0701F}" type="datetimeFigureOut">
              <a:rPr lang="en-US" smtClean="0"/>
              <a:t>3/30/2023</a:t>
            </a:fld>
            <a:endParaRPr lang="en-US"/>
          </a:p>
        </p:txBody>
      </p:sp>
      <p:sp>
        <p:nvSpPr>
          <p:cNvPr id="6" name="Slide Number Placeholder 5">
            <a:extLst>
              <a:ext uri="{FF2B5EF4-FFF2-40B4-BE49-F238E27FC236}">
                <a16:creationId xmlns:a16="http://schemas.microsoft.com/office/drawing/2014/main" id="{33C7725C-8F9F-F0C8-DB11-45B853AABA1E}"/>
              </a:ext>
            </a:extLst>
          </p:cNvPr>
          <p:cNvSpPr>
            <a:spLocks noGrp="1"/>
          </p:cNvSpPr>
          <p:nvPr>
            <p:ph type="sldNum" sz="quarter" idx="12"/>
          </p:nvPr>
        </p:nvSpPr>
        <p:spPr/>
        <p:txBody>
          <a:bodyPr/>
          <a:lstStyle/>
          <a:p>
            <a:fld id="{C1BBCEF6-2ADA-364E-98F1-750B8367BB0E}" type="slidenum">
              <a:rPr lang="en-US" smtClean="0"/>
              <a:t>‹#›</a:t>
            </a:fld>
            <a:endParaRPr lang="en-US"/>
          </a:p>
        </p:txBody>
      </p:sp>
    </p:spTree>
    <p:extLst>
      <p:ext uri="{BB962C8B-B14F-4D97-AF65-F5344CB8AC3E}">
        <p14:creationId xmlns:p14="http://schemas.microsoft.com/office/powerpoint/2010/main" val="1864017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48C5F-7E6F-C01C-6284-9DD0A6FECA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C4CC04-E65F-FF53-4DBE-7C6FDF0878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1F720-2F13-9B0E-0A81-C3D1B399FBCA}"/>
              </a:ext>
            </a:extLst>
          </p:cNvPr>
          <p:cNvSpPr>
            <a:spLocks noGrp="1"/>
          </p:cNvSpPr>
          <p:nvPr>
            <p:ph type="dt" sz="half" idx="10"/>
          </p:nvPr>
        </p:nvSpPr>
        <p:spPr/>
        <p:txBody>
          <a:bodyPr/>
          <a:lstStyle/>
          <a:p>
            <a:fld id="{66ABDA23-078B-7B4F-BE08-823A93D0701F}" type="datetimeFigureOut">
              <a:rPr lang="en-US" smtClean="0"/>
              <a:t>3/30/2023</a:t>
            </a:fld>
            <a:endParaRPr lang="en-US"/>
          </a:p>
        </p:txBody>
      </p:sp>
      <p:sp>
        <p:nvSpPr>
          <p:cNvPr id="6" name="Slide Number Placeholder 5">
            <a:extLst>
              <a:ext uri="{FF2B5EF4-FFF2-40B4-BE49-F238E27FC236}">
                <a16:creationId xmlns:a16="http://schemas.microsoft.com/office/drawing/2014/main" id="{E8B208DB-D2FB-9C9E-F595-DDF5FD5DB7B9}"/>
              </a:ext>
            </a:extLst>
          </p:cNvPr>
          <p:cNvSpPr>
            <a:spLocks noGrp="1"/>
          </p:cNvSpPr>
          <p:nvPr>
            <p:ph type="sldNum" sz="quarter" idx="12"/>
          </p:nvPr>
        </p:nvSpPr>
        <p:spPr/>
        <p:txBody>
          <a:bodyPr/>
          <a:lstStyle/>
          <a:p>
            <a:fld id="{C1BBCEF6-2ADA-364E-98F1-750B8367BB0E}" type="slidenum">
              <a:rPr lang="en-US" smtClean="0"/>
              <a:t>‹#›</a:t>
            </a:fld>
            <a:endParaRPr lang="en-US"/>
          </a:p>
        </p:txBody>
      </p:sp>
    </p:spTree>
    <p:extLst>
      <p:ext uri="{BB962C8B-B14F-4D97-AF65-F5344CB8AC3E}">
        <p14:creationId xmlns:p14="http://schemas.microsoft.com/office/powerpoint/2010/main" val="1484270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4" name="Rectangle 13"/>
          <p:cNvSpPr/>
          <p:nvPr userDrawn="1"/>
        </p:nvSpPr>
        <p:spPr bwMode="auto">
          <a:xfrm>
            <a:off x="1" y="2363625"/>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5" name="Title 15"/>
          <p:cNvSpPr>
            <a:spLocks noGrp="1"/>
          </p:cNvSpPr>
          <p:nvPr>
            <p:ph type="title" hasCustomPrompt="1"/>
          </p:nvPr>
        </p:nvSpPr>
        <p:spPr>
          <a:xfrm>
            <a:off x="604780" y="2559252"/>
            <a:ext cx="8580549" cy="1477195"/>
          </a:xfrm>
        </p:spPr>
        <p:txBody>
          <a:bodyPr anchor="ctr">
            <a:noAutofit/>
          </a:bodyPr>
          <a:lstStyle>
            <a:lvl1pPr>
              <a:defRPr sz="48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00974697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936623"/>
            <a:ext cx="10515600" cy="1325563"/>
          </a:xfrm>
          <a:prstGeom prst="rect">
            <a:avLst/>
          </a:prstGeom>
        </p:spPr>
        <p:txBody>
          <a:bodyPr anchor="ctr"/>
          <a:lstStyle>
            <a:lvl1pPr algn="ctr">
              <a:defRPr sz="5600" b="1">
                <a:solidFill>
                  <a:srgbClr val="1A3668"/>
                </a:solidFill>
              </a:defRPr>
            </a:lvl1pPr>
          </a:lstStyle>
          <a:p>
            <a:r>
              <a:rPr lang="en-US" dirty="0"/>
              <a:t>Click to edit Master title style</a:t>
            </a:r>
          </a:p>
        </p:txBody>
      </p:sp>
      <p:sp>
        <p:nvSpPr>
          <p:cNvPr id="4" name="Text Placeholder 3"/>
          <p:cNvSpPr>
            <a:spLocks noGrp="1"/>
          </p:cNvSpPr>
          <p:nvPr>
            <p:ph type="body" sz="quarter" idx="10"/>
          </p:nvPr>
        </p:nvSpPr>
        <p:spPr>
          <a:xfrm>
            <a:off x="1364797" y="2514829"/>
            <a:ext cx="9462407" cy="3281816"/>
          </a:xfrm>
          <a:prstGeom prst="rect">
            <a:avLst/>
          </a:prstGeom>
        </p:spPr>
        <p:txBody>
          <a:bodyPr/>
          <a:lstStyle>
            <a:lvl1pPr marL="0" indent="0" algn="ctr">
              <a:buNone/>
              <a:defRPr sz="3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415476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MPARISON w/ HEADER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06400" y="1981203"/>
            <a:ext cx="5585805" cy="4190999"/>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0" y="1295400"/>
            <a:ext cx="5592233" cy="533400"/>
          </a:xfrm>
        </p:spPr>
        <p:txBody>
          <a:bodyPr anchor="b"/>
          <a:lstStyle>
            <a:lvl1pPr marL="0" indent="0" algn="ctr">
              <a:lnSpc>
                <a:spcPts val="2000"/>
              </a:lnSpc>
              <a:spcBef>
                <a:spcPts val="0"/>
              </a:spcBef>
              <a:buNone/>
              <a:defRPr sz="2000" b="1">
                <a:solidFill>
                  <a:schemeClr val="accent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1981203"/>
            <a:ext cx="5588000" cy="4190999"/>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0"/>
          </p:nvPr>
        </p:nvSpPr>
        <p:spPr/>
        <p:txBody>
          <a:bodyPr/>
          <a:lstStyle>
            <a:lvl1pPr>
              <a:defRPr/>
            </a:lvl1pPr>
          </a:lstStyle>
          <a:p>
            <a:pPr>
              <a:defRPr/>
            </a:pPr>
            <a:fld id="{0B693F77-25EE-5140-9760-70D64EA7D1DA}" type="slidenum">
              <a:rPr lang="en-US" smtClean="0"/>
              <a:pPr>
                <a:defRPr/>
              </a:pPr>
              <a:t>‹#›</a:t>
            </a:fld>
            <a:endParaRPr lang="en-US" dirty="0"/>
          </a:p>
        </p:txBody>
      </p:sp>
      <p:sp>
        <p:nvSpPr>
          <p:cNvPr id="8" name="Title 7"/>
          <p:cNvSpPr>
            <a:spLocks noGrp="1"/>
          </p:cNvSpPr>
          <p:nvPr>
            <p:ph type="title"/>
          </p:nvPr>
        </p:nvSpPr>
        <p:spPr/>
        <p:txBody>
          <a:bodyPr/>
          <a:lstStyle/>
          <a:p>
            <a:r>
              <a:rPr lang="en-US"/>
              <a:t>Click to edit Master title style</a:t>
            </a:r>
          </a:p>
        </p:txBody>
      </p:sp>
      <p:sp>
        <p:nvSpPr>
          <p:cNvPr id="9" name="Text Placeholder 4"/>
          <p:cNvSpPr>
            <a:spLocks noGrp="1"/>
          </p:cNvSpPr>
          <p:nvPr>
            <p:ph type="body" sz="quarter" idx="11"/>
          </p:nvPr>
        </p:nvSpPr>
        <p:spPr>
          <a:xfrm>
            <a:off x="399374" y="1295400"/>
            <a:ext cx="5592233" cy="533400"/>
          </a:xfrm>
        </p:spPr>
        <p:txBody>
          <a:bodyPr anchor="b"/>
          <a:lstStyle>
            <a:lvl1pPr marL="0" indent="0" algn="ctr">
              <a:lnSpc>
                <a:spcPts val="2000"/>
              </a:lnSpc>
              <a:spcBef>
                <a:spcPts val="0"/>
              </a:spcBef>
              <a:buNone/>
              <a:defRPr sz="2000" b="1">
                <a:solidFill>
                  <a:schemeClr val="accent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Tree>
    <p:extLst>
      <p:ext uri="{BB962C8B-B14F-4D97-AF65-F5344CB8AC3E}">
        <p14:creationId xmlns:p14="http://schemas.microsoft.com/office/powerpoint/2010/main" val="3056887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1"/>
            <a:ext cx="10898107" cy="611449"/>
          </a:xfrm>
        </p:spPr>
        <p:txBody>
          <a:bodyPr anchor="b">
            <a:noAutofit/>
          </a:bodyPr>
          <a:lstStyle>
            <a:lvl1pPr>
              <a:defRPr sz="48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609603" y="927654"/>
            <a:ext cx="10893285" cy="446529"/>
          </a:xfrm>
          <a:prstGeom prst="rect">
            <a:avLst/>
          </a:prstGeom>
        </p:spPr>
        <p:txBody>
          <a:bodyPr>
            <a:noAutofit/>
          </a:bodyPr>
          <a:lstStyle>
            <a:lvl1pPr marL="0" indent="0">
              <a:lnSpc>
                <a:spcPct val="100000"/>
              </a:lnSpc>
              <a:buNone/>
              <a:defRPr sz="2400" i="0">
                <a:latin typeface="+mn-lt"/>
              </a:defRPr>
            </a:lvl1pPr>
            <a:lvl2pPr marL="306908" indent="0">
              <a:lnSpc>
                <a:spcPct val="100000"/>
              </a:lnSpc>
              <a:buNone/>
              <a:defRPr i="1">
                <a:latin typeface="+mn-lt"/>
              </a:defRPr>
            </a:lvl2pPr>
            <a:lvl3pPr marL="687899" indent="0">
              <a:lnSpc>
                <a:spcPct val="100000"/>
              </a:lnSpc>
              <a:buNone/>
              <a:defRPr i="1">
                <a:latin typeface="+mn-lt"/>
              </a:defRPr>
            </a:lvl3pPr>
            <a:lvl4pPr marL="1066773" indent="0">
              <a:lnSpc>
                <a:spcPct val="100000"/>
              </a:lnSpc>
              <a:buNone/>
              <a:defRPr i="1">
                <a:latin typeface="+mn-lt"/>
              </a:defRPr>
            </a:lvl4pPr>
            <a:lvl5pPr marL="1447764"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1" y="1868556"/>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665858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Conten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ext Placeholder 3"/>
          <p:cNvSpPr>
            <a:spLocks noGrp="1"/>
          </p:cNvSpPr>
          <p:nvPr>
            <p:ph idx="1" hasCustomPrompt="1"/>
          </p:nvPr>
        </p:nvSpPr>
        <p:spPr>
          <a:xfrm>
            <a:off x="612911" y="1868556"/>
            <a:ext cx="10850220" cy="3909393"/>
          </a:xfrm>
          <a:prstGeom prst="rect">
            <a:avLst/>
          </a:prstGeom>
        </p:spPr>
        <p:txBody>
          <a:bodyPr vert="horz" lIns="91440" tIns="45720" rIns="91440" bIns="45720" rtlCol="0">
            <a:noAutofit/>
          </a:bodyPr>
          <a:lstStyle/>
          <a:p>
            <a:pPr lvl="0"/>
            <a:r>
              <a:rPr lang="en-US" dirty="0"/>
              <a:t>Click to add text</a:t>
            </a:r>
          </a:p>
        </p:txBody>
      </p:sp>
      <p:sp>
        <p:nvSpPr>
          <p:cNvPr id="8" name="Title 15"/>
          <p:cNvSpPr>
            <a:spLocks noGrp="1"/>
          </p:cNvSpPr>
          <p:nvPr>
            <p:ph type="title" hasCustomPrompt="1"/>
          </p:nvPr>
        </p:nvSpPr>
        <p:spPr>
          <a:xfrm>
            <a:off x="604780" y="425001"/>
            <a:ext cx="10898107" cy="611449"/>
          </a:xfrm>
        </p:spPr>
        <p:txBody>
          <a:bodyPr anchor="b">
            <a:noAutofit/>
          </a:bodyPr>
          <a:lstStyle>
            <a:lvl1pPr>
              <a:lnSpc>
                <a:spcPct val="90000"/>
              </a:lnSpc>
              <a:defRPr sz="48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609603" y="927654"/>
            <a:ext cx="10893285" cy="446529"/>
          </a:xfrm>
          <a:prstGeom prst="rect">
            <a:avLst/>
          </a:prstGeom>
        </p:spPr>
        <p:txBody>
          <a:bodyPr>
            <a:noAutofit/>
          </a:bodyPr>
          <a:lstStyle>
            <a:lvl1pPr marL="0" indent="0">
              <a:lnSpc>
                <a:spcPct val="90000"/>
              </a:lnSpc>
              <a:buNone/>
              <a:defRPr sz="2400" i="0">
                <a:latin typeface="+mn-lt"/>
              </a:defRPr>
            </a:lvl1pPr>
            <a:lvl2pPr marL="306908" indent="0">
              <a:lnSpc>
                <a:spcPct val="100000"/>
              </a:lnSpc>
              <a:buNone/>
              <a:defRPr i="1">
                <a:latin typeface="+mn-lt"/>
              </a:defRPr>
            </a:lvl2pPr>
            <a:lvl3pPr marL="687899" indent="0">
              <a:lnSpc>
                <a:spcPct val="100000"/>
              </a:lnSpc>
              <a:buNone/>
              <a:defRPr i="1">
                <a:latin typeface="+mn-lt"/>
              </a:defRPr>
            </a:lvl3pPr>
            <a:lvl4pPr marL="1066773" indent="0">
              <a:lnSpc>
                <a:spcPct val="100000"/>
              </a:lnSpc>
              <a:buNone/>
              <a:defRPr i="1">
                <a:latin typeface="+mn-lt"/>
              </a:defRPr>
            </a:lvl4pPr>
            <a:lvl5pPr marL="1447764"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3755286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AC8E-0459-F6DD-77F3-AFD3291185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EF5361-AD21-413D-AA00-ACCC1C49B8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D6B0B-7143-6C28-9F4C-A8CF12739BC1}"/>
              </a:ext>
            </a:extLst>
          </p:cNvPr>
          <p:cNvSpPr>
            <a:spLocks noGrp="1"/>
          </p:cNvSpPr>
          <p:nvPr>
            <p:ph type="dt" sz="half" idx="10"/>
          </p:nvPr>
        </p:nvSpPr>
        <p:spPr/>
        <p:txBody>
          <a:bodyPr/>
          <a:lstStyle/>
          <a:p>
            <a:fld id="{66ABDA23-078B-7B4F-BE08-823A93D0701F}" type="datetimeFigureOut">
              <a:rPr lang="en-US" smtClean="0"/>
              <a:t>3/30/2023</a:t>
            </a:fld>
            <a:endParaRPr lang="en-US"/>
          </a:p>
        </p:txBody>
      </p:sp>
      <p:sp>
        <p:nvSpPr>
          <p:cNvPr id="6" name="Slide Number Placeholder 5">
            <a:extLst>
              <a:ext uri="{FF2B5EF4-FFF2-40B4-BE49-F238E27FC236}">
                <a16:creationId xmlns:a16="http://schemas.microsoft.com/office/drawing/2014/main" id="{91911D11-CEAA-5D24-2D44-C55D3395CA57}"/>
              </a:ext>
            </a:extLst>
          </p:cNvPr>
          <p:cNvSpPr>
            <a:spLocks noGrp="1"/>
          </p:cNvSpPr>
          <p:nvPr>
            <p:ph type="sldNum" sz="quarter" idx="12"/>
          </p:nvPr>
        </p:nvSpPr>
        <p:spPr/>
        <p:txBody>
          <a:bodyPr/>
          <a:lstStyle/>
          <a:p>
            <a:fld id="{C1BBCEF6-2ADA-364E-98F1-750B8367BB0E}"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22E6F925-90EC-BC94-4593-3F9782C6EE80}"/>
              </a:ext>
            </a:extLst>
          </p:cNvPr>
          <p:cNvPicPr>
            <a:picLocks noChangeAspect="1"/>
          </p:cNvPicPr>
          <p:nvPr userDrawn="1"/>
        </p:nvPicPr>
        <p:blipFill>
          <a:blip r:embed="rId2"/>
          <a:stretch>
            <a:fillRect/>
          </a:stretch>
        </p:blipFill>
        <p:spPr>
          <a:xfrm>
            <a:off x="5191459" y="6268433"/>
            <a:ext cx="1809081" cy="468750"/>
          </a:xfrm>
          <a:prstGeom prst="rect">
            <a:avLst/>
          </a:prstGeom>
        </p:spPr>
      </p:pic>
    </p:spTree>
    <p:extLst>
      <p:ext uri="{BB962C8B-B14F-4D97-AF65-F5344CB8AC3E}">
        <p14:creationId xmlns:p14="http://schemas.microsoft.com/office/powerpoint/2010/main" val="302306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8187-8C04-E2CB-FCB9-FF5D64B2CD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878617-9409-EABF-1AA2-7CB62FEEF0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19C250-9FF5-950C-7C79-75DF962DABAE}"/>
              </a:ext>
            </a:extLst>
          </p:cNvPr>
          <p:cNvSpPr>
            <a:spLocks noGrp="1"/>
          </p:cNvSpPr>
          <p:nvPr>
            <p:ph type="dt" sz="half" idx="10"/>
          </p:nvPr>
        </p:nvSpPr>
        <p:spPr/>
        <p:txBody>
          <a:bodyPr/>
          <a:lstStyle/>
          <a:p>
            <a:fld id="{66ABDA23-078B-7B4F-BE08-823A93D0701F}" type="datetimeFigureOut">
              <a:rPr lang="en-US" smtClean="0"/>
              <a:t>3/30/2023</a:t>
            </a:fld>
            <a:endParaRPr lang="en-US"/>
          </a:p>
        </p:txBody>
      </p:sp>
      <p:sp>
        <p:nvSpPr>
          <p:cNvPr id="6" name="Slide Number Placeholder 5">
            <a:extLst>
              <a:ext uri="{FF2B5EF4-FFF2-40B4-BE49-F238E27FC236}">
                <a16:creationId xmlns:a16="http://schemas.microsoft.com/office/drawing/2014/main" id="{255A387E-600D-9CFC-5B0F-96B00BA5E775}"/>
              </a:ext>
            </a:extLst>
          </p:cNvPr>
          <p:cNvSpPr>
            <a:spLocks noGrp="1"/>
          </p:cNvSpPr>
          <p:nvPr>
            <p:ph type="sldNum" sz="quarter" idx="12"/>
          </p:nvPr>
        </p:nvSpPr>
        <p:spPr/>
        <p:txBody>
          <a:bodyPr/>
          <a:lstStyle/>
          <a:p>
            <a:fld id="{C1BBCEF6-2ADA-364E-98F1-750B8367BB0E}" type="slidenum">
              <a:rPr lang="en-US" smtClean="0"/>
              <a:t>‹#›</a:t>
            </a:fld>
            <a:endParaRPr lang="en-US"/>
          </a:p>
        </p:txBody>
      </p:sp>
    </p:spTree>
    <p:extLst>
      <p:ext uri="{BB962C8B-B14F-4D97-AF65-F5344CB8AC3E}">
        <p14:creationId xmlns:p14="http://schemas.microsoft.com/office/powerpoint/2010/main" val="81776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3D7C-FFF1-6FD1-A3D8-EFB380E71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647C9B-87CA-84C5-11F0-DE9C9865B1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51DC92-313F-3051-99A0-F8A29BA25F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1DA882-0D91-F88C-5609-62CE12B6EB09}"/>
              </a:ext>
            </a:extLst>
          </p:cNvPr>
          <p:cNvSpPr>
            <a:spLocks noGrp="1"/>
          </p:cNvSpPr>
          <p:nvPr>
            <p:ph type="dt" sz="half" idx="10"/>
          </p:nvPr>
        </p:nvSpPr>
        <p:spPr/>
        <p:txBody>
          <a:bodyPr/>
          <a:lstStyle/>
          <a:p>
            <a:fld id="{66ABDA23-078B-7B4F-BE08-823A93D0701F}" type="datetimeFigureOut">
              <a:rPr lang="en-US" smtClean="0"/>
              <a:t>3/30/2023</a:t>
            </a:fld>
            <a:endParaRPr lang="en-US"/>
          </a:p>
        </p:txBody>
      </p:sp>
      <p:sp>
        <p:nvSpPr>
          <p:cNvPr id="7" name="Slide Number Placeholder 6">
            <a:extLst>
              <a:ext uri="{FF2B5EF4-FFF2-40B4-BE49-F238E27FC236}">
                <a16:creationId xmlns:a16="http://schemas.microsoft.com/office/drawing/2014/main" id="{27F1460C-9178-73D7-F9FE-6826B6D63F5C}"/>
              </a:ext>
            </a:extLst>
          </p:cNvPr>
          <p:cNvSpPr>
            <a:spLocks noGrp="1"/>
          </p:cNvSpPr>
          <p:nvPr>
            <p:ph type="sldNum" sz="quarter" idx="12"/>
          </p:nvPr>
        </p:nvSpPr>
        <p:spPr/>
        <p:txBody>
          <a:bodyPr/>
          <a:lstStyle/>
          <a:p>
            <a:fld id="{C1BBCEF6-2ADA-364E-98F1-750B8367BB0E}"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49B2CEC7-07BB-A5FE-520D-2C3CFBA36291}"/>
              </a:ext>
            </a:extLst>
          </p:cNvPr>
          <p:cNvPicPr>
            <a:picLocks noChangeAspect="1"/>
          </p:cNvPicPr>
          <p:nvPr userDrawn="1"/>
        </p:nvPicPr>
        <p:blipFill>
          <a:blip r:embed="rId2"/>
          <a:stretch>
            <a:fillRect/>
          </a:stretch>
        </p:blipFill>
        <p:spPr>
          <a:xfrm>
            <a:off x="5191459" y="6268433"/>
            <a:ext cx="1809081" cy="468750"/>
          </a:xfrm>
          <a:prstGeom prst="rect">
            <a:avLst/>
          </a:prstGeom>
        </p:spPr>
      </p:pic>
    </p:spTree>
    <p:extLst>
      <p:ext uri="{BB962C8B-B14F-4D97-AF65-F5344CB8AC3E}">
        <p14:creationId xmlns:p14="http://schemas.microsoft.com/office/powerpoint/2010/main" val="1345928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8DFF-CF5B-52F2-51EB-E414E4D16F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0EE058-296B-5DBE-6A8A-89F64B6CAF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924726-C2F4-53ED-1135-2D2CA1AC13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1EABBB-FC1F-C3C5-833E-708A15622F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C832B2-7F2A-22DC-A7E2-C3C9E5A005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0CB0F7-9375-726C-3D57-B7696195AD29}"/>
              </a:ext>
            </a:extLst>
          </p:cNvPr>
          <p:cNvSpPr>
            <a:spLocks noGrp="1"/>
          </p:cNvSpPr>
          <p:nvPr>
            <p:ph type="dt" sz="half" idx="10"/>
          </p:nvPr>
        </p:nvSpPr>
        <p:spPr/>
        <p:txBody>
          <a:bodyPr/>
          <a:lstStyle/>
          <a:p>
            <a:fld id="{66ABDA23-078B-7B4F-BE08-823A93D0701F}" type="datetimeFigureOut">
              <a:rPr lang="en-US" smtClean="0"/>
              <a:t>3/30/2023</a:t>
            </a:fld>
            <a:endParaRPr lang="en-US"/>
          </a:p>
        </p:txBody>
      </p:sp>
      <p:sp>
        <p:nvSpPr>
          <p:cNvPr id="9" name="Slide Number Placeholder 8">
            <a:extLst>
              <a:ext uri="{FF2B5EF4-FFF2-40B4-BE49-F238E27FC236}">
                <a16:creationId xmlns:a16="http://schemas.microsoft.com/office/drawing/2014/main" id="{BEF86069-3589-2C88-836A-000279DA7109}"/>
              </a:ext>
            </a:extLst>
          </p:cNvPr>
          <p:cNvSpPr>
            <a:spLocks noGrp="1"/>
          </p:cNvSpPr>
          <p:nvPr>
            <p:ph type="sldNum" sz="quarter" idx="12"/>
          </p:nvPr>
        </p:nvSpPr>
        <p:spPr/>
        <p:txBody>
          <a:bodyPr/>
          <a:lstStyle/>
          <a:p>
            <a:fld id="{C1BBCEF6-2ADA-364E-98F1-750B8367BB0E}" type="slidenum">
              <a:rPr lang="en-US" smtClean="0"/>
              <a:t>‹#›</a:t>
            </a:fld>
            <a:endParaRPr lang="en-US"/>
          </a:p>
        </p:txBody>
      </p:sp>
      <p:pic>
        <p:nvPicPr>
          <p:cNvPr id="10" name="Picture 9" descr="Icon&#10;&#10;Description automatically generated">
            <a:extLst>
              <a:ext uri="{FF2B5EF4-FFF2-40B4-BE49-F238E27FC236}">
                <a16:creationId xmlns:a16="http://schemas.microsoft.com/office/drawing/2014/main" id="{A08360A6-89B3-0E71-78F2-3FC4F837833D}"/>
              </a:ext>
            </a:extLst>
          </p:cNvPr>
          <p:cNvPicPr>
            <a:picLocks noChangeAspect="1"/>
          </p:cNvPicPr>
          <p:nvPr userDrawn="1"/>
        </p:nvPicPr>
        <p:blipFill>
          <a:blip r:embed="rId2"/>
          <a:stretch>
            <a:fillRect/>
          </a:stretch>
        </p:blipFill>
        <p:spPr>
          <a:xfrm>
            <a:off x="5191459" y="6268433"/>
            <a:ext cx="1809081" cy="468750"/>
          </a:xfrm>
          <a:prstGeom prst="rect">
            <a:avLst/>
          </a:prstGeom>
        </p:spPr>
      </p:pic>
    </p:spTree>
    <p:extLst>
      <p:ext uri="{BB962C8B-B14F-4D97-AF65-F5344CB8AC3E}">
        <p14:creationId xmlns:p14="http://schemas.microsoft.com/office/powerpoint/2010/main" val="3880741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9D05E-B188-CB30-FC91-6C99EA5669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A598AE-12B1-5125-9D92-E9AEC8CD16F9}"/>
              </a:ext>
            </a:extLst>
          </p:cNvPr>
          <p:cNvSpPr>
            <a:spLocks noGrp="1"/>
          </p:cNvSpPr>
          <p:nvPr>
            <p:ph type="dt" sz="half" idx="10"/>
          </p:nvPr>
        </p:nvSpPr>
        <p:spPr/>
        <p:txBody>
          <a:bodyPr/>
          <a:lstStyle/>
          <a:p>
            <a:fld id="{66ABDA23-078B-7B4F-BE08-823A93D0701F}" type="datetimeFigureOut">
              <a:rPr lang="en-US" smtClean="0"/>
              <a:t>3/30/2023</a:t>
            </a:fld>
            <a:endParaRPr lang="en-US"/>
          </a:p>
        </p:txBody>
      </p:sp>
      <p:sp>
        <p:nvSpPr>
          <p:cNvPr id="5" name="Slide Number Placeholder 4">
            <a:extLst>
              <a:ext uri="{FF2B5EF4-FFF2-40B4-BE49-F238E27FC236}">
                <a16:creationId xmlns:a16="http://schemas.microsoft.com/office/drawing/2014/main" id="{589E575C-CF42-96EF-12E3-46E320B8FC73}"/>
              </a:ext>
            </a:extLst>
          </p:cNvPr>
          <p:cNvSpPr>
            <a:spLocks noGrp="1"/>
          </p:cNvSpPr>
          <p:nvPr>
            <p:ph type="sldNum" sz="quarter" idx="12"/>
          </p:nvPr>
        </p:nvSpPr>
        <p:spPr/>
        <p:txBody>
          <a:bodyPr/>
          <a:lstStyle/>
          <a:p>
            <a:fld id="{C1BBCEF6-2ADA-364E-98F1-750B8367BB0E}" type="slidenum">
              <a:rPr lang="en-US" smtClean="0"/>
              <a:t>‹#›</a:t>
            </a:fld>
            <a:endParaRPr lang="en-US"/>
          </a:p>
        </p:txBody>
      </p:sp>
    </p:spTree>
    <p:extLst>
      <p:ext uri="{BB962C8B-B14F-4D97-AF65-F5344CB8AC3E}">
        <p14:creationId xmlns:p14="http://schemas.microsoft.com/office/powerpoint/2010/main" val="169670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3B9065-2162-86FD-D1DC-B8878525EE60}"/>
              </a:ext>
            </a:extLst>
          </p:cNvPr>
          <p:cNvSpPr>
            <a:spLocks noGrp="1"/>
          </p:cNvSpPr>
          <p:nvPr>
            <p:ph type="dt" sz="half" idx="10"/>
          </p:nvPr>
        </p:nvSpPr>
        <p:spPr/>
        <p:txBody>
          <a:bodyPr/>
          <a:lstStyle/>
          <a:p>
            <a:fld id="{66ABDA23-078B-7B4F-BE08-823A93D0701F}" type="datetimeFigureOut">
              <a:rPr lang="en-US" smtClean="0"/>
              <a:t>3/30/2023</a:t>
            </a:fld>
            <a:endParaRPr lang="en-US"/>
          </a:p>
        </p:txBody>
      </p:sp>
      <p:sp>
        <p:nvSpPr>
          <p:cNvPr id="4" name="Slide Number Placeholder 3">
            <a:extLst>
              <a:ext uri="{FF2B5EF4-FFF2-40B4-BE49-F238E27FC236}">
                <a16:creationId xmlns:a16="http://schemas.microsoft.com/office/drawing/2014/main" id="{260F628B-F738-2083-41C3-038317E7DBC1}"/>
              </a:ext>
            </a:extLst>
          </p:cNvPr>
          <p:cNvSpPr>
            <a:spLocks noGrp="1"/>
          </p:cNvSpPr>
          <p:nvPr>
            <p:ph type="sldNum" sz="quarter" idx="12"/>
          </p:nvPr>
        </p:nvSpPr>
        <p:spPr/>
        <p:txBody>
          <a:bodyPr/>
          <a:lstStyle/>
          <a:p>
            <a:fld id="{C1BBCEF6-2ADA-364E-98F1-750B8367BB0E}" type="slidenum">
              <a:rPr lang="en-US" smtClean="0"/>
              <a:t>‹#›</a:t>
            </a:fld>
            <a:endParaRPr lang="en-US"/>
          </a:p>
        </p:txBody>
      </p:sp>
    </p:spTree>
    <p:extLst>
      <p:ext uri="{BB962C8B-B14F-4D97-AF65-F5344CB8AC3E}">
        <p14:creationId xmlns:p14="http://schemas.microsoft.com/office/powerpoint/2010/main" val="1731709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75828-458A-3AE7-57F1-37A2E8DD5C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698F8B-0AB9-6444-40F6-778FD56160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36A84B-FEE3-6050-36C2-F3E6D78D1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9E5E0A-2318-8E29-DC6E-D9C6AD41C8A5}"/>
              </a:ext>
            </a:extLst>
          </p:cNvPr>
          <p:cNvSpPr>
            <a:spLocks noGrp="1"/>
          </p:cNvSpPr>
          <p:nvPr>
            <p:ph type="dt" sz="half" idx="10"/>
          </p:nvPr>
        </p:nvSpPr>
        <p:spPr/>
        <p:txBody>
          <a:bodyPr/>
          <a:lstStyle/>
          <a:p>
            <a:fld id="{66ABDA23-078B-7B4F-BE08-823A93D0701F}" type="datetimeFigureOut">
              <a:rPr lang="en-US" smtClean="0"/>
              <a:t>3/30/2023</a:t>
            </a:fld>
            <a:endParaRPr lang="en-US"/>
          </a:p>
        </p:txBody>
      </p:sp>
      <p:sp>
        <p:nvSpPr>
          <p:cNvPr id="7" name="Slide Number Placeholder 6">
            <a:extLst>
              <a:ext uri="{FF2B5EF4-FFF2-40B4-BE49-F238E27FC236}">
                <a16:creationId xmlns:a16="http://schemas.microsoft.com/office/drawing/2014/main" id="{E3D12C09-7A53-F3C3-6F7E-39B402FC6BC0}"/>
              </a:ext>
            </a:extLst>
          </p:cNvPr>
          <p:cNvSpPr>
            <a:spLocks noGrp="1"/>
          </p:cNvSpPr>
          <p:nvPr>
            <p:ph type="sldNum" sz="quarter" idx="12"/>
          </p:nvPr>
        </p:nvSpPr>
        <p:spPr/>
        <p:txBody>
          <a:bodyPr/>
          <a:lstStyle/>
          <a:p>
            <a:fld id="{C1BBCEF6-2ADA-364E-98F1-750B8367BB0E}"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469DCD5B-4182-7591-ED79-7C3A3322581B}"/>
              </a:ext>
            </a:extLst>
          </p:cNvPr>
          <p:cNvPicPr>
            <a:picLocks noChangeAspect="1"/>
          </p:cNvPicPr>
          <p:nvPr userDrawn="1"/>
        </p:nvPicPr>
        <p:blipFill>
          <a:blip r:embed="rId2"/>
          <a:stretch>
            <a:fillRect/>
          </a:stretch>
        </p:blipFill>
        <p:spPr>
          <a:xfrm>
            <a:off x="5191459" y="6268433"/>
            <a:ext cx="1809081" cy="468750"/>
          </a:xfrm>
          <a:prstGeom prst="rect">
            <a:avLst/>
          </a:prstGeom>
        </p:spPr>
      </p:pic>
    </p:spTree>
    <p:extLst>
      <p:ext uri="{BB962C8B-B14F-4D97-AF65-F5344CB8AC3E}">
        <p14:creationId xmlns:p14="http://schemas.microsoft.com/office/powerpoint/2010/main" val="4226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18FE4-DADA-539C-78E4-BED4E1F2CC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72830B-5D08-BD94-00F3-CFE9BF54AE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C23697-FCA4-323E-511F-511B700E8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5AA2A2-79FB-6915-2CDD-38AC86E5651E}"/>
              </a:ext>
            </a:extLst>
          </p:cNvPr>
          <p:cNvSpPr>
            <a:spLocks noGrp="1"/>
          </p:cNvSpPr>
          <p:nvPr>
            <p:ph type="dt" sz="half" idx="10"/>
          </p:nvPr>
        </p:nvSpPr>
        <p:spPr/>
        <p:txBody>
          <a:bodyPr/>
          <a:lstStyle/>
          <a:p>
            <a:fld id="{66ABDA23-078B-7B4F-BE08-823A93D0701F}" type="datetimeFigureOut">
              <a:rPr lang="en-US" smtClean="0"/>
              <a:t>3/30/2023</a:t>
            </a:fld>
            <a:endParaRPr lang="en-US"/>
          </a:p>
        </p:txBody>
      </p:sp>
      <p:sp>
        <p:nvSpPr>
          <p:cNvPr id="7" name="Slide Number Placeholder 6">
            <a:extLst>
              <a:ext uri="{FF2B5EF4-FFF2-40B4-BE49-F238E27FC236}">
                <a16:creationId xmlns:a16="http://schemas.microsoft.com/office/drawing/2014/main" id="{AF3EC427-D712-AE4B-0506-3E6651C300FD}"/>
              </a:ext>
            </a:extLst>
          </p:cNvPr>
          <p:cNvSpPr>
            <a:spLocks noGrp="1"/>
          </p:cNvSpPr>
          <p:nvPr>
            <p:ph type="sldNum" sz="quarter" idx="12"/>
          </p:nvPr>
        </p:nvSpPr>
        <p:spPr/>
        <p:txBody>
          <a:bodyPr/>
          <a:lstStyle/>
          <a:p>
            <a:fld id="{C1BBCEF6-2ADA-364E-98F1-750B8367BB0E}" type="slidenum">
              <a:rPr lang="en-US" smtClean="0"/>
              <a:t>‹#›</a:t>
            </a:fld>
            <a:endParaRPr lang="en-US"/>
          </a:p>
        </p:txBody>
      </p:sp>
    </p:spTree>
    <p:extLst>
      <p:ext uri="{BB962C8B-B14F-4D97-AF65-F5344CB8AC3E}">
        <p14:creationId xmlns:p14="http://schemas.microsoft.com/office/powerpoint/2010/main" val="74451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B7759F-65A1-7D3D-AC40-118ACD0677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C6070F9-A230-D608-D43C-47E8963558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48186-BB2C-11A7-4406-218112AA2A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itchFamily="2" charset="77"/>
              </a:defRPr>
            </a:lvl1pPr>
          </a:lstStyle>
          <a:p>
            <a:fld id="{66ABDA23-078B-7B4F-BE08-823A93D0701F}" type="datetimeFigureOut">
              <a:rPr lang="en-US" smtClean="0"/>
              <a:pPr/>
              <a:t>3/30/2023</a:t>
            </a:fld>
            <a:endParaRPr lang="en-US"/>
          </a:p>
        </p:txBody>
      </p:sp>
      <p:sp>
        <p:nvSpPr>
          <p:cNvPr id="6" name="Slide Number Placeholder 5">
            <a:extLst>
              <a:ext uri="{FF2B5EF4-FFF2-40B4-BE49-F238E27FC236}">
                <a16:creationId xmlns:a16="http://schemas.microsoft.com/office/drawing/2014/main" id="{CF33D104-0B15-9BF8-03C5-FBC0B2A8A3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itchFamily="2" charset="77"/>
              </a:defRPr>
            </a:lvl1pPr>
          </a:lstStyle>
          <a:p>
            <a:fld id="{C1BBCEF6-2ADA-364E-98F1-750B8367BB0E}" type="slidenum">
              <a:rPr lang="en-US" smtClean="0"/>
              <a:pPr/>
              <a:t>‹#›</a:t>
            </a:fld>
            <a:endParaRPr lang="en-US"/>
          </a:p>
        </p:txBody>
      </p:sp>
    </p:spTree>
    <p:extLst>
      <p:ext uri="{BB962C8B-B14F-4D97-AF65-F5344CB8AC3E}">
        <p14:creationId xmlns:p14="http://schemas.microsoft.com/office/powerpoint/2010/main" val="4092982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8" r:id="rId13"/>
    <p:sldLayoutId id="2147483670" r:id="rId14"/>
    <p:sldLayoutId id="2147483672" r:id="rId15"/>
    <p:sldLayoutId id="2147483675" r:id="rId16"/>
  </p:sldLayoutIdLst>
  <p:txStyles>
    <p:titleStyle>
      <a:lvl1pPr algn="l" defTabSz="914400" rtl="0" eaLnBrk="1" latinLnBrk="0" hangingPunct="1">
        <a:lnSpc>
          <a:spcPct val="90000"/>
        </a:lnSpc>
        <a:spcBef>
          <a:spcPct val="0"/>
        </a:spcBef>
        <a:buNone/>
        <a:defRPr sz="440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35.svg"/><Relationship Id="rId1" Type="http://schemas.openxmlformats.org/officeDocument/2006/relationships/slideLayout" Target="../slideLayouts/slideLayout13.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57BC7-8ED4-CEA9-BE9C-D924E39185AB}"/>
              </a:ext>
            </a:extLst>
          </p:cNvPr>
          <p:cNvSpPr>
            <a:spLocks noGrp="1"/>
          </p:cNvSpPr>
          <p:nvPr>
            <p:ph type="ctrTitle"/>
          </p:nvPr>
        </p:nvSpPr>
        <p:spPr>
          <a:xfrm>
            <a:off x="4771292" y="1270103"/>
            <a:ext cx="7019036" cy="1524752"/>
          </a:xfrm>
        </p:spPr>
        <p:txBody>
          <a:bodyPr>
            <a:normAutofit fontScale="90000"/>
          </a:bodyPr>
          <a:lstStyle/>
          <a:p>
            <a:r>
              <a:rPr lang="en-US" b="1" dirty="0"/>
              <a:t>IBD Roadmap:</a:t>
            </a:r>
            <a:br>
              <a:rPr lang="en-US" b="1" dirty="0"/>
            </a:br>
            <a:r>
              <a:rPr lang="en-US" b="1" dirty="0"/>
              <a:t>Pregnancy and Beyond</a:t>
            </a:r>
            <a:endParaRPr lang="en-US" b="1" dirty="0">
              <a:latin typeface="Montserrat" pitchFamily="2" charset="77"/>
            </a:endParaRPr>
          </a:p>
        </p:txBody>
      </p:sp>
      <p:sp>
        <p:nvSpPr>
          <p:cNvPr id="3" name="Subtitle 2">
            <a:extLst>
              <a:ext uri="{FF2B5EF4-FFF2-40B4-BE49-F238E27FC236}">
                <a16:creationId xmlns:a16="http://schemas.microsoft.com/office/drawing/2014/main" id="{B3FC7F97-0F9B-05D2-DF44-ABC45984899F}"/>
              </a:ext>
            </a:extLst>
          </p:cNvPr>
          <p:cNvSpPr>
            <a:spLocks noGrp="1"/>
          </p:cNvSpPr>
          <p:nvPr>
            <p:ph type="subTitle" idx="1"/>
          </p:nvPr>
        </p:nvSpPr>
        <p:spPr>
          <a:xfrm>
            <a:off x="5909569" y="3739734"/>
            <a:ext cx="6282431" cy="1687326"/>
          </a:xfrm>
        </p:spPr>
        <p:txBody>
          <a:bodyPr>
            <a:normAutofit fontScale="92500"/>
          </a:bodyPr>
          <a:lstStyle/>
          <a:p>
            <a:r>
              <a:rPr lang="en-US" dirty="0">
                <a:latin typeface="Montserrat" pitchFamily="2" charset="77"/>
              </a:rPr>
              <a:t>Uma Mahadevan MD</a:t>
            </a:r>
          </a:p>
          <a:p>
            <a:r>
              <a:rPr lang="en-US" dirty="0"/>
              <a:t>Professor of Medicine</a:t>
            </a:r>
          </a:p>
          <a:p>
            <a:r>
              <a:rPr lang="en-US" dirty="0">
                <a:latin typeface="Montserrat" pitchFamily="2" charset="77"/>
              </a:rPr>
              <a:t>Director, Colitis and Crohn’s Disease Center</a:t>
            </a:r>
          </a:p>
          <a:p>
            <a:r>
              <a:rPr lang="en-US" dirty="0"/>
              <a:t>University of California, San Francisco</a:t>
            </a:r>
            <a:endParaRPr lang="en-US" dirty="0">
              <a:latin typeface="Montserrat" pitchFamily="2" charset="77"/>
            </a:endParaRPr>
          </a:p>
        </p:txBody>
      </p:sp>
      <p:pic>
        <p:nvPicPr>
          <p:cNvPr id="9" name="Picture 8" descr="A person holding a baby&#10;&#10;Description automatically generated">
            <a:extLst>
              <a:ext uri="{FF2B5EF4-FFF2-40B4-BE49-F238E27FC236}">
                <a16:creationId xmlns:a16="http://schemas.microsoft.com/office/drawing/2014/main" id="{FB46FBEE-902F-3D47-6C7D-61C5BBF09B37}"/>
              </a:ext>
            </a:extLst>
          </p:cNvPr>
          <p:cNvPicPr>
            <a:picLocks noChangeAspect="1"/>
          </p:cNvPicPr>
          <p:nvPr/>
        </p:nvPicPr>
        <p:blipFill rotWithShape="1">
          <a:blip r:embed="rId2"/>
          <a:srcRect l="37350" r="11188"/>
          <a:stretch/>
        </p:blipFill>
        <p:spPr>
          <a:xfrm>
            <a:off x="1" y="0"/>
            <a:ext cx="4057308" cy="6858000"/>
          </a:xfrm>
          <a:prstGeom prst="rect">
            <a:avLst/>
          </a:prstGeom>
        </p:spPr>
      </p:pic>
      <p:sp>
        <p:nvSpPr>
          <p:cNvPr id="18" name="Rectangle 17">
            <a:extLst>
              <a:ext uri="{FF2B5EF4-FFF2-40B4-BE49-F238E27FC236}">
                <a16:creationId xmlns:a16="http://schemas.microsoft.com/office/drawing/2014/main" id="{42DD1900-3016-D9E5-FBFD-DE22C2C16EE0}"/>
              </a:ext>
            </a:extLst>
          </p:cNvPr>
          <p:cNvSpPr/>
          <p:nvPr/>
        </p:nvSpPr>
        <p:spPr>
          <a:xfrm>
            <a:off x="4057309" y="-1"/>
            <a:ext cx="151277"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064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4D3B50-119B-469E-AC37-CA16ECDC8293}"/>
              </a:ext>
            </a:extLst>
          </p:cNvPr>
          <p:cNvSpPr>
            <a:spLocks noGrp="1"/>
          </p:cNvSpPr>
          <p:nvPr>
            <p:ph type="title"/>
          </p:nvPr>
        </p:nvSpPr>
        <p:spPr/>
        <p:txBody>
          <a:bodyPr>
            <a:normAutofit fontScale="90000"/>
          </a:bodyPr>
          <a:lstStyle/>
          <a:p>
            <a:r>
              <a:rPr lang="en-US" dirty="0"/>
              <a:t>ECCO Guidelines 2022</a:t>
            </a:r>
          </a:p>
        </p:txBody>
      </p:sp>
      <p:pic>
        <p:nvPicPr>
          <p:cNvPr id="7" name="Content Placeholder 6">
            <a:extLst>
              <a:ext uri="{FF2B5EF4-FFF2-40B4-BE49-F238E27FC236}">
                <a16:creationId xmlns:a16="http://schemas.microsoft.com/office/drawing/2014/main" id="{026827C4-B028-4A48-9E23-CAF483190D19}"/>
              </a:ext>
            </a:extLst>
          </p:cNvPr>
          <p:cNvPicPr>
            <a:picLocks noGrp="1" noChangeAspect="1"/>
          </p:cNvPicPr>
          <p:nvPr>
            <p:ph idx="1"/>
          </p:nvPr>
        </p:nvPicPr>
        <p:blipFill>
          <a:blip r:embed="rId2"/>
          <a:stretch>
            <a:fillRect/>
          </a:stretch>
        </p:blipFill>
        <p:spPr>
          <a:xfrm>
            <a:off x="652324" y="1395569"/>
            <a:ext cx="10850563" cy="3039373"/>
          </a:xfrm>
        </p:spPr>
      </p:pic>
      <p:sp>
        <p:nvSpPr>
          <p:cNvPr id="8" name="TextBox 7">
            <a:extLst>
              <a:ext uri="{FF2B5EF4-FFF2-40B4-BE49-F238E27FC236}">
                <a16:creationId xmlns:a16="http://schemas.microsoft.com/office/drawing/2014/main" id="{8EC99281-49DC-4EAD-A210-E5B00B180B4D}"/>
              </a:ext>
            </a:extLst>
          </p:cNvPr>
          <p:cNvSpPr txBox="1"/>
          <p:nvPr/>
        </p:nvSpPr>
        <p:spPr bwMode="auto">
          <a:xfrm>
            <a:off x="7684316" y="6432999"/>
            <a:ext cx="3403881" cy="307777"/>
          </a:xfrm>
          <a:prstGeom prst="rect">
            <a:avLst/>
          </a:prstGeom>
          <a:noFill/>
          <a:ln w="19050" algn="ctr">
            <a:noFill/>
            <a:miter lim="800000"/>
            <a:headEnd/>
            <a:tailEnd/>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ndara"/>
                <a:ea typeface="+mn-ea"/>
                <a:cs typeface="+mn-cs"/>
              </a:rPr>
              <a:t>Torres et al. JCC August 2022</a:t>
            </a:r>
          </a:p>
        </p:txBody>
      </p:sp>
    </p:spTree>
    <p:extLst>
      <p:ext uri="{BB962C8B-B14F-4D97-AF65-F5344CB8AC3E}">
        <p14:creationId xmlns:p14="http://schemas.microsoft.com/office/powerpoint/2010/main" val="127288376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36DE8D-2B4A-1342-BBDD-77FD346E7300}"/>
              </a:ext>
            </a:extLst>
          </p:cNvPr>
          <p:cNvSpPr>
            <a:spLocks noGrp="1"/>
          </p:cNvSpPr>
          <p:nvPr>
            <p:ph type="sldNum" sz="quarter" idx="13"/>
          </p:nvPr>
        </p:nvSpPr>
        <p:spPr/>
        <p:txBody>
          <a:bodyPr/>
          <a:lstStyle/>
          <a:p>
            <a:pPr defTabSz="1219170"/>
            <a:fld id="{7BCC8D0D-EAEC-449D-9161-023DFF90F2E2}" type="slidenum">
              <a:rPr lang="en-US">
                <a:solidFill>
                  <a:srgbClr val="052049"/>
                </a:solidFill>
              </a:rPr>
              <a:pPr defTabSz="1219170"/>
              <a:t>11</a:t>
            </a:fld>
            <a:endParaRPr lang="en-US" dirty="0">
              <a:solidFill>
                <a:srgbClr val="052049"/>
              </a:solidFill>
            </a:endParaRPr>
          </a:p>
        </p:txBody>
      </p:sp>
      <p:sp>
        <p:nvSpPr>
          <p:cNvPr id="4" name="Title 5">
            <a:extLst>
              <a:ext uri="{FF2B5EF4-FFF2-40B4-BE49-F238E27FC236}">
                <a16:creationId xmlns:a16="http://schemas.microsoft.com/office/drawing/2014/main" id="{94220D67-F11D-6948-92FC-2F985F9F6060}"/>
              </a:ext>
            </a:extLst>
          </p:cNvPr>
          <p:cNvSpPr>
            <a:spLocks noGrp="1"/>
          </p:cNvSpPr>
          <p:nvPr>
            <p:ph type="title"/>
          </p:nvPr>
        </p:nvSpPr>
        <p:spPr>
          <a:xfrm>
            <a:off x="604780" y="261453"/>
            <a:ext cx="10898107" cy="611449"/>
          </a:xfrm>
        </p:spPr>
        <p:txBody>
          <a:bodyPr/>
          <a:lstStyle/>
          <a:p>
            <a:r>
              <a:rPr lang="en-US" sz="2667" b="1" dirty="0"/>
              <a:t>Vedolizumab treatment during pregnancy alters placental morphology</a:t>
            </a:r>
          </a:p>
        </p:txBody>
      </p:sp>
      <p:pic>
        <p:nvPicPr>
          <p:cNvPr id="5" name="Picture 4">
            <a:extLst>
              <a:ext uri="{FF2B5EF4-FFF2-40B4-BE49-F238E27FC236}">
                <a16:creationId xmlns:a16="http://schemas.microsoft.com/office/drawing/2014/main" id="{22CEA1BB-2724-294E-A401-7639A33D9F90}"/>
              </a:ext>
            </a:extLst>
          </p:cNvPr>
          <p:cNvPicPr>
            <a:picLocks noChangeAspect="1"/>
          </p:cNvPicPr>
          <p:nvPr/>
        </p:nvPicPr>
        <p:blipFill>
          <a:blip r:embed="rId3"/>
          <a:stretch>
            <a:fillRect/>
          </a:stretch>
        </p:blipFill>
        <p:spPr>
          <a:xfrm>
            <a:off x="2578267" y="872901"/>
            <a:ext cx="6951133" cy="5810835"/>
          </a:xfrm>
          <a:prstGeom prst="rect">
            <a:avLst/>
          </a:prstGeom>
        </p:spPr>
      </p:pic>
    </p:spTree>
    <p:extLst>
      <p:ext uri="{BB962C8B-B14F-4D97-AF65-F5344CB8AC3E}">
        <p14:creationId xmlns:p14="http://schemas.microsoft.com/office/powerpoint/2010/main" val="317604287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C4470-9D2F-0240-917D-8CCEB9D21E7B}"/>
              </a:ext>
            </a:extLst>
          </p:cNvPr>
          <p:cNvSpPr>
            <a:spLocks noGrp="1"/>
          </p:cNvSpPr>
          <p:nvPr>
            <p:ph type="title"/>
          </p:nvPr>
        </p:nvSpPr>
        <p:spPr>
          <a:xfrm>
            <a:off x="302007" y="664264"/>
            <a:ext cx="10942320" cy="915037"/>
          </a:xfrm>
        </p:spPr>
        <p:txBody>
          <a:bodyPr/>
          <a:lstStyle/>
          <a:p>
            <a:pPr algn="l"/>
            <a:r>
              <a:rPr lang="en-US" sz="4200" dirty="0"/>
              <a:t>Summary</a:t>
            </a:r>
          </a:p>
        </p:txBody>
      </p:sp>
      <p:sp>
        <p:nvSpPr>
          <p:cNvPr id="6" name="Rectangle 5">
            <a:extLst>
              <a:ext uri="{FF2B5EF4-FFF2-40B4-BE49-F238E27FC236}">
                <a16:creationId xmlns:a16="http://schemas.microsoft.com/office/drawing/2014/main" id="{DA2402D2-A1F3-184E-ADC7-4CE92C159CDD}"/>
              </a:ext>
            </a:extLst>
          </p:cNvPr>
          <p:cNvSpPr/>
          <p:nvPr/>
        </p:nvSpPr>
        <p:spPr>
          <a:xfrm>
            <a:off x="4066" y="1473617"/>
            <a:ext cx="12192000" cy="519976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1D5ADC-6F6A-F640-A7E7-74434D0010C4}"/>
              </a:ext>
            </a:extLst>
          </p:cNvPr>
          <p:cNvSpPr/>
          <p:nvPr/>
        </p:nvSpPr>
        <p:spPr>
          <a:xfrm>
            <a:off x="5518675" y="1463503"/>
            <a:ext cx="3375748" cy="51997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Needle">
            <a:extLst>
              <a:ext uri="{FF2B5EF4-FFF2-40B4-BE49-F238E27FC236}">
                <a16:creationId xmlns:a16="http://schemas.microsoft.com/office/drawing/2014/main" id="{03289CED-B26D-8247-BDC6-9FBA247B33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62593" y="1955595"/>
            <a:ext cx="705694" cy="705694"/>
          </a:xfrm>
          <a:prstGeom prst="rect">
            <a:avLst/>
          </a:prstGeom>
        </p:spPr>
      </p:pic>
      <p:pic>
        <p:nvPicPr>
          <p:cNvPr id="15" name="Graphic 14" descr="IV">
            <a:extLst>
              <a:ext uri="{FF2B5EF4-FFF2-40B4-BE49-F238E27FC236}">
                <a16:creationId xmlns:a16="http://schemas.microsoft.com/office/drawing/2014/main" id="{52EF579B-44D4-8B43-828D-D105AC3335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77671" y="2949580"/>
            <a:ext cx="740450" cy="740450"/>
          </a:xfrm>
          <a:prstGeom prst="rect">
            <a:avLst/>
          </a:prstGeom>
        </p:spPr>
      </p:pic>
      <p:sp>
        <p:nvSpPr>
          <p:cNvPr id="20" name="TextBox 19">
            <a:extLst>
              <a:ext uri="{FF2B5EF4-FFF2-40B4-BE49-F238E27FC236}">
                <a16:creationId xmlns:a16="http://schemas.microsoft.com/office/drawing/2014/main" id="{F5031D71-BFA7-D846-94E9-154B564D6989}"/>
              </a:ext>
            </a:extLst>
          </p:cNvPr>
          <p:cNvSpPr txBox="1"/>
          <p:nvPr/>
        </p:nvSpPr>
        <p:spPr>
          <a:xfrm>
            <a:off x="2215652" y="2161042"/>
            <a:ext cx="1556929" cy="461665"/>
          </a:xfrm>
          <a:prstGeom prst="rect">
            <a:avLst/>
          </a:prstGeom>
          <a:noFill/>
        </p:spPr>
        <p:txBody>
          <a:bodyPr wrap="square" rtlCol="0">
            <a:spAutoFit/>
          </a:bodyPr>
          <a:lstStyle/>
          <a:p>
            <a:r>
              <a:rPr lang="en-US" sz="2400" dirty="0"/>
              <a:t>47 on UST</a:t>
            </a:r>
          </a:p>
        </p:txBody>
      </p:sp>
      <p:sp>
        <p:nvSpPr>
          <p:cNvPr id="21" name="TextBox 20">
            <a:extLst>
              <a:ext uri="{FF2B5EF4-FFF2-40B4-BE49-F238E27FC236}">
                <a16:creationId xmlns:a16="http://schemas.microsoft.com/office/drawing/2014/main" id="{E0F70FBC-C9A7-CF4E-855A-9803DE10D28F}"/>
              </a:ext>
            </a:extLst>
          </p:cNvPr>
          <p:cNvSpPr txBox="1"/>
          <p:nvPr/>
        </p:nvSpPr>
        <p:spPr>
          <a:xfrm>
            <a:off x="2166917" y="3198167"/>
            <a:ext cx="1556929" cy="461665"/>
          </a:xfrm>
          <a:prstGeom prst="rect">
            <a:avLst/>
          </a:prstGeom>
          <a:noFill/>
        </p:spPr>
        <p:txBody>
          <a:bodyPr wrap="square" rtlCol="0">
            <a:spAutoFit/>
          </a:bodyPr>
          <a:lstStyle/>
          <a:p>
            <a:r>
              <a:rPr lang="en-US" sz="2400" dirty="0"/>
              <a:t>66 on VDZ</a:t>
            </a:r>
          </a:p>
        </p:txBody>
      </p:sp>
      <p:sp>
        <p:nvSpPr>
          <p:cNvPr id="22" name="TextBox 21">
            <a:extLst>
              <a:ext uri="{FF2B5EF4-FFF2-40B4-BE49-F238E27FC236}">
                <a16:creationId xmlns:a16="http://schemas.microsoft.com/office/drawing/2014/main" id="{8AB47DA5-2ED7-9C4A-984C-D9E134908840}"/>
              </a:ext>
            </a:extLst>
          </p:cNvPr>
          <p:cNvSpPr txBox="1"/>
          <p:nvPr/>
        </p:nvSpPr>
        <p:spPr>
          <a:xfrm>
            <a:off x="256636" y="4342479"/>
            <a:ext cx="2476445" cy="1569660"/>
          </a:xfrm>
          <a:prstGeom prst="rect">
            <a:avLst/>
          </a:prstGeom>
          <a:noFill/>
        </p:spPr>
        <p:txBody>
          <a:bodyPr wrap="square" rtlCol="0">
            <a:spAutoFit/>
          </a:bodyPr>
          <a:lstStyle/>
          <a:p>
            <a:r>
              <a:rPr lang="en-US" sz="2400" b="1" dirty="0"/>
              <a:t>1669 </a:t>
            </a:r>
          </a:p>
          <a:p>
            <a:r>
              <a:rPr lang="en-US" sz="2400" b="1" dirty="0"/>
              <a:t>completed pregnancies</a:t>
            </a:r>
          </a:p>
          <a:p>
            <a:r>
              <a:rPr lang="en-US" sz="2400" b="1" dirty="0"/>
              <a:t>in IBD</a:t>
            </a:r>
          </a:p>
        </p:txBody>
      </p:sp>
      <p:sp>
        <p:nvSpPr>
          <p:cNvPr id="25" name="TextBox 24">
            <a:extLst>
              <a:ext uri="{FF2B5EF4-FFF2-40B4-BE49-F238E27FC236}">
                <a16:creationId xmlns:a16="http://schemas.microsoft.com/office/drawing/2014/main" id="{72BE1E82-AD6F-0942-AC45-4DFFBC543A46}"/>
              </a:ext>
            </a:extLst>
          </p:cNvPr>
          <p:cNvSpPr txBox="1"/>
          <p:nvPr/>
        </p:nvSpPr>
        <p:spPr>
          <a:xfrm>
            <a:off x="4524224" y="3545501"/>
            <a:ext cx="1096140" cy="1200329"/>
          </a:xfrm>
          <a:prstGeom prst="rect">
            <a:avLst/>
          </a:prstGeom>
          <a:noFill/>
        </p:spPr>
        <p:txBody>
          <a:bodyPr wrap="square" rtlCol="0">
            <a:spAutoFit/>
          </a:bodyPr>
          <a:lstStyle/>
          <a:p>
            <a:r>
              <a:rPr lang="en-US" sz="2400" b="1" dirty="0"/>
              <a:t>1610 live births</a:t>
            </a:r>
          </a:p>
        </p:txBody>
      </p:sp>
      <p:cxnSp>
        <p:nvCxnSpPr>
          <p:cNvPr id="31" name="Straight Arrow Connector 30">
            <a:extLst>
              <a:ext uri="{FF2B5EF4-FFF2-40B4-BE49-F238E27FC236}">
                <a16:creationId xmlns:a16="http://schemas.microsoft.com/office/drawing/2014/main" id="{E502EA1F-262A-884B-A608-3868460B87E9}"/>
              </a:ext>
            </a:extLst>
          </p:cNvPr>
          <p:cNvCxnSpPr>
            <a:cxnSpLocks/>
          </p:cNvCxnSpPr>
          <p:nvPr/>
        </p:nvCxnSpPr>
        <p:spPr>
          <a:xfrm>
            <a:off x="1589057" y="3761354"/>
            <a:ext cx="2892428" cy="0"/>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7BECF2E-390B-BE4A-809D-A835ABA420D3}"/>
              </a:ext>
            </a:extLst>
          </p:cNvPr>
          <p:cNvCxnSpPr>
            <a:cxnSpLocks/>
          </p:cNvCxnSpPr>
          <p:nvPr/>
        </p:nvCxnSpPr>
        <p:spPr>
          <a:xfrm flipV="1">
            <a:off x="1518368" y="2670267"/>
            <a:ext cx="2963117" cy="1"/>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1" name="Graphic 50" descr="IV">
            <a:extLst>
              <a:ext uri="{FF2B5EF4-FFF2-40B4-BE49-F238E27FC236}">
                <a16:creationId xmlns:a16="http://schemas.microsoft.com/office/drawing/2014/main" id="{5E1F2FFC-61BC-F142-B2D5-363337716A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38185" y="3859471"/>
            <a:ext cx="740450" cy="740450"/>
          </a:xfrm>
          <a:prstGeom prst="rect">
            <a:avLst/>
          </a:prstGeom>
        </p:spPr>
      </p:pic>
      <p:sp>
        <p:nvSpPr>
          <p:cNvPr id="42" name="Rectangle 41">
            <a:extLst>
              <a:ext uri="{FF2B5EF4-FFF2-40B4-BE49-F238E27FC236}">
                <a16:creationId xmlns:a16="http://schemas.microsoft.com/office/drawing/2014/main" id="{3FD15754-3327-6B48-8E45-B33C966CC9BD}"/>
              </a:ext>
            </a:extLst>
          </p:cNvPr>
          <p:cNvSpPr/>
          <p:nvPr/>
        </p:nvSpPr>
        <p:spPr>
          <a:xfrm>
            <a:off x="8903309" y="1463503"/>
            <a:ext cx="3288691" cy="5199764"/>
          </a:xfrm>
          <a:prstGeom prst="rect">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ross 51">
            <a:extLst>
              <a:ext uri="{FF2B5EF4-FFF2-40B4-BE49-F238E27FC236}">
                <a16:creationId xmlns:a16="http://schemas.microsoft.com/office/drawing/2014/main" id="{C6D5507A-9BD2-DD4B-97F3-D031E06AD791}"/>
              </a:ext>
            </a:extLst>
          </p:cNvPr>
          <p:cNvSpPr/>
          <p:nvPr/>
        </p:nvSpPr>
        <p:spPr>
          <a:xfrm rot="2710836">
            <a:off x="1568939" y="3770470"/>
            <a:ext cx="1010738" cy="1009781"/>
          </a:xfrm>
          <a:prstGeom prst="plus">
            <a:avLst>
              <a:gd name="adj" fmla="val 43938"/>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98ECE8A-A508-CD4C-BB9D-8E9F1ED61FA9}"/>
              </a:ext>
            </a:extLst>
          </p:cNvPr>
          <p:cNvSpPr txBox="1"/>
          <p:nvPr/>
        </p:nvSpPr>
        <p:spPr>
          <a:xfrm>
            <a:off x="2629686" y="3948524"/>
            <a:ext cx="1743238" cy="830997"/>
          </a:xfrm>
          <a:prstGeom prst="rect">
            <a:avLst/>
          </a:prstGeom>
          <a:noFill/>
        </p:spPr>
        <p:txBody>
          <a:bodyPr wrap="square" rtlCol="0">
            <a:spAutoFit/>
          </a:bodyPr>
          <a:lstStyle/>
          <a:p>
            <a:r>
              <a:rPr lang="en-US" sz="2400" dirty="0"/>
              <a:t>430 without exposure</a:t>
            </a:r>
          </a:p>
        </p:txBody>
      </p:sp>
      <p:pic>
        <p:nvPicPr>
          <p:cNvPr id="50" name="Graphic 49" descr="Needle">
            <a:extLst>
              <a:ext uri="{FF2B5EF4-FFF2-40B4-BE49-F238E27FC236}">
                <a16:creationId xmlns:a16="http://schemas.microsoft.com/office/drawing/2014/main" id="{DDA8E90F-A758-924A-864A-3C518E9A61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98413" y="3908419"/>
            <a:ext cx="705694" cy="705694"/>
          </a:xfrm>
          <a:prstGeom prst="rect">
            <a:avLst/>
          </a:prstGeom>
        </p:spPr>
      </p:pic>
      <p:sp>
        <p:nvSpPr>
          <p:cNvPr id="36" name="TextBox 35">
            <a:extLst>
              <a:ext uri="{FF2B5EF4-FFF2-40B4-BE49-F238E27FC236}">
                <a16:creationId xmlns:a16="http://schemas.microsoft.com/office/drawing/2014/main" id="{7DD86678-7CCA-7740-AF07-735EA2699B86}"/>
              </a:ext>
            </a:extLst>
          </p:cNvPr>
          <p:cNvSpPr txBox="1"/>
          <p:nvPr/>
        </p:nvSpPr>
        <p:spPr>
          <a:xfrm>
            <a:off x="9262949" y="1623955"/>
            <a:ext cx="2582353" cy="461665"/>
          </a:xfrm>
          <a:prstGeom prst="rect">
            <a:avLst/>
          </a:prstGeom>
          <a:noFill/>
        </p:spPr>
        <p:txBody>
          <a:bodyPr wrap="square" rtlCol="0">
            <a:spAutoFit/>
          </a:bodyPr>
          <a:lstStyle/>
          <a:p>
            <a:r>
              <a:rPr lang="en-US" sz="2400" b="1" u="sng" dirty="0"/>
              <a:t>Infant Outcomes</a:t>
            </a:r>
          </a:p>
        </p:txBody>
      </p:sp>
      <p:sp>
        <p:nvSpPr>
          <p:cNvPr id="37" name="TextBox 36">
            <a:extLst>
              <a:ext uri="{FF2B5EF4-FFF2-40B4-BE49-F238E27FC236}">
                <a16:creationId xmlns:a16="http://schemas.microsoft.com/office/drawing/2014/main" id="{35C2A569-945A-E84E-B653-3ACDBD835D3D}"/>
              </a:ext>
            </a:extLst>
          </p:cNvPr>
          <p:cNvSpPr txBox="1"/>
          <p:nvPr/>
        </p:nvSpPr>
        <p:spPr>
          <a:xfrm>
            <a:off x="5886492" y="1623955"/>
            <a:ext cx="2919257" cy="461665"/>
          </a:xfrm>
          <a:prstGeom prst="rect">
            <a:avLst/>
          </a:prstGeom>
          <a:noFill/>
        </p:spPr>
        <p:txBody>
          <a:bodyPr wrap="square" rtlCol="0">
            <a:spAutoFit/>
          </a:bodyPr>
          <a:lstStyle/>
          <a:p>
            <a:r>
              <a:rPr lang="en-US" sz="2400" b="1" u="sng" dirty="0"/>
              <a:t>Pregnancy Outcomes</a:t>
            </a:r>
          </a:p>
        </p:txBody>
      </p:sp>
      <p:pic>
        <p:nvPicPr>
          <p:cNvPr id="24" name="Graphic 23" descr="Baby">
            <a:extLst>
              <a:ext uri="{FF2B5EF4-FFF2-40B4-BE49-F238E27FC236}">
                <a16:creationId xmlns:a16="http://schemas.microsoft.com/office/drawing/2014/main" id="{A851299C-1DA5-EE4F-A657-C8B145D334D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82893" y="2308442"/>
            <a:ext cx="1200294" cy="1200294"/>
          </a:xfrm>
          <a:prstGeom prst="rect">
            <a:avLst/>
          </a:prstGeom>
        </p:spPr>
      </p:pic>
      <p:pic>
        <p:nvPicPr>
          <p:cNvPr id="55" name="Picture 54">
            <a:extLst>
              <a:ext uri="{FF2B5EF4-FFF2-40B4-BE49-F238E27FC236}">
                <a16:creationId xmlns:a16="http://schemas.microsoft.com/office/drawing/2014/main" id="{B730415B-A007-D142-B4CD-7FEE845E1859}"/>
              </a:ext>
            </a:extLst>
          </p:cNvPr>
          <p:cNvPicPr>
            <a:picLocks noChangeAspect="1"/>
          </p:cNvPicPr>
          <p:nvPr/>
        </p:nvPicPr>
        <p:blipFill>
          <a:blip r:embed="rId11" cstate="print">
            <a:alphaModFix amt="83000"/>
            <a:extLst>
              <a:ext uri="{28A0092B-C50C-407E-A947-70E740481C1C}">
                <a14:useLocalDpi xmlns:a14="http://schemas.microsoft.com/office/drawing/2010/main" val="0"/>
              </a:ext>
            </a:extLst>
          </a:blip>
          <a:stretch>
            <a:fillRect/>
          </a:stretch>
        </p:blipFill>
        <p:spPr>
          <a:xfrm>
            <a:off x="181169" y="2911532"/>
            <a:ext cx="1373130" cy="1496599"/>
          </a:xfrm>
          <a:prstGeom prst="rect">
            <a:avLst/>
          </a:prstGeom>
        </p:spPr>
      </p:pic>
      <p:sp>
        <p:nvSpPr>
          <p:cNvPr id="57" name="TextBox 56">
            <a:extLst>
              <a:ext uri="{FF2B5EF4-FFF2-40B4-BE49-F238E27FC236}">
                <a16:creationId xmlns:a16="http://schemas.microsoft.com/office/drawing/2014/main" id="{AC0EFAB0-2C26-C844-A7F7-56DB12CAC8BF}"/>
              </a:ext>
            </a:extLst>
          </p:cNvPr>
          <p:cNvSpPr txBox="1"/>
          <p:nvPr/>
        </p:nvSpPr>
        <p:spPr>
          <a:xfrm>
            <a:off x="6150720" y="2357219"/>
            <a:ext cx="265910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t>Preterm birth</a:t>
            </a:r>
          </a:p>
          <a:p>
            <a:pPr marL="342900" indent="-342900">
              <a:buFont typeface="Arial" panose="020B0604020202020204" pitchFamily="34" charset="0"/>
              <a:buChar char="•"/>
            </a:pPr>
            <a:r>
              <a:rPr lang="en-US" sz="2400" dirty="0"/>
              <a:t>Spontaneous abortion</a:t>
            </a:r>
          </a:p>
          <a:p>
            <a:pPr marL="342900" indent="-342900">
              <a:buFont typeface="Arial" panose="020B0604020202020204" pitchFamily="34" charset="0"/>
              <a:buChar char="•"/>
            </a:pPr>
            <a:r>
              <a:rPr lang="en-US" sz="2400" dirty="0"/>
              <a:t>Small for gestational age</a:t>
            </a:r>
          </a:p>
          <a:p>
            <a:pPr marL="342900" indent="-342900">
              <a:buFont typeface="Arial" panose="020B0604020202020204" pitchFamily="34" charset="0"/>
              <a:buChar char="•"/>
            </a:pPr>
            <a:r>
              <a:rPr lang="en-US" sz="2400" dirty="0"/>
              <a:t>Intrauterine growth restriction</a:t>
            </a:r>
          </a:p>
          <a:p>
            <a:pPr marL="342900" indent="-342900">
              <a:buFont typeface="Arial" panose="020B0604020202020204" pitchFamily="34" charset="0"/>
              <a:buChar char="•"/>
            </a:pPr>
            <a:r>
              <a:rPr lang="en-US" sz="2400" dirty="0"/>
              <a:t>C-section</a:t>
            </a:r>
          </a:p>
          <a:p>
            <a:pPr marL="342900" indent="-342900">
              <a:buFont typeface="Arial" panose="020B0604020202020204" pitchFamily="34" charset="0"/>
              <a:buChar char="•"/>
            </a:pPr>
            <a:r>
              <a:rPr lang="en-US" sz="2400" dirty="0"/>
              <a:t>Placental complications</a:t>
            </a:r>
          </a:p>
        </p:txBody>
      </p:sp>
      <p:sp>
        <p:nvSpPr>
          <p:cNvPr id="58" name="TextBox 57">
            <a:extLst>
              <a:ext uri="{FF2B5EF4-FFF2-40B4-BE49-F238E27FC236}">
                <a16:creationId xmlns:a16="http://schemas.microsoft.com/office/drawing/2014/main" id="{311BAB7D-468B-5749-84FF-A5061F154238}"/>
              </a:ext>
            </a:extLst>
          </p:cNvPr>
          <p:cNvSpPr txBox="1"/>
          <p:nvPr/>
        </p:nvSpPr>
        <p:spPr>
          <a:xfrm>
            <a:off x="9618688" y="2392869"/>
            <a:ext cx="2398255"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t>Low Birth Weight</a:t>
            </a:r>
          </a:p>
          <a:p>
            <a:endParaRPr lang="en-US" sz="2400" dirty="0"/>
          </a:p>
          <a:p>
            <a:pPr marL="342900" indent="-342900">
              <a:buFont typeface="Arial" panose="020B0604020202020204" pitchFamily="34" charset="0"/>
              <a:buChar char="•"/>
            </a:pPr>
            <a:r>
              <a:rPr lang="en-US" sz="2400" dirty="0"/>
              <a:t>NICU stay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Congenital malformations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Infections</a:t>
            </a:r>
            <a:br>
              <a:rPr lang="en-US" sz="2400" dirty="0"/>
            </a:br>
            <a:r>
              <a:rPr lang="en-US" sz="2400" dirty="0"/>
              <a:t>at 1 year</a:t>
            </a:r>
          </a:p>
          <a:p>
            <a:pPr marL="342900" indent="-342900">
              <a:buFont typeface="Arial" panose="020B0604020202020204" pitchFamily="34" charset="0"/>
              <a:buChar char="•"/>
            </a:pPr>
            <a:endParaRPr lang="en-US" sz="2400" dirty="0"/>
          </a:p>
        </p:txBody>
      </p:sp>
      <p:pic>
        <p:nvPicPr>
          <p:cNvPr id="19" name="Graphic 18" descr="Brain">
            <a:extLst>
              <a:ext uri="{FF2B5EF4-FFF2-40B4-BE49-F238E27FC236}">
                <a16:creationId xmlns:a16="http://schemas.microsoft.com/office/drawing/2014/main" id="{7A4E2A7D-1449-4F45-A36C-436A3E8759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49221" y="3659831"/>
            <a:ext cx="995590" cy="995590"/>
          </a:xfrm>
          <a:prstGeom prst="rect">
            <a:avLst/>
          </a:prstGeom>
        </p:spPr>
      </p:pic>
      <p:pic>
        <p:nvPicPr>
          <p:cNvPr id="61" name="Picture 60">
            <a:extLst>
              <a:ext uri="{FF2B5EF4-FFF2-40B4-BE49-F238E27FC236}">
                <a16:creationId xmlns:a16="http://schemas.microsoft.com/office/drawing/2014/main" id="{5CC78F92-23DD-C642-B3C7-BDB8A2589268}"/>
              </a:ext>
            </a:extLst>
          </p:cNvPr>
          <p:cNvPicPr>
            <a:picLocks noChangeAspect="1"/>
          </p:cNvPicPr>
          <p:nvPr/>
        </p:nvPicPr>
        <p:blipFill>
          <a:blip r:embed="rId14" cstate="print">
            <a:alphaModFix amt="70000"/>
            <a:extLst>
              <a:ext uri="{28A0092B-C50C-407E-A947-70E740481C1C}">
                <a14:useLocalDpi xmlns:a14="http://schemas.microsoft.com/office/drawing/2010/main" val="0"/>
              </a:ext>
            </a:extLst>
          </a:blip>
          <a:stretch>
            <a:fillRect/>
          </a:stretch>
        </p:blipFill>
        <p:spPr>
          <a:xfrm flipH="1">
            <a:off x="9050968" y="5237274"/>
            <a:ext cx="680419" cy="674865"/>
          </a:xfrm>
          <a:prstGeom prst="rect">
            <a:avLst/>
          </a:prstGeom>
        </p:spPr>
      </p:pic>
      <p:pic>
        <p:nvPicPr>
          <p:cNvPr id="5" name="Graphic 4" descr="Pregnant lady">
            <a:extLst>
              <a:ext uri="{FF2B5EF4-FFF2-40B4-BE49-F238E27FC236}">
                <a16:creationId xmlns:a16="http://schemas.microsoft.com/office/drawing/2014/main" id="{3193632D-80A8-9446-B527-59CAD76D192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17579" y="2935513"/>
            <a:ext cx="1310282" cy="1310282"/>
          </a:xfrm>
          <a:prstGeom prst="rect">
            <a:avLst/>
          </a:prstGeom>
        </p:spPr>
      </p:pic>
      <p:cxnSp>
        <p:nvCxnSpPr>
          <p:cNvPr id="67" name="Straight Arrow Connector 66">
            <a:extLst>
              <a:ext uri="{FF2B5EF4-FFF2-40B4-BE49-F238E27FC236}">
                <a16:creationId xmlns:a16="http://schemas.microsoft.com/office/drawing/2014/main" id="{F7306E76-2D7A-D746-8C5E-16F286B9B1F2}"/>
              </a:ext>
            </a:extLst>
          </p:cNvPr>
          <p:cNvCxnSpPr>
            <a:cxnSpLocks/>
          </p:cNvCxnSpPr>
          <p:nvPr/>
        </p:nvCxnSpPr>
        <p:spPr>
          <a:xfrm flipV="1">
            <a:off x="6045234" y="2737982"/>
            <a:ext cx="25236" cy="737512"/>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quot;No&quot; Symbol 67">
            <a:extLst>
              <a:ext uri="{FF2B5EF4-FFF2-40B4-BE49-F238E27FC236}">
                <a16:creationId xmlns:a16="http://schemas.microsoft.com/office/drawing/2014/main" id="{BBF9B51B-5E31-F846-BD41-03A53C4A80DC}"/>
              </a:ext>
            </a:extLst>
          </p:cNvPr>
          <p:cNvSpPr/>
          <p:nvPr/>
        </p:nvSpPr>
        <p:spPr>
          <a:xfrm>
            <a:off x="5556264" y="2691488"/>
            <a:ext cx="1028411" cy="998542"/>
          </a:xfrm>
          <a:prstGeom prst="noSmoking">
            <a:avLst>
              <a:gd name="adj" fmla="val 9409"/>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9" name="Straight Arrow Connector 68">
            <a:extLst>
              <a:ext uri="{FF2B5EF4-FFF2-40B4-BE49-F238E27FC236}">
                <a16:creationId xmlns:a16="http://schemas.microsoft.com/office/drawing/2014/main" id="{488661F6-C4C4-A547-B4B0-72EC80ADE7FB}"/>
              </a:ext>
            </a:extLst>
          </p:cNvPr>
          <p:cNvCxnSpPr>
            <a:cxnSpLocks/>
          </p:cNvCxnSpPr>
          <p:nvPr/>
        </p:nvCxnSpPr>
        <p:spPr>
          <a:xfrm flipV="1">
            <a:off x="9445083" y="2669201"/>
            <a:ext cx="17060" cy="759344"/>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quot;No&quot; Symbol 69">
            <a:extLst>
              <a:ext uri="{FF2B5EF4-FFF2-40B4-BE49-F238E27FC236}">
                <a16:creationId xmlns:a16="http://schemas.microsoft.com/office/drawing/2014/main" id="{89F917DC-33BE-EE47-8A4D-D4664EF2BC8A}"/>
              </a:ext>
            </a:extLst>
          </p:cNvPr>
          <p:cNvSpPr/>
          <p:nvPr/>
        </p:nvSpPr>
        <p:spPr>
          <a:xfrm>
            <a:off x="8947937" y="2622707"/>
            <a:ext cx="1028411" cy="998542"/>
          </a:xfrm>
          <a:prstGeom prst="noSmoking">
            <a:avLst>
              <a:gd name="adj" fmla="val 7858"/>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54972659"/>
      </p:ext>
    </p:extLst>
  </p:cSld>
  <p:clrMapOvr>
    <a:masterClrMapping/>
  </p:clrMapOvr>
  <mc:AlternateContent xmlns:mc="http://schemas.openxmlformats.org/markup-compatibility/2006" xmlns:p14="http://schemas.microsoft.com/office/powerpoint/2010/main">
    <mc:Choice Requires="p14">
      <p:transition spd="slow" p14:dur="2000" advTm="34624"/>
    </mc:Choice>
    <mc:Fallback xmlns="">
      <p:transition spd="slow" advTm="3462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20C793E-F583-FB5A-2A9C-100FA35D95E1}"/>
              </a:ext>
            </a:extLst>
          </p:cNvPr>
          <p:cNvGraphicFramePr>
            <a:graphicFrameLocks noGrp="1"/>
          </p:cNvGraphicFramePr>
          <p:nvPr>
            <p:extLst>
              <p:ext uri="{D42A27DB-BD31-4B8C-83A1-F6EECF244321}">
                <p14:modId xmlns:p14="http://schemas.microsoft.com/office/powerpoint/2010/main" val="3227588079"/>
              </p:ext>
            </p:extLst>
          </p:nvPr>
        </p:nvGraphicFramePr>
        <p:xfrm>
          <a:off x="167896" y="884164"/>
          <a:ext cx="11639229" cy="5880052"/>
        </p:xfrm>
        <a:graphic>
          <a:graphicData uri="http://schemas.openxmlformats.org/drawingml/2006/table">
            <a:tbl>
              <a:tblPr>
                <a:tableStyleId>{284E427A-3D55-4303-BF80-6455036E1DE7}</a:tableStyleId>
              </a:tblPr>
              <a:tblGrid>
                <a:gridCol w="1662747">
                  <a:extLst>
                    <a:ext uri="{9D8B030D-6E8A-4147-A177-3AD203B41FA5}">
                      <a16:colId xmlns:a16="http://schemas.microsoft.com/office/drawing/2014/main" val="2948129858"/>
                    </a:ext>
                  </a:extLst>
                </a:gridCol>
                <a:gridCol w="1662747">
                  <a:extLst>
                    <a:ext uri="{9D8B030D-6E8A-4147-A177-3AD203B41FA5}">
                      <a16:colId xmlns:a16="http://schemas.microsoft.com/office/drawing/2014/main" val="2118509652"/>
                    </a:ext>
                  </a:extLst>
                </a:gridCol>
                <a:gridCol w="1662747">
                  <a:extLst>
                    <a:ext uri="{9D8B030D-6E8A-4147-A177-3AD203B41FA5}">
                      <a16:colId xmlns:a16="http://schemas.microsoft.com/office/drawing/2014/main" val="83138106"/>
                    </a:ext>
                  </a:extLst>
                </a:gridCol>
                <a:gridCol w="1662747">
                  <a:extLst>
                    <a:ext uri="{9D8B030D-6E8A-4147-A177-3AD203B41FA5}">
                      <a16:colId xmlns:a16="http://schemas.microsoft.com/office/drawing/2014/main" val="2684777538"/>
                    </a:ext>
                  </a:extLst>
                </a:gridCol>
                <a:gridCol w="1662747">
                  <a:extLst>
                    <a:ext uri="{9D8B030D-6E8A-4147-A177-3AD203B41FA5}">
                      <a16:colId xmlns:a16="http://schemas.microsoft.com/office/drawing/2014/main" val="3720775993"/>
                    </a:ext>
                  </a:extLst>
                </a:gridCol>
                <a:gridCol w="1662747">
                  <a:extLst>
                    <a:ext uri="{9D8B030D-6E8A-4147-A177-3AD203B41FA5}">
                      <a16:colId xmlns:a16="http://schemas.microsoft.com/office/drawing/2014/main" val="3144950004"/>
                    </a:ext>
                  </a:extLst>
                </a:gridCol>
                <a:gridCol w="1662747">
                  <a:extLst>
                    <a:ext uri="{9D8B030D-6E8A-4147-A177-3AD203B41FA5}">
                      <a16:colId xmlns:a16="http://schemas.microsoft.com/office/drawing/2014/main" val="3348485091"/>
                    </a:ext>
                  </a:extLst>
                </a:gridCol>
              </a:tblGrid>
              <a:tr h="1106240">
                <a:tc>
                  <a:txBody>
                    <a:bodyPr/>
                    <a:lstStyle/>
                    <a:p>
                      <a:pPr algn="l" fontAlgn="ctr"/>
                      <a:r>
                        <a:rPr lang="en-US" sz="2200" b="1" u="none" strike="noStrike" dirty="0">
                          <a:effectLst/>
                        </a:rPr>
                        <a:t> </a:t>
                      </a:r>
                      <a:endParaRPr lang="en-US" sz="2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n-US" sz="2200" b="1" u="none" strike="noStrike" dirty="0">
                          <a:effectLst/>
                        </a:rPr>
                        <a:t>No exposure (n = 430)</a:t>
                      </a:r>
                      <a:endParaRPr lang="en-US" sz="2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n-US" sz="2200" b="1" u="none" strike="noStrike" dirty="0">
                          <a:effectLst/>
                        </a:rPr>
                        <a:t>Biologics </a:t>
                      </a:r>
                      <a:br>
                        <a:rPr lang="en-US" sz="2200" b="1" u="none" strike="noStrike" dirty="0">
                          <a:effectLst/>
                        </a:rPr>
                      </a:br>
                      <a:r>
                        <a:rPr lang="en-US" sz="2200" b="1" u="none" strike="noStrike" dirty="0">
                          <a:effectLst/>
                        </a:rPr>
                        <a:t>(n = 718)</a:t>
                      </a:r>
                      <a:endParaRPr lang="en-US" sz="2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n-US" sz="2200" b="1" u="none" strike="noStrike" dirty="0">
                          <a:effectLst/>
                        </a:rPr>
                        <a:t>Immuno-modulators </a:t>
                      </a:r>
                    </a:p>
                    <a:p>
                      <a:pPr algn="ctr" fontAlgn="ctr"/>
                      <a:r>
                        <a:rPr lang="en-US" sz="2200" b="1" u="none" strike="noStrike" dirty="0">
                          <a:effectLst/>
                        </a:rPr>
                        <a:t>(n = 226)</a:t>
                      </a:r>
                      <a:endParaRPr lang="en-US" sz="2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n-US" sz="2200" b="1" u="none" strike="noStrike" dirty="0">
                          <a:effectLst/>
                        </a:rPr>
                        <a:t>Combination (n = 182)</a:t>
                      </a:r>
                      <a:endParaRPr lang="en-US" sz="2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l" fontAlgn="ctr"/>
                      <a:r>
                        <a:rPr lang="en-US" sz="2200" b="1" u="none" strike="noStrike" dirty="0">
                          <a:effectLst/>
                        </a:rPr>
                        <a:t>Ustekinumab (n = 47)</a:t>
                      </a:r>
                      <a:endParaRPr lang="en-US" sz="2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l" fontAlgn="ctr"/>
                      <a:r>
                        <a:rPr lang="en-US" sz="2200" b="1" u="none" strike="noStrike" dirty="0">
                          <a:effectLst/>
                        </a:rPr>
                        <a:t>Vedolizumab (n = 66)</a:t>
                      </a:r>
                      <a:endParaRPr lang="en-US" sz="2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3719814273"/>
                  </a:ext>
                </a:extLst>
              </a:tr>
              <a:tr h="1133486">
                <a:tc>
                  <a:txBody>
                    <a:bodyPr/>
                    <a:lstStyle/>
                    <a:p>
                      <a:pPr algn="l" fontAlgn="ctr"/>
                      <a:r>
                        <a:rPr lang="en-US" sz="2200" u="none" strike="noStrike" dirty="0">
                          <a:effectLst/>
                        </a:rPr>
                        <a:t>Serious </a:t>
                      </a:r>
                      <a:r>
                        <a:rPr lang="en-US" sz="2200" u="none" strike="noStrike" dirty="0" err="1">
                          <a:effectLst/>
                        </a:rPr>
                        <a:t>ifxn</a:t>
                      </a:r>
                      <a:r>
                        <a:rPr lang="en-US" sz="2200" u="none" strike="noStrike" dirty="0">
                          <a:effectLst/>
                        </a:rPr>
                        <a:t> at birth</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1.0%</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3.1%</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2.4%</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1.8%</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0.0%</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accent4"/>
                    </a:solidFill>
                  </a:tcPr>
                </a:tc>
                <a:tc>
                  <a:txBody>
                    <a:bodyPr/>
                    <a:lstStyle/>
                    <a:p>
                      <a:pPr algn="r" fontAlgn="ctr"/>
                      <a:r>
                        <a:rPr lang="en-US" sz="2200" u="none" strike="noStrike" dirty="0">
                          <a:effectLst/>
                        </a:rPr>
                        <a:t>0.0%</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accent4"/>
                    </a:solidFill>
                  </a:tcPr>
                </a:tc>
                <a:extLst>
                  <a:ext uri="{0D108BD9-81ED-4DB2-BD59-A6C34878D82A}">
                    <a16:rowId xmlns:a16="http://schemas.microsoft.com/office/drawing/2014/main" val="2061986164"/>
                  </a:ext>
                </a:extLst>
              </a:tr>
              <a:tr h="503472">
                <a:tc gridSpan="7">
                  <a:txBody>
                    <a:bodyPr/>
                    <a:lstStyle/>
                    <a:p>
                      <a:pPr algn="l" fontAlgn="ctr"/>
                      <a:r>
                        <a:rPr lang="en-US" sz="2200" b="1" u="none" strike="noStrike" dirty="0">
                          <a:solidFill>
                            <a:srgbClr val="000000"/>
                          </a:solidFill>
                          <a:effectLst/>
                        </a:rPr>
                        <a:t>At 4 months of life</a:t>
                      </a:r>
                      <a:endParaRPr lang="en-US" sz="2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hMerge="1">
                  <a:txBody>
                    <a:bodyPr/>
                    <a:lstStyle/>
                    <a:p>
                      <a:pPr algn="r" fontAlgn="ctr"/>
                      <a:endParaRPr lang="en-US" sz="2200" b="0" i="0" u="none" strike="noStrike" dirty="0">
                        <a:solidFill>
                          <a:srgbClr val="000000"/>
                        </a:solidFill>
                        <a:effectLst/>
                        <a:latin typeface="Tahoma" panose="020B0604030504040204" pitchFamily="34" charset="0"/>
                      </a:endParaRPr>
                    </a:p>
                  </a:txBody>
                  <a:tcPr marL="9525" marR="9525" marT="9525" marB="0" anchor="ctr"/>
                </a:tc>
                <a:tc hMerge="1">
                  <a:txBody>
                    <a:bodyPr/>
                    <a:lstStyle/>
                    <a:p>
                      <a:pPr algn="r" fontAlgn="ctr"/>
                      <a:endParaRPr lang="en-US" sz="2200" b="0" i="0" u="none" strike="noStrike" dirty="0">
                        <a:solidFill>
                          <a:srgbClr val="000000"/>
                        </a:solidFill>
                        <a:effectLst/>
                        <a:latin typeface="Tahoma" panose="020B0604030504040204" pitchFamily="34" charset="0"/>
                      </a:endParaRPr>
                    </a:p>
                  </a:txBody>
                  <a:tcPr marL="9525" marR="9525" marT="9525" marB="0" anchor="ctr"/>
                </a:tc>
                <a:tc hMerge="1">
                  <a:txBody>
                    <a:bodyPr/>
                    <a:lstStyle/>
                    <a:p>
                      <a:pPr algn="r" fontAlgn="ctr"/>
                      <a:endParaRPr lang="en-US" sz="2200" b="0" i="0" u="none" strike="noStrike">
                        <a:solidFill>
                          <a:srgbClr val="000000"/>
                        </a:solidFill>
                        <a:effectLst/>
                        <a:latin typeface="Tahoma" panose="020B0604030504040204" pitchFamily="34" charset="0"/>
                      </a:endParaRPr>
                    </a:p>
                  </a:txBody>
                  <a:tcPr marL="9525" marR="9525" marT="9525" marB="0" anchor="ctr"/>
                </a:tc>
                <a:tc hMerge="1">
                  <a:txBody>
                    <a:bodyPr/>
                    <a:lstStyle/>
                    <a:p>
                      <a:pPr algn="r" fontAlgn="ctr"/>
                      <a:endParaRPr lang="en-US" sz="2200" b="0" i="0" u="none" strike="noStrike" dirty="0">
                        <a:solidFill>
                          <a:srgbClr val="000000"/>
                        </a:solidFill>
                        <a:effectLst/>
                        <a:latin typeface="Tahoma" panose="020B0604030504040204" pitchFamily="34" charset="0"/>
                      </a:endParaRPr>
                    </a:p>
                  </a:txBody>
                  <a:tcPr marL="9525" marR="9525" marT="9525" marB="0" anchor="ctr"/>
                </a:tc>
                <a:tc hMerge="1">
                  <a:txBody>
                    <a:bodyPr/>
                    <a:lstStyle/>
                    <a:p>
                      <a:pPr algn="r" fontAlgn="ctr"/>
                      <a:endParaRPr lang="en-US" sz="2200" b="0" i="0" u="none" strike="noStrike" dirty="0">
                        <a:solidFill>
                          <a:srgbClr val="000000"/>
                        </a:solidFill>
                        <a:effectLst/>
                        <a:latin typeface="Tahoma" panose="020B0604030504040204" pitchFamily="34" charset="0"/>
                      </a:endParaRPr>
                    </a:p>
                  </a:txBody>
                  <a:tcPr marL="9525" marR="9525" marT="9525" marB="0" anchor="ctr"/>
                </a:tc>
                <a:tc hMerge="1">
                  <a:txBody>
                    <a:bodyPr/>
                    <a:lstStyle/>
                    <a:p>
                      <a:pPr algn="r" fontAlgn="ctr"/>
                      <a:endParaRPr lang="en-US" sz="2200" b="0" i="0" u="none" strike="noStrike" dirty="0">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3837246314"/>
                  </a:ext>
                </a:extLst>
              </a:tr>
              <a:tr h="448122">
                <a:tc>
                  <a:txBody>
                    <a:bodyPr/>
                    <a:lstStyle/>
                    <a:p>
                      <a:pPr algn="l" fontAlgn="ctr"/>
                      <a:r>
                        <a:rPr lang="en-US" sz="2200" u="none" strike="noStrike" dirty="0">
                          <a:effectLst/>
                        </a:rPr>
                        <a:t>Serious</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1.6%</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3.1%</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3.6%</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2.3%</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0.0%</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accent4"/>
                    </a:solidFill>
                  </a:tcPr>
                </a:tc>
                <a:tc>
                  <a:txBody>
                    <a:bodyPr/>
                    <a:lstStyle/>
                    <a:p>
                      <a:pPr algn="r" fontAlgn="ctr"/>
                      <a:r>
                        <a:rPr lang="en-US" sz="2200" u="none" strike="noStrike" dirty="0">
                          <a:effectLst/>
                        </a:rPr>
                        <a:t>0.0%</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accent4"/>
                    </a:solidFill>
                  </a:tcPr>
                </a:tc>
                <a:extLst>
                  <a:ext uri="{0D108BD9-81ED-4DB2-BD59-A6C34878D82A}">
                    <a16:rowId xmlns:a16="http://schemas.microsoft.com/office/drawing/2014/main" val="3706124778"/>
                  </a:ext>
                </a:extLst>
              </a:tr>
              <a:tr h="448122">
                <a:tc>
                  <a:txBody>
                    <a:bodyPr/>
                    <a:lstStyle/>
                    <a:p>
                      <a:pPr algn="l" fontAlgn="ctr"/>
                      <a:r>
                        <a:rPr lang="en-US" sz="2200" u="none" strike="noStrike">
                          <a:effectLst/>
                        </a:rPr>
                        <a:t>Nonserious</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14.3%</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17.5%</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12.6%</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14.5%</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6.7%</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31.4%</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3133649194"/>
                  </a:ext>
                </a:extLst>
              </a:tr>
              <a:tr h="448122">
                <a:tc>
                  <a:txBody>
                    <a:bodyPr/>
                    <a:lstStyle/>
                    <a:p>
                      <a:pPr algn="l" fontAlgn="ctr"/>
                      <a:r>
                        <a:rPr lang="en-US" sz="2200" u="none" strike="noStrike">
                          <a:effectLst/>
                        </a:rPr>
                        <a:t>Any infection</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14.9%</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18.4%</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15.0%</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14.5%</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6.7%</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31.4%</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4194496442"/>
                  </a:ext>
                </a:extLst>
              </a:tr>
              <a:tr h="448122">
                <a:tc gridSpan="7">
                  <a:txBody>
                    <a:bodyPr/>
                    <a:lstStyle/>
                    <a:p>
                      <a:pPr algn="l" fontAlgn="ctr"/>
                      <a:r>
                        <a:rPr lang="en-US" sz="2200" b="1" u="none" strike="noStrike" dirty="0">
                          <a:solidFill>
                            <a:srgbClr val="000000"/>
                          </a:solidFill>
                          <a:effectLst/>
                        </a:rPr>
                        <a:t>At 1 year of life</a:t>
                      </a:r>
                      <a:endParaRPr lang="en-US" sz="2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hMerge="1">
                  <a:txBody>
                    <a:bodyPr/>
                    <a:lstStyle/>
                    <a:p>
                      <a:pPr algn="r" fontAlgn="ctr"/>
                      <a:endParaRPr lang="en-US" sz="2200" b="0" i="0" u="none" strike="noStrike" dirty="0">
                        <a:solidFill>
                          <a:srgbClr val="000000"/>
                        </a:solidFill>
                        <a:effectLst/>
                        <a:latin typeface="Tahoma" panose="020B0604030504040204" pitchFamily="34" charset="0"/>
                      </a:endParaRPr>
                    </a:p>
                  </a:txBody>
                  <a:tcPr marL="9525" marR="9525" marT="9525" marB="0" anchor="ctr"/>
                </a:tc>
                <a:tc hMerge="1">
                  <a:txBody>
                    <a:bodyPr/>
                    <a:lstStyle/>
                    <a:p>
                      <a:pPr algn="r" fontAlgn="ctr"/>
                      <a:endParaRPr lang="en-US" sz="2200" b="0" i="0" u="none" strike="noStrike" dirty="0">
                        <a:solidFill>
                          <a:srgbClr val="000000"/>
                        </a:solidFill>
                        <a:effectLst/>
                        <a:latin typeface="Tahoma" panose="020B0604030504040204" pitchFamily="34" charset="0"/>
                      </a:endParaRPr>
                    </a:p>
                  </a:txBody>
                  <a:tcPr marL="9525" marR="9525" marT="9525" marB="0" anchor="ctr"/>
                </a:tc>
                <a:tc hMerge="1">
                  <a:txBody>
                    <a:bodyPr/>
                    <a:lstStyle/>
                    <a:p>
                      <a:pPr algn="r" fontAlgn="ctr"/>
                      <a:endParaRPr lang="en-US" sz="2200" b="0" i="0" u="none" strike="noStrike">
                        <a:solidFill>
                          <a:srgbClr val="000000"/>
                        </a:solidFill>
                        <a:effectLst/>
                        <a:latin typeface="Tahoma" panose="020B0604030504040204" pitchFamily="34" charset="0"/>
                      </a:endParaRPr>
                    </a:p>
                  </a:txBody>
                  <a:tcPr marL="9525" marR="9525" marT="9525" marB="0" anchor="ctr"/>
                </a:tc>
                <a:tc hMerge="1">
                  <a:txBody>
                    <a:bodyPr/>
                    <a:lstStyle/>
                    <a:p>
                      <a:pPr algn="r" fontAlgn="ctr"/>
                      <a:endParaRPr lang="en-US" sz="2200" b="0" i="0" u="none" strike="noStrike" dirty="0">
                        <a:solidFill>
                          <a:srgbClr val="000000"/>
                        </a:solidFill>
                        <a:effectLst/>
                        <a:latin typeface="Tahoma" panose="020B0604030504040204" pitchFamily="34" charset="0"/>
                      </a:endParaRPr>
                    </a:p>
                  </a:txBody>
                  <a:tcPr marL="9525" marR="9525" marT="9525" marB="0" anchor="ctr"/>
                </a:tc>
                <a:tc hMerge="1">
                  <a:txBody>
                    <a:bodyPr/>
                    <a:lstStyle/>
                    <a:p>
                      <a:pPr algn="r" fontAlgn="ctr"/>
                      <a:endParaRPr lang="en-US" sz="2200" b="0" i="0" u="none" strike="noStrike">
                        <a:solidFill>
                          <a:srgbClr val="000000"/>
                        </a:solidFill>
                        <a:effectLst/>
                        <a:latin typeface="Tahoma" panose="020B0604030504040204" pitchFamily="34" charset="0"/>
                      </a:endParaRPr>
                    </a:p>
                  </a:txBody>
                  <a:tcPr marL="9525" marR="9525" marT="9525" marB="0" anchor="ctr"/>
                </a:tc>
                <a:tc hMerge="1">
                  <a:txBody>
                    <a:bodyPr/>
                    <a:lstStyle/>
                    <a:p>
                      <a:pPr algn="r" fontAlgn="ctr"/>
                      <a:endParaRPr lang="en-US" sz="2200" b="0" i="0" u="none" strike="noStrike" dirty="0">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216403246"/>
                  </a:ext>
                </a:extLst>
              </a:tr>
              <a:tr h="448122">
                <a:tc>
                  <a:txBody>
                    <a:bodyPr/>
                    <a:lstStyle/>
                    <a:p>
                      <a:pPr algn="l" fontAlgn="ctr"/>
                      <a:r>
                        <a:rPr lang="en-US" sz="2200" u="none" strike="noStrike" dirty="0">
                          <a:effectLst/>
                        </a:rPr>
                        <a:t>Serious</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4.6%</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5.9%</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7.8%</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4.0%</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0.0%</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accent4"/>
                    </a:solidFill>
                  </a:tcPr>
                </a:tc>
                <a:tc>
                  <a:txBody>
                    <a:bodyPr/>
                    <a:lstStyle/>
                    <a:p>
                      <a:pPr algn="r" fontAlgn="ctr"/>
                      <a:r>
                        <a:rPr lang="en-US" sz="2200" u="none" strike="noStrike" dirty="0">
                          <a:effectLst/>
                        </a:rPr>
                        <a:t>0.0%</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accent4"/>
                    </a:solidFill>
                  </a:tcPr>
                </a:tc>
                <a:extLst>
                  <a:ext uri="{0D108BD9-81ED-4DB2-BD59-A6C34878D82A}">
                    <a16:rowId xmlns:a16="http://schemas.microsoft.com/office/drawing/2014/main" val="2891897379"/>
                  </a:ext>
                </a:extLst>
              </a:tr>
              <a:tr h="448122">
                <a:tc>
                  <a:txBody>
                    <a:bodyPr/>
                    <a:lstStyle/>
                    <a:p>
                      <a:pPr algn="l" fontAlgn="ctr"/>
                      <a:r>
                        <a:rPr lang="en-US" sz="2200" u="none" strike="noStrike">
                          <a:effectLst/>
                        </a:rPr>
                        <a:t>Nonserious</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45.7%</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43.7%</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41.0%</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46.0%</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20.0%</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43.1%</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3797508588"/>
                  </a:ext>
                </a:extLst>
              </a:tr>
              <a:tr h="448122">
                <a:tc>
                  <a:txBody>
                    <a:bodyPr/>
                    <a:lstStyle/>
                    <a:p>
                      <a:pPr algn="l" fontAlgn="ctr"/>
                      <a:r>
                        <a:rPr lang="en-US" sz="2200" u="none" strike="noStrike" dirty="0">
                          <a:effectLst/>
                        </a:rPr>
                        <a:t>Any infection</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47.6%</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45.3%</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42.9%</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46.0%</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a:effectLst/>
                        </a:rPr>
                        <a:t>20.0%</a:t>
                      </a:r>
                      <a:endParaRPr lang="en-US" sz="22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r" fontAlgn="ctr"/>
                      <a:r>
                        <a:rPr lang="en-US" sz="2200" u="none" strike="noStrike" dirty="0">
                          <a:effectLst/>
                        </a:rPr>
                        <a:t>43.1%</a:t>
                      </a:r>
                      <a:endParaRPr lang="en-US" sz="2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2868982221"/>
                  </a:ext>
                </a:extLst>
              </a:tr>
            </a:tbl>
          </a:graphicData>
        </a:graphic>
      </p:graphicFrame>
      <p:sp>
        <p:nvSpPr>
          <p:cNvPr id="3" name="Title 2">
            <a:extLst>
              <a:ext uri="{FF2B5EF4-FFF2-40B4-BE49-F238E27FC236}">
                <a16:creationId xmlns:a16="http://schemas.microsoft.com/office/drawing/2014/main" id="{02F075F6-59D9-48BC-9B9E-21C3A800EA79}"/>
              </a:ext>
            </a:extLst>
          </p:cNvPr>
          <p:cNvSpPr>
            <a:spLocks noGrp="1"/>
          </p:cNvSpPr>
          <p:nvPr>
            <p:ph type="title"/>
          </p:nvPr>
        </p:nvSpPr>
        <p:spPr>
          <a:xfrm>
            <a:off x="838200" y="365126"/>
            <a:ext cx="10515600" cy="361706"/>
          </a:xfrm>
        </p:spPr>
        <p:txBody>
          <a:bodyPr>
            <a:normAutofit fontScale="90000"/>
          </a:bodyPr>
          <a:lstStyle/>
          <a:p>
            <a:pPr algn="ctr"/>
            <a:r>
              <a:rPr lang="en-US" dirty="0"/>
              <a:t>Infections</a:t>
            </a:r>
          </a:p>
        </p:txBody>
      </p:sp>
    </p:spTree>
    <p:extLst>
      <p:ext uri="{BB962C8B-B14F-4D97-AF65-F5344CB8AC3E}">
        <p14:creationId xmlns:p14="http://schemas.microsoft.com/office/powerpoint/2010/main" val="4062253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4BFC07-BB63-404A-9D48-89615F9C7341}"/>
              </a:ext>
            </a:extLst>
          </p:cNvPr>
          <p:cNvSpPr>
            <a:spLocks noGrp="1"/>
          </p:cNvSpPr>
          <p:nvPr>
            <p:ph type="title"/>
          </p:nvPr>
        </p:nvSpPr>
        <p:spPr/>
        <p:txBody>
          <a:bodyPr/>
          <a:lstStyle/>
          <a:p>
            <a:r>
              <a:rPr lang="en-US" dirty="0"/>
              <a:t>Small Molecules</a:t>
            </a:r>
          </a:p>
        </p:txBody>
      </p:sp>
      <p:graphicFrame>
        <p:nvGraphicFramePr>
          <p:cNvPr id="4" name="Table 13">
            <a:extLst>
              <a:ext uri="{FF2B5EF4-FFF2-40B4-BE49-F238E27FC236}">
                <a16:creationId xmlns:a16="http://schemas.microsoft.com/office/drawing/2014/main" id="{FDEFA8D5-9018-481B-A9B6-FD2FF99C734B}"/>
              </a:ext>
            </a:extLst>
          </p:cNvPr>
          <p:cNvGraphicFramePr>
            <a:graphicFrameLocks noGrp="1"/>
          </p:cNvGraphicFramePr>
          <p:nvPr>
            <p:ph idx="4294967295"/>
            <p:extLst>
              <p:ext uri="{D42A27DB-BD31-4B8C-83A1-F6EECF244321}">
                <p14:modId xmlns:p14="http://schemas.microsoft.com/office/powerpoint/2010/main" val="2541180772"/>
              </p:ext>
            </p:extLst>
          </p:nvPr>
        </p:nvGraphicFramePr>
        <p:xfrm>
          <a:off x="609600" y="1860794"/>
          <a:ext cx="10972800" cy="3921759"/>
        </p:xfrm>
        <a:graphic>
          <a:graphicData uri="http://schemas.openxmlformats.org/drawingml/2006/table">
            <a:tbl>
              <a:tblPr firstRow="1" bandRow="1">
                <a:tableStyleId>{5C22544A-7EE6-4342-B048-85BDC9FD1C3A}</a:tableStyleId>
              </a:tblPr>
              <a:tblGrid>
                <a:gridCol w="2558540">
                  <a:extLst>
                    <a:ext uri="{9D8B030D-6E8A-4147-A177-3AD203B41FA5}">
                      <a16:colId xmlns:a16="http://schemas.microsoft.com/office/drawing/2014/main" val="2688984982"/>
                    </a:ext>
                  </a:extLst>
                </a:gridCol>
                <a:gridCol w="2927860">
                  <a:extLst>
                    <a:ext uri="{9D8B030D-6E8A-4147-A177-3AD203B41FA5}">
                      <a16:colId xmlns:a16="http://schemas.microsoft.com/office/drawing/2014/main" val="579221108"/>
                    </a:ext>
                  </a:extLst>
                </a:gridCol>
                <a:gridCol w="2743200">
                  <a:extLst>
                    <a:ext uri="{9D8B030D-6E8A-4147-A177-3AD203B41FA5}">
                      <a16:colId xmlns:a16="http://schemas.microsoft.com/office/drawing/2014/main" val="2197846622"/>
                    </a:ext>
                  </a:extLst>
                </a:gridCol>
                <a:gridCol w="2743200">
                  <a:extLst>
                    <a:ext uri="{9D8B030D-6E8A-4147-A177-3AD203B41FA5}">
                      <a16:colId xmlns:a16="http://schemas.microsoft.com/office/drawing/2014/main" val="3849040496"/>
                    </a:ext>
                  </a:extLst>
                </a:gridCol>
              </a:tblGrid>
              <a:tr h="494453">
                <a:tc>
                  <a:txBody>
                    <a:bodyPr/>
                    <a:lstStyle/>
                    <a:p>
                      <a:endParaRPr lang="en-US" sz="2400" dirty="0"/>
                    </a:p>
                  </a:txBody>
                  <a:tcPr marL="121920" marR="121920" marT="60960" marB="60960"/>
                </a:tc>
                <a:tc>
                  <a:txBody>
                    <a:bodyPr/>
                    <a:lstStyle/>
                    <a:p>
                      <a:r>
                        <a:rPr lang="en-US" sz="2400" dirty="0"/>
                        <a:t>Tofacitinib</a:t>
                      </a:r>
                    </a:p>
                  </a:txBody>
                  <a:tcPr marL="121920" marR="121920" marT="60960" marB="60960"/>
                </a:tc>
                <a:tc>
                  <a:txBody>
                    <a:bodyPr/>
                    <a:lstStyle/>
                    <a:p>
                      <a:r>
                        <a:rPr lang="en-US" sz="2400" dirty="0"/>
                        <a:t>Upadacitinib</a:t>
                      </a:r>
                    </a:p>
                  </a:txBody>
                  <a:tcPr marL="121920" marR="121920" marT="60960" marB="60960"/>
                </a:tc>
                <a:tc>
                  <a:txBody>
                    <a:bodyPr/>
                    <a:lstStyle/>
                    <a:p>
                      <a:r>
                        <a:rPr lang="en-US" sz="2400" dirty="0"/>
                        <a:t>Ozanimod</a:t>
                      </a:r>
                    </a:p>
                  </a:txBody>
                  <a:tcPr marL="121920" marR="121920" marT="60960" marB="60960"/>
                </a:tc>
                <a:extLst>
                  <a:ext uri="{0D108BD9-81ED-4DB2-BD59-A6C34878D82A}">
                    <a16:rowId xmlns:a16="http://schemas.microsoft.com/office/drawing/2014/main" val="2518054045"/>
                  </a:ext>
                </a:extLst>
              </a:tr>
              <a:tr h="1584960">
                <a:tc>
                  <a:txBody>
                    <a:bodyPr/>
                    <a:lstStyle/>
                    <a:p>
                      <a:r>
                        <a:rPr lang="en-US" sz="2400" dirty="0"/>
                        <a:t>Animal </a:t>
                      </a:r>
                      <a:r>
                        <a:rPr lang="en-US" sz="2400" dirty="0" err="1"/>
                        <a:t>Reprotox</a:t>
                      </a:r>
                      <a:r>
                        <a:rPr lang="en-US" sz="2400" dirty="0"/>
                        <a:t>:</a:t>
                      </a:r>
                    </a:p>
                    <a:p>
                      <a:r>
                        <a:rPr lang="en-US" sz="2400" dirty="0"/>
                        <a:t>Feticidal, teratogenic</a:t>
                      </a:r>
                    </a:p>
                    <a:p>
                      <a:r>
                        <a:rPr lang="en-US" sz="2400" dirty="0"/>
                        <a:t>Rats and Rabbits</a:t>
                      </a:r>
                    </a:p>
                  </a:txBody>
                  <a:tcPr marL="121920" marR="121920" marT="60960" marB="60960"/>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900" dirty="0"/>
                        <a:t>73x and 6.3x [10 mg BID]</a:t>
                      </a:r>
                      <a:endParaRPr lang="en-US" sz="2400" dirty="0"/>
                    </a:p>
                  </a:txBody>
                  <a:tcPr marL="121920" marR="121920" marT="60960" marB="60960"/>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900" dirty="0">
                          <a:latin typeface="Cambria" panose="02040503050406030204" pitchFamily="18" charset="0"/>
                          <a:ea typeface="Cambria" panose="02040503050406030204" pitchFamily="18" charset="0"/>
                        </a:rPr>
                        <a:t>1.6x, 15x [15 mg AD]</a:t>
                      </a:r>
                    </a:p>
                    <a:p>
                      <a:pPr marL="0" marR="0" lvl="0" indent="0" algn="l" defTabSz="342900" rtl="0" eaLnBrk="1" fontAlgn="auto" latinLnBrk="0" hangingPunct="1">
                        <a:lnSpc>
                          <a:spcPct val="100000"/>
                        </a:lnSpc>
                        <a:spcBef>
                          <a:spcPts val="0"/>
                        </a:spcBef>
                        <a:spcAft>
                          <a:spcPts val="0"/>
                        </a:spcAft>
                        <a:buClrTx/>
                        <a:buSzTx/>
                        <a:buFontTx/>
                        <a:buNone/>
                        <a:tabLst/>
                        <a:defRPr/>
                      </a:pPr>
                      <a:r>
                        <a:rPr lang="en-US" sz="1900" b="1" u="sng" dirty="0">
                          <a:latin typeface="Cambria" panose="02040503050406030204" pitchFamily="18" charset="0"/>
                          <a:ea typeface="Cambria" panose="02040503050406030204" pitchFamily="18" charset="0"/>
                        </a:rPr>
                        <a:t>0.8x, 7.6x [30 mg QD]</a:t>
                      </a:r>
                      <a:r>
                        <a:rPr lang="en-US" sz="1900" dirty="0">
                          <a:latin typeface="Cambria" panose="02040503050406030204" pitchFamily="18" charset="0"/>
                          <a:ea typeface="Cambria" panose="02040503050406030204" pitchFamily="18" charset="0"/>
                        </a:rPr>
                        <a:t> 0.6x, 5.6x [45 mg QD]</a:t>
                      </a:r>
                      <a:endParaRPr lang="en-US" sz="2400" dirty="0"/>
                    </a:p>
                  </a:txBody>
                  <a:tcPr marL="121920" marR="121920" marT="60960" marB="60960"/>
                </a:tc>
                <a:tc>
                  <a:txBody>
                    <a:bodyPr/>
                    <a:lstStyle/>
                    <a:p>
                      <a:r>
                        <a:rPr lang="en-US" sz="2400" dirty="0"/>
                        <a:t>0, 0.2, 1, or 5 mg/kg/day</a:t>
                      </a:r>
                    </a:p>
                    <a:p>
                      <a:r>
                        <a:rPr lang="en-US" sz="2400" dirty="0"/>
                        <a:t>60x, 2x [0.92 mg]</a:t>
                      </a:r>
                    </a:p>
                  </a:txBody>
                  <a:tcPr marL="121920" marR="121920" marT="60960" marB="60960"/>
                </a:tc>
                <a:extLst>
                  <a:ext uri="{0D108BD9-81ED-4DB2-BD59-A6C34878D82A}">
                    <a16:rowId xmlns:a16="http://schemas.microsoft.com/office/drawing/2014/main" val="2481349339"/>
                  </a:ext>
                </a:extLst>
              </a:tr>
              <a:tr h="853440">
                <a:tc>
                  <a:txBody>
                    <a:bodyPr/>
                    <a:lstStyle/>
                    <a:p>
                      <a:r>
                        <a:rPr lang="en-US" sz="2400" dirty="0"/>
                        <a:t>Human Data</a:t>
                      </a:r>
                    </a:p>
                  </a:txBody>
                  <a:tcPr marL="121920" marR="121920" marT="60960" marB="60960"/>
                </a:tc>
                <a:tc>
                  <a:txBody>
                    <a:bodyPr/>
                    <a:lstStyle/>
                    <a:p>
                      <a:r>
                        <a:rPr lang="en-US" sz="2400" dirty="0"/>
                        <a:t>158 exp (24 IBD)</a:t>
                      </a:r>
                    </a:p>
                  </a:txBody>
                  <a:tcPr marL="121920" marR="121920" marT="60960" marB="60960"/>
                </a:tc>
                <a:tc>
                  <a:txBody>
                    <a:bodyPr/>
                    <a:lstStyle/>
                    <a:p>
                      <a:r>
                        <a:rPr lang="en-US" sz="2400" dirty="0"/>
                        <a:t>54 exposures</a:t>
                      </a:r>
                    </a:p>
                  </a:txBody>
                  <a:tcPr marL="121920" marR="121920" marT="60960" marB="60960"/>
                </a:tc>
                <a:tc>
                  <a:txBody>
                    <a:bodyPr/>
                    <a:lstStyle/>
                    <a:p>
                      <a:r>
                        <a:rPr lang="en-US" sz="2400" dirty="0"/>
                        <a:t>60 (12 IBD) exposures</a:t>
                      </a:r>
                    </a:p>
                  </a:txBody>
                  <a:tcPr marL="121920" marR="121920" marT="60960" marB="60960"/>
                </a:tc>
                <a:extLst>
                  <a:ext uri="{0D108BD9-81ED-4DB2-BD59-A6C34878D82A}">
                    <a16:rowId xmlns:a16="http://schemas.microsoft.com/office/drawing/2014/main" val="4162940041"/>
                  </a:ext>
                </a:extLst>
              </a:tr>
              <a:tr h="494453">
                <a:tc>
                  <a:txBody>
                    <a:bodyPr/>
                    <a:lstStyle/>
                    <a:p>
                      <a:r>
                        <a:rPr lang="en-US" sz="2400" dirty="0"/>
                        <a:t>Pregnancy</a:t>
                      </a:r>
                    </a:p>
                  </a:txBody>
                  <a:tcPr marL="121920" marR="121920" marT="60960" marB="60960"/>
                </a:tc>
                <a:tc>
                  <a:txBody>
                    <a:bodyPr/>
                    <a:lstStyle/>
                    <a:p>
                      <a:r>
                        <a:rPr lang="en-US" sz="2400" dirty="0"/>
                        <a:t>Avoid, ? lowest dose</a:t>
                      </a:r>
                    </a:p>
                  </a:txBody>
                  <a:tcPr marL="121920" marR="121920" marT="60960" marB="60960"/>
                </a:tc>
                <a:tc>
                  <a:txBody>
                    <a:bodyPr/>
                    <a:lstStyle/>
                    <a:p>
                      <a:r>
                        <a:rPr lang="en-US" sz="2400" dirty="0"/>
                        <a:t>Avoid, ? 15 mg dose</a:t>
                      </a:r>
                    </a:p>
                  </a:txBody>
                  <a:tcPr marL="121920" marR="121920" marT="60960" marB="60960"/>
                </a:tc>
                <a:tc>
                  <a:txBody>
                    <a:bodyPr/>
                    <a:lstStyle/>
                    <a:p>
                      <a:r>
                        <a:rPr lang="en-US" sz="2400" dirty="0"/>
                        <a:t>Avoid</a:t>
                      </a:r>
                    </a:p>
                  </a:txBody>
                  <a:tcPr marL="121920" marR="121920" marT="60960" marB="60960"/>
                </a:tc>
                <a:extLst>
                  <a:ext uri="{0D108BD9-81ED-4DB2-BD59-A6C34878D82A}">
                    <a16:rowId xmlns:a16="http://schemas.microsoft.com/office/drawing/2014/main" val="2350190509"/>
                  </a:ext>
                </a:extLst>
              </a:tr>
              <a:tr h="494453">
                <a:tc>
                  <a:txBody>
                    <a:bodyPr/>
                    <a:lstStyle/>
                    <a:p>
                      <a:r>
                        <a:rPr lang="en-US" sz="2400" dirty="0"/>
                        <a:t>Lactation</a:t>
                      </a:r>
                    </a:p>
                  </a:txBody>
                  <a:tcPr marL="121920" marR="121920" marT="60960" marB="60960"/>
                </a:tc>
                <a:tc>
                  <a:txBody>
                    <a:bodyPr/>
                    <a:lstStyle/>
                    <a:p>
                      <a:r>
                        <a:rPr lang="en-US" sz="2400" dirty="0"/>
                        <a:t>No</a:t>
                      </a:r>
                    </a:p>
                  </a:txBody>
                  <a:tcPr marL="121920" marR="121920" marT="60960" marB="60960"/>
                </a:tc>
                <a:tc>
                  <a:txBody>
                    <a:bodyPr/>
                    <a:lstStyle/>
                    <a:p>
                      <a:r>
                        <a:rPr lang="en-US" sz="2400" dirty="0"/>
                        <a:t>No</a:t>
                      </a:r>
                    </a:p>
                  </a:txBody>
                  <a:tcPr marL="121920" marR="121920" marT="60960" marB="60960"/>
                </a:tc>
                <a:tc>
                  <a:txBody>
                    <a:bodyPr/>
                    <a:lstStyle/>
                    <a:p>
                      <a:r>
                        <a:rPr lang="en-US" sz="2400" dirty="0"/>
                        <a:t>No</a:t>
                      </a:r>
                    </a:p>
                  </a:txBody>
                  <a:tcPr marL="121920" marR="121920" marT="60960" marB="60960"/>
                </a:tc>
                <a:extLst>
                  <a:ext uri="{0D108BD9-81ED-4DB2-BD59-A6C34878D82A}">
                    <a16:rowId xmlns:a16="http://schemas.microsoft.com/office/drawing/2014/main" val="1871721148"/>
                  </a:ext>
                </a:extLst>
              </a:tr>
            </a:tbl>
          </a:graphicData>
        </a:graphic>
      </p:graphicFrame>
      <p:sp>
        <p:nvSpPr>
          <p:cNvPr id="6" name="TextBox 5">
            <a:extLst>
              <a:ext uri="{FF2B5EF4-FFF2-40B4-BE49-F238E27FC236}">
                <a16:creationId xmlns:a16="http://schemas.microsoft.com/office/drawing/2014/main" id="{FBB949FE-3CB4-4F9A-A5CC-F665E1B17E6D}"/>
              </a:ext>
            </a:extLst>
          </p:cNvPr>
          <p:cNvSpPr txBox="1"/>
          <p:nvPr/>
        </p:nvSpPr>
        <p:spPr>
          <a:xfrm>
            <a:off x="2215662" y="6123543"/>
            <a:ext cx="6814751" cy="369332"/>
          </a:xfrm>
          <a:prstGeom prst="rect">
            <a:avLst/>
          </a:prstGeom>
          <a:noFill/>
        </p:spPr>
        <p:txBody>
          <a:bodyPr wrap="none" rtlCol="0">
            <a:spAutoFit/>
          </a:bodyPr>
          <a:lstStyle/>
          <a:p>
            <a:r>
              <a:rPr lang="en-US" dirty="0">
                <a:solidFill>
                  <a:srgbClr val="FF0000"/>
                </a:solidFill>
              </a:rPr>
              <a:t>At least 4 weeks between stopping therapy and attempting conception</a:t>
            </a:r>
          </a:p>
        </p:txBody>
      </p:sp>
    </p:spTree>
    <p:extLst>
      <p:ext uri="{BB962C8B-B14F-4D97-AF65-F5344CB8AC3E}">
        <p14:creationId xmlns:p14="http://schemas.microsoft.com/office/powerpoint/2010/main" val="3323525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7F26CE-529A-4D0D-B939-8EFEFF2D35AD}"/>
              </a:ext>
            </a:extLst>
          </p:cNvPr>
          <p:cNvSpPr>
            <a:spLocks noGrp="1"/>
          </p:cNvSpPr>
          <p:nvPr>
            <p:ph type="title"/>
          </p:nvPr>
        </p:nvSpPr>
        <p:spPr/>
        <p:txBody>
          <a:bodyPr/>
          <a:lstStyle/>
          <a:p>
            <a:r>
              <a:rPr lang="en-US" dirty="0"/>
              <a:t>Medication Safety: Lactation</a:t>
            </a:r>
          </a:p>
        </p:txBody>
      </p:sp>
    </p:spTree>
    <p:extLst>
      <p:ext uri="{BB962C8B-B14F-4D97-AF65-F5344CB8AC3E}">
        <p14:creationId xmlns:p14="http://schemas.microsoft.com/office/powerpoint/2010/main" val="3137844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itle 3"/>
          <p:cNvSpPr>
            <a:spLocks noGrp="1"/>
          </p:cNvSpPr>
          <p:nvPr>
            <p:ph type="title"/>
          </p:nvPr>
        </p:nvSpPr>
        <p:spPr>
          <a:xfrm>
            <a:off x="84565" y="359210"/>
            <a:ext cx="11095624" cy="766533"/>
          </a:xfrm>
        </p:spPr>
        <p:txBody>
          <a:bodyPr>
            <a:noAutofit/>
          </a:bodyPr>
          <a:lstStyle/>
          <a:p>
            <a:r>
              <a:rPr lang="en-US" altLang="en-US" sz="3200" b="1" dirty="0">
                <a:solidFill>
                  <a:schemeClr val="accent5">
                    <a:lumMod val="10000"/>
                  </a:schemeClr>
                </a:solidFill>
                <a:latin typeface="Calibri" panose="020F0502020204030204" pitchFamily="34" charset="0"/>
                <a:cs typeface="Calibri" panose="020F0502020204030204" pitchFamily="34" charset="0"/>
              </a:rPr>
              <a:t>Levels of Biologics Detected in Breast Milk Are Low and Do Not Adversely Affect Infant Outcomes</a:t>
            </a:r>
          </a:p>
        </p:txBody>
      </p:sp>
      <p:sp>
        <p:nvSpPr>
          <p:cNvPr id="115723" name="Rectangle 1"/>
          <p:cNvSpPr>
            <a:spLocks noChangeArrowheads="1"/>
          </p:cNvSpPr>
          <p:nvPr/>
        </p:nvSpPr>
        <p:spPr bwMode="auto">
          <a:xfrm>
            <a:off x="2445854" y="5669018"/>
            <a:ext cx="69259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Tahoma" pitchFamily="34" charset="0"/>
              </a:defRPr>
            </a:lvl1pPr>
            <a:lvl2pPr>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lvl="1" algn="ctr" defTabSz="914332">
              <a:buClr>
                <a:srgbClr val="919191"/>
              </a:buClr>
              <a:buSzPct val="100000"/>
              <a:defRPr/>
            </a:pPr>
            <a:r>
              <a:rPr lang="en-US" altLang="en-US" sz="1600" b="1" dirty="0">
                <a:solidFill>
                  <a:srgbClr val="920049"/>
                </a:solidFill>
                <a:latin typeface="Arial" pitchFamily="34" charset="0"/>
                <a:ea typeface="Calibri" pitchFamily="34" charset="0"/>
                <a:sym typeface="Calibri" pitchFamily="34" charset="0"/>
              </a:rPr>
              <a:t>Breastfeeding while on biologics does not adversely affect infant growth, developmental milestones, or infection rate</a:t>
            </a:r>
          </a:p>
        </p:txBody>
      </p:sp>
      <p:sp>
        <p:nvSpPr>
          <p:cNvPr id="2" name="TextBox 1"/>
          <p:cNvSpPr txBox="1"/>
          <p:nvPr/>
        </p:nvSpPr>
        <p:spPr>
          <a:xfrm>
            <a:off x="330081" y="6489870"/>
            <a:ext cx="5684987" cy="276999"/>
          </a:xfrm>
          <a:prstGeom prst="rect">
            <a:avLst/>
          </a:prstGeom>
          <a:noFill/>
        </p:spPr>
        <p:txBody>
          <a:bodyPr wrap="square" rtlCol="0">
            <a:spAutoFit/>
          </a:bodyPr>
          <a:lstStyle/>
          <a:p>
            <a:pPr defTabSz="914332">
              <a:defRPr/>
            </a:pPr>
            <a:r>
              <a:rPr lang="en-US" sz="1200" dirty="0">
                <a:solidFill>
                  <a:srgbClr val="052049"/>
                </a:solidFill>
                <a:latin typeface="Calibri" panose="020F0502020204030204" pitchFamily="34" charset="0"/>
                <a:ea typeface="ＭＳ Ｐゴシック" charset="0"/>
                <a:cs typeface="Calibri" panose="020F0502020204030204" pitchFamily="34" charset="0"/>
              </a:rPr>
              <a:t>Matro R, et al. </a:t>
            </a:r>
            <a:r>
              <a:rPr lang="en-US" sz="1200" i="1" dirty="0">
                <a:solidFill>
                  <a:srgbClr val="052049"/>
                </a:solidFill>
                <a:latin typeface="Calibri" panose="020F0502020204030204" pitchFamily="34" charset="0"/>
                <a:ea typeface="ＭＳ Ｐゴシック" charset="0"/>
                <a:cs typeface="Calibri" panose="020F0502020204030204" pitchFamily="34" charset="0"/>
              </a:rPr>
              <a:t>Gastroenterology. </a:t>
            </a:r>
            <a:r>
              <a:rPr lang="en-US" sz="1200" dirty="0">
                <a:solidFill>
                  <a:srgbClr val="052049"/>
                </a:solidFill>
                <a:latin typeface="Calibri" panose="020F0502020204030204" pitchFamily="34" charset="0"/>
                <a:ea typeface="ＭＳ Ｐゴシック" charset="0"/>
                <a:cs typeface="Calibri" panose="020F0502020204030204" pitchFamily="34" charset="0"/>
              </a:rPr>
              <a:t>2018;155:696-704.</a:t>
            </a:r>
          </a:p>
        </p:txBody>
      </p:sp>
      <p:grpSp>
        <p:nvGrpSpPr>
          <p:cNvPr id="6" name="Group 5">
            <a:extLst>
              <a:ext uri="{FF2B5EF4-FFF2-40B4-BE49-F238E27FC236}">
                <a16:creationId xmlns:a16="http://schemas.microsoft.com/office/drawing/2014/main" id="{6DB1E4DA-B410-4261-A11E-5D783D220F4C}"/>
              </a:ext>
            </a:extLst>
          </p:cNvPr>
          <p:cNvGrpSpPr/>
          <p:nvPr/>
        </p:nvGrpSpPr>
        <p:grpSpPr>
          <a:xfrm>
            <a:off x="395283" y="2132506"/>
            <a:ext cx="5943407" cy="1296497"/>
            <a:chOff x="395280" y="2132503"/>
            <a:chExt cx="5943406" cy="1015664"/>
          </a:xfrm>
        </p:grpSpPr>
        <p:sp>
          <p:nvSpPr>
            <p:cNvPr id="7" name="Freeform: Shape 6">
              <a:extLst>
                <a:ext uri="{FF2B5EF4-FFF2-40B4-BE49-F238E27FC236}">
                  <a16:creationId xmlns:a16="http://schemas.microsoft.com/office/drawing/2014/main" id="{6FAC49B9-7228-4990-B131-DF98510D76BE}"/>
                </a:ext>
              </a:extLst>
            </p:cNvPr>
            <p:cNvSpPr/>
            <p:nvPr/>
          </p:nvSpPr>
          <p:spPr>
            <a:xfrm>
              <a:off x="395280" y="2132503"/>
              <a:ext cx="2777292" cy="1015664"/>
            </a:xfrm>
            <a:custGeom>
              <a:avLst/>
              <a:gdLst>
                <a:gd name="connsiteX0" fmla="*/ 0 w 2777292"/>
                <a:gd name="connsiteY0" fmla="*/ 169281 h 1015664"/>
                <a:gd name="connsiteX1" fmla="*/ 169281 w 2777292"/>
                <a:gd name="connsiteY1" fmla="*/ 0 h 1015664"/>
                <a:gd name="connsiteX2" fmla="*/ 2608011 w 2777292"/>
                <a:gd name="connsiteY2" fmla="*/ 0 h 1015664"/>
                <a:gd name="connsiteX3" fmla="*/ 2777292 w 2777292"/>
                <a:gd name="connsiteY3" fmla="*/ 169281 h 1015664"/>
                <a:gd name="connsiteX4" fmla="*/ 2777292 w 2777292"/>
                <a:gd name="connsiteY4" fmla="*/ 846383 h 1015664"/>
                <a:gd name="connsiteX5" fmla="*/ 2608011 w 2777292"/>
                <a:gd name="connsiteY5" fmla="*/ 1015664 h 1015664"/>
                <a:gd name="connsiteX6" fmla="*/ 169281 w 2777292"/>
                <a:gd name="connsiteY6" fmla="*/ 1015664 h 1015664"/>
                <a:gd name="connsiteX7" fmla="*/ 0 w 2777292"/>
                <a:gd name="connsiteY7" fmla="*/ 846383 h 1015664"/>
                <a:gd name="connsiteX8" fmla="*/ 0 w 2777292"/>
                <a:gd name="connsiteY8" fmla="*/ 169281 h 101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7292" h="1015664">
                  <a:moveTo>
                    <a:pt x="0" y="169281"/>
                  </a:moveTo>
                  <a:cubicBezTo>
                    <a:pt x="0" y="75790"/>
                    <a:pt x="75790" y="0"/>
                    <a:pt x="169281" y="0"/>
                  </a:cubicBezTo>
                  <a:lnTo>
                    <a:pt x="2608011" y="0"/>
                  </a:lnTo>
                  <a:cubicBezTo>
                    <a:pt x="2701502" y="0"/>
                    <a:pt x="2777292" y="75790"/>
                    <a:pt x="2777292" y="169281"/>
                  </a:cubicBezTo>
                  <a:lnTo>
                    <a:pt x="2777292" y="846383"/>
                  </a:lnTo>
                  <a:cubicBezTo>
                    <a:pt x="2777292" y="939874"/>
                    <a:pt x="2701502" y="1015664"/>
                    <a:pt x="2608011" y="1015664"/>
                  </a:cubicBezTo>
                  <a:lnTo>
                    <a:pt x="169281" y="1015664"/>
                  </a:lnTo>
                  <a:cubicBezTo>
                    <a:pt x="75790" y="1015664"/>
                    <a:pt x="0" y="939874"/>
                    <a:pt x="0" y="846383"/>
                  </a:cubicBezTo>
                  <a:lnTo>
                    <a:pt x="0" y="169281"/>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821" tIns="130861" rIns="191821" bIns="130861" numCol="1" spcCol="1270" anchor="ctr" anchorCtr="0">
              <a:noAutofit/>
            </a:bodyPr>
            <a:lstStyle/>
            <a:p>
              <a:pPr algn="ctr" defTabSz="888934">
                <a:lnSpc>
                  <a:spcPct val="90000"/>
                </a:lnSpc>
                <a:spcBef>
                  <a:spcPct val="0"/>
                </a:spcBef>
                <a:spcAft>
                  <a:spcPct val="35000"/>
                </a:spcAft>
                <a:defRPr/>
              </a:pPr>
              <a:r>
                <a:rPr lang="en-US" sz="2000" dirty="0">
                  <a:solidFill>
                    <a:srgbClr val="FFFFFF"/>
                  </a:solidFill>
                  <a:latin typeface="Arial"/>
                </a:rPr>
                <a:t>Peak concentration (mcg/mL)</a:t>
              </a:r>
            </a:p>
          </p:txBody>
        </p:sp>
        <p:sp>
          <p:nvSpPr>
            <p:cNvPr id="8" name="Rectangle 7">
              <a:extLst>
                <a:ext uri="{FF2B5EF4-FFF2-40B4-BE49-F238E27FC236}">
                  <a16:creationId xmlns:a16="http://schemas.microsoft.com/office/drawing/2014/main" id="{7118ED1A-1100-4BC8-ACB5-981D27DD0046}"/>
                </a:ext>
              </a:extLst>
            </p:cNvPr>
            <p:cNvSpPr/>
            <p:nvPr/>
          </p:nvSpPr>
          <p:spPr>
            <a:xfrm>
              <a:off x="395280" y="3148167"/>
              <a:ext cx="2777292" cy="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584" lvl="1" indent="-228584" defTabSz="888934">
                <a:lnSpc>
                  <a:spcPct val="90000"/>
                </a:lnSpc>
                <a:spcBef>
                  <a:spcPct val="0"/>
                </a:spcBef>
                <a:spcAft>
                  <a:spcPct val="15000"/>
                </a:spcAft>
                <a:buFontTx/>
                <a:buChar char="•"/>
                <a:defRPr/>
              </a:pPr>
              <a:endParaRPr lang="en-US" sz="2000" dirty="0">
                <a:solidFill>
                  <a:srgbClr val="052049">
                    <a:hueOff val="0"/>
                    <a:satOff val="0"/>
                    <a:lumOff val="0"/>
                    <a:alphaOff val="0"/>
                  </a:srgbClr>
                </a:solidFill>
                <a:latin typeface="Arial" panose="020B0604020202020204" pitchFamily="34" charset="0"/>
                <a:cs typeface="Arial" panose="020B0604020202020204" pitchFamily="34" charset="0"/>
              </a:endParaRPr>
            </a:p>
            <a:p>
              <a:pPr marL="228584" lvl="1" indent="-228584" defTabSz="888934">
                <a:lnSpc>
                  <a:spcPct val="90000"/>
                </a:lnSpc>
                <a:spcBef>
                  <a:spcPct val="0"/>
                </a:spcBef>
                <a:spcAft>
                  <a:spcPct val="15000"/>
                </a:spcAft>
                <a:buFontTx/>
                <a:buChar char="•"/>
                <a:defRPr/>
              </a:pPr>
              <a:r>
                <a:rPr lang="en-US" sz="2000" dirty="0">
                  <a:solidFill>
                    <a:srgbClr val="052049">
                      <a:hueOff val="0"/>
                      <a:satOff val="0"/>
                      <a:lumOff val="0"/>
                      <a:alphaOff val="0"/>
                    </a:srgbClr>
                  </a:solidFill>
                  <a:latin typeface="Arial" panose="020B0604020202020204" pitchFamily="34" charset="0"/>
                  <a:cs typeface="Arial" panose="020B0604020202020204" pitchFamily="34" charset="0"/>
                </a:rPr>
                <a:t>Inﬂiximab―0.74 </a:t>
              </a:r>
            </a:p>
            <a:p>
              <a:pPr marL="228584" lvl="1" indent="-228584" defTabSz="888934">
                <a:lnSpc>
                  <a:spcPct val="90000"/>
                </a:lnSpc>
                <a:spcBef>
                  <a:spcPct val="0"/>
                </a:spcBef>
                <a:spcAft>
                  <a:spcPct val="15000"/>
                </a:spcAft>
                <a:buFontTx/>
                <a:buChar char="•"/>
                <a:defRPr/>
              </a:pPr>
              <a:r>
                <a:rPr lang="en-US" sz="2000" dirty="0">
                  <a:solidFill>
                    <a:srgbClr val="052049">
                      <a:hueOff val="0"/>
                      <a:satOff val="0"/>
                      <a:lumOff val="0"/>
                      <a:alphaOff val="0"/>
                    </a:srgbClr>
                  </a:solidFill>
                  <a:latin typeface="Arial" panose="020B0604020202020204" pitchFamily="34" charset="0"/>
                  <a:cs typeface="Arial" panose="020B0604020202020204" pitchFamily="34" charset="0"/>
                </a:rPr>
                <a:t>Adalimumab―0.71</a:t>
              </a:r>
            </a:p>
            <a:p>
              <a:pPr marL="228584" lvl="1" indent="-228584" defTabSz="888934">
                <a:lnSpc>
                  <a:spcPct val="90000"/>
                </a:lnSpc>
                <a:spcBef>
                  <a:spcPct val="0"/>
                </a:spcBef>
                <a:spcAft>
                  <a:spcPct val="15000"/>
                </a:spcAft>
                <a:buFontTx/>
                <a:buChar char="•"/>
                <a:defRPr/>
              </a:pPr>
              <a:r>
                <a:rPr lang="en-US" sz="2000" dirty="0">
                  <a:solidFill>
                    <a:srgbClr val="052049">
                      <a:hueOff val="0"/>
                      <a:satOff val="0"/>
                      <a:lumOff val="0"/>
                      <a:alphaOff val="0"/>
                    </a:srgbClr>
                  </a:solidFill>
                  <a:latin typeface="Arial" panose="020B0604020202020204" pitchFamily="34" charset="0"/>
                  <a:cs typeface="Arial" panose="020B0604020202020204" pitchFamily="34" charset="0"/>
                </a:rPr>
                <a:t>Certolizumab―0.29 </a:t>
              </a:r>
            </a:p>
            <a:p>
              <a:pPr marL="228584" lvl="1" indent="-228584" defTabSz="888934">
                <a:lnSpc>
                  <a:spcPct val="90000"/>
                </a:lnSpc>
                <a:spcBef>
                  <a:spcPct val="0"/>
                </a:spcBef>
                <a:spcAft>
                  <a:spcPct val="15000"/>
                </a:spcAft>
                <a:buFontTx/>
                <a:buChar char="•"/>
                <a:defRPr/>
              </a:pPr>
              <a:r>
                <a:rPr lang="en-US" sz="2000" dirty="0">
                  <a:solidFill>
                    <a:srgbClr val="052049">
                      <a:hueOff val="0"/>
                      <a:satOff val="0"/>
                      <a:lumOff val="0"/>
                      <a:alphaOff val="0"/>
                    </a:srgbClr>
                  </a:solidFill>
                  <a:latin typeface="Arial" panose="020B0604020202020204" pitchFamily="34" charset="0"/>
                  <a:cs typeface="Arial" panose="020B0604020202020204" pitchFamily="34" charset="0"/>
                </a:rPr>
                <a:t>Natalizumab―0.46</a:t>
              </a:r>
            </a:p>
            <a:p>
              <a:pPr marL="228584" lvl="1" indent="-228584" defTabSz="888934">
                <a:lnSpc>
                  <a:spcPct val="90000"/>
                </a:lnSpc>
                <a:spcBef>
                  <a:spcPct val="0"/>
                </a:spcBef>
                <a:spcAft>
                  <a:spcPct val="15000"/>
                </a:spcAft>
                <a:buFontTx/>
                <a:buChar char="•"/>
                <a:defRPr/>
              </a:pPr>
              <a:r>
                <a:rPr lang="en-US" sz="2000" dirty="0">
                  <a:solidFill>
                    <a:srgbClr val="052049">
                      <a:hueOff val="0"/>
                      <a:satOff val="0"/>
                      <a:lumOff val="0"/>
                      <a:alphaOff val="0"/>
                    </a:srgbClr>
                  </a:solidFill>
                  <a:latin typeface="Arial" panose="020B0604020202020204" pitchFamily="34" charset="0"/>
                  <a:cs typeface="Arial" panose="020B0604020202020204" pitchFamily="34" charset="0"/>
                </a:rPr>
                <a:t>Ustekinumab―1.57 </a:t>
              </a:r>
            </a:p>
          </p:txBody>
        </p:sp>
        <p:sp>
          <p:nvSpPr>
            <p:cNvPr id="9" name="Freeform: Shape 8">
              <a:extLst>
                <a:ext uri="{FF2B5EF4-FFF2-40B4-BE49-F238E27FC236}">
                  <a16:creationId xmlns:a16="http://schemas.microsoft.com/office/drawing/2014/main" id="{C3245D49-4F27-4EAE-B680-7FA3F9FA86AF}"/>
                </a:ext>
              </a:extLst>
            </p:cNvPr>
            <p:cNvSpPr/>
            <p:nvPr/>
          </p:nvSpPr>
          <p:spPr>
            <a:xfrm>
              <a:off x="3561394" y="2132503"/>
              <a:ext cx="2777292" cy="1015664"/>
            </a:xfrm>
            <a:custGeom>
              <a:avLst/>
              <a:gdLst>
                <a:gd name="connsiteX0" fmla="*/ 0 w 2777292"/>
                <a:gd name="connsiteY0" fmla="*/ 169281 h 1015664"/>
                <a:gd name="connsiteX1" fmla="*/ 169281 w 2777292"/>
                <a:gd name="connsiteY1" fmla="*/ 0 h 1015664"/>
                <a:gd name="connsiteX2" fmla="*/ 2608011 w 2777292"/>
                <a:gd name="connsiteY2" fmla="*/ 0 h 1015664"/>
                <a:gd name="connsiteX3" fmla="*/ 2777292 w 2777292"/>
                <a:gd name="connsiteY3" fmla="*/ 169281 h 1015664"/>
                <a:gd name="connsiteX4" fmla="*/ 2777292 w 2777292"/>
                <a:gd name="connsiteY4" fmla="*/ 846383 h 1015664"/>
                <a:gd name="connsiteX5" fmla="*/ 2608011 w 2777292"/>
                <a:gd name="connsiteY5" fmla="*/ 1015664 h 1015664"/>
                <a:gd name="connsiteX6" fmla="*/ 169281 w 2777292"/>
                <a:gd name="connsiteY6" fmla="*/ 1015664 h 1015664"/>
                <a:gd name="connsiteX7" fmla="*/ 0 w 2777292"/>
                <a:gd name="connsiteY7" fmla="*/ 846383 h 1015664"/>
                <a:gd name="connsiteX8" fmla="*/ 0 w 2777292"/>
                <a:gd name="connsiteY8" fmla="*/ 169281 h 101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7292" h="1015664">
                  <a:moveTo>
                    <a:pt x="0" y="169281"/>
                  </a:moveTo>
                  <a:cubicBezTo>
                    <a:pt x="0" y="75790"/>
                    <a:pt x="75790" y="0"/>
                    <a:pt x="169281" y="0"/>
                  </a:cubicBezTo>
                  <a:lnTo>
                    <a:pt x="2608011" y="0"/>
                  </a:lnTo>
                  <a:cubicBezTo>
                    <a:pt x="2701502" y="0"/>
                    <a:pt x="2777292" y="75790"/>
                    <a:pt x="2777292" y="169281"/>
                  </a:cubicBezTo>
                  <a:lnTo>
                    <a:pt x="2777292" y="846383"/>
                  </a:lnTo>
                  <a:cubicBezTo>
                    <a:pt x="2777292" y="939874"/>
                    <a:pt x="2701502" y="1015664"/>
                    <a:pt x="2608011" y="1015664"/>
                  </a:cubicBezTo>
                  <a:lnTo>
                    <a:pt x="169281" y="1015664"/>
                  </a:lnTo>
                  <a:cubicBezTo>
                    <a:pt x="75790" y="1015664"/>
                    <a:pt x="0" y="939874"/>
                    <a:pt x="0" y="846383"/>
                  </a:cubicBezTo>
                  <a:lnTo>
                    <a:pt x="0" y="169281"/>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821" tIns="130861" rIns="191821" bIns="130861" numCol="1" spcCol="1270" anchor="ctr" anchorCtr="0">
              <a:noAutofit/>
            </a:bodyPr>
            <a:lstStyle/>
            <a:p>
              <a:pPr algn="ctr" defTabSz="888934">
                <a:lnSpc>
                  <a:spcPct val="90000"/>
                </a:lnSpc>
                <a:spcBef>
                  <a:spcPct val="0"/>
                </a:spcBef>
                <a:spcAft>
                  <a:spcPct val="35000"/>
                </a:spcAft>
                <a:defRPr/>
              </a:pPr>
              <a:r>
                <a:rPr lang="en-US" sz="2000" dirty="0">
                  <a:solidFill>
                    <a:srgbClr val="FFFFFF"/>
                  </a:solidFill>
                  <a:latin typeface="Arial"/>
                </a:rPr>
                <a:t>Medication detected in breast milk samples from treated women</a:t>
              </a:r>
            </a:p>
          </p:txBody>
        </p:sp>
        <p:sp>
          <p:nvSpPr>
            <p:cNvPr id="11" name="Rectangle 10">
              <a:extLst>
                <a:ext uri="{FF2B5EF4-FFF2-40B4-BE49-F238E27FC236}">
                  <a16:creationId xmlns:a16="http://schemas.microsoft.com/office/drawing/2014/main" id="{5512D646-9DA7-413C-A5E3-BD5F043DE91F}"/>
                </a:ext>
              </a:extLst>
            </p:cNvPr>
            <p:cNvSpPr/>
            <p:nvPr/>
          </p:nvSpPr>
          <p:spPr>
            <a:xfrm>
              <a:off x="3561394" y="3148167"/>
              <a:ext cx="2777292" cy="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584" lvl="1" indent="-228584" defTabSz="888934">
                <a:lnSpc>
                  <a:spcPct val="90000"/>
                </a:lnSpc>
                <a:spcBef>
                  <a:spcPct val="0"/>
                </a:spcBef>
                <a:spcAft>
                  <a:spcPct val="15000"/>
                </a:spcAft>
                <a:buFontTx/>
                <a:buChar char="•"/>
                <a:defRPr/>
              </a:pPr>
              <a:endParaRPr lang="en-US" sz="2000" dirty="0">
                <a:solidFill>
                  <a:srgbClr val="052049">
                    <a:hueOff val="0"/>
                    <a:satOff val="0"/>
                    <a:lumOff val="0"/>
                    <a:alphaOff val="0"/>
                  </a:srgbClr>
                </a:solidFill>
                <a:latin typeface="Arial"/>
              </a:endParaRPr>
            </a:p>
            <a:p>
              <a:pPr marL="228584" lvl="1" indent="-228584" defTabSz="888934">
                <a:lnSpc>
                  <a:spcPct val="90000"/>
                </a:lnSpc>
                <a:spcBef>
                  <a:spcPct val="0"/>
                </a:spcBef>
                <a:spcAft>
                  <a:spcPct val="15000"/>
                </a:spcAft>
                <a:buFontTx/>
                <a:buChar char="•"/>
                <a:defRPr/>
              </a:pPr>
              <a:r>
                <a:rPr lang="en-US" sz="2000" dirty="0">
                  <a:solidFill>
                    <a:srgbClr val="052049">
                      <a:hueOff val="0"/>
                      <a:satOff val="0"/>
                      <a:lumOff val="0"/>
                      <a:alphaOff val="0"/>
                    </a:srgbClr>
                  </a:solidFill>
                  <a:latin typeface="Arial" panose="020B0604020202020204" pitchFamily="34" charset="0"/>
                  <a:cs typeface="Arial" panose="020B0604020202020204" pitchFamily="34" charset="0"/>
                </a:rPr>
                <a:t>Inﬂiximab―66%</a:t>
              </a:r>
            </a:p>
            <a:p>
              <a:pPr marL="228584" lvl="1" indent="-228584" defTabSz="888934">
                <a:lnSpc>
                  <a:spcPct val="90000"/>
                </a:lnSpc>
                <a:spcBef>
                  <a:spcPct val="0"/>
                </a:spcBef>
                <a:spcAft>
                  <a:spcPct val="15000"/>
                </a:spcAft>
                <a:buFontTx/>
                <a:buChar char="•"/>
                <a:defRPr/>
              </a:pPr>
              <a:r>
                <a:rPr lang="en-US" sz="2000" dirty="0">
                  <a:solidFill>
                    <a:srgbClr val="052049">
                      <a:hueOff val="0"/>
                      <a:satOff val="0"/>
                      <a:lumOff val="0"/>
                      <a:alphaOff val="0"/>
                    </a:srgbClr>
                  </a:solidFill>
                  <a:latin typeface="Arial" panose="020B0604020202020204" pitchFamily="34" charset="0"/>
                  <a:cs typeface="Arial" panose="020B0604020202020204" pitchFamily="34" charset="0"/>
                </a:rPr>
                <a:t>Adalimumab―9.5%</a:t>
              </a:r>
            </a:p>
            <a:p>
              <a:pPr marL="228584" lvl="1" indent="-228584" defTabSz="888934">
                <a:lnSpc>
                  <a:spcPct val="90000"/>
                </a:lnSpc>
                <a:spcBef>
                  <a:spcPct val="0"/>
                </a:spcBef>
                <a:spcAft>
                  <a:spcPct val="15000"/>
                </a:spcAft>
                <a:buFontTx/>
                <a:buChar char="•"/>
                <a:defRPr/>
              </a:pPr>
              <a:r>
                <a:rPr lang="en-US" sz="2000" dirty="0">
                  <a:solidFill>
                    <a:srgbClr val="052049">
                      <a:hueOff val="0"/>
                      <a:satOff val="0"/>
                      <a:lumOff val="0"/>
                      <a:alphaOff val="0"/>
                    </a:srgbClr>
                  </a:solidFill>
                  <a:latin typeface="Arial" panose="020B0604020202020204" pitchFamily="34" charset="0"/>
                  <a:cs typeface="Arial" panose="020B0604020202020204" pitchFamily="34" charset="0"/>
                </a:rPr>
                <a:t>Certolizumab―23%</a:t>
              </a:r>
            </a:p>
            <a:p>
              <a:pPr marL="228584" lvl="1" indent="-228584" defTabSz="888934">
                <a:lnSpc>
                  <a:spcPct val="90000"/>
                </a:lnSpc>
                <a:spcBef>
                  <a:spcPct val="0"/>
                </a:spcBef>
                <a:spcAft>
                  <a:spcPct val="15000"/>
                </a:spcAft>
                <a:buFontTx/>
                <a:buChar char="•"/>
                <a:defRPr/>
              </a:pPr>
              <a:r>
                <a:rPr lang="en-US" sz="2000" dirty="0">
                  <a:solidFill>
                    <a:srgbClr val="052049">
                      <a:hueOff val="0"/>
                      <a:satOff val="0"/>
                      <a:lumOff val="0"/>
                      <a:alphaOff val="0"/>
                    </a:srgbClr>
                  </a:solidFill>
                  <a:latin typeface="Arial" panose="020B0604020202020204" pitchFamily="34" charset="0"/>
                  <a:cs typeface="Arial" panose="020B0604020202020204" pitchFamily="34" charset="0"/>
                </a:rPr>
                <a:t>Natalizumab―50%* </a:t>
              </a:r>
            </a:p>
            <a:p>
              <a:pPr marL="228584" lvl="1" indent="-228584" defTabSz="888934">
                <a:lnSpc>
                  <a:spcPct val="90000"/>
                </a:lnSpc>
                <a:spcBef>
                  <a:spcPct val="0"/>
                </a:spcBef>
                <a:spcAft>
                  <a:spcPct val="15000"/>
                </a:spcAft>
                <a:buFontTx/>
                <a:buChar char="•"/>
                <a:defRPr/>
              </a:pPr>
              <a:r>
                <a:rPr lang="en-US" sz="2000" dirty="0">
                  <a:solidFill>
                    <a:srgbClr val="052049">
                      <a:hueOff val="0"/>
                      <a:satOff val="0"/>
                      <a:lumOff val="0"/>
                      <a:alphaOff val="0"/>
                    </a:srgbClr>
                  </a:solidFill>
                  <a:latin typeface="Arial" panose="020B0604020202020204" pitchFamily="34" charset="0"/>
                  <a:cs typeface="Arial" panose="020B0604020202020204" pitchFamily="34" charset="0"/>
                </a:rPr>
                <a:t>Ustekinumab―67%</a:t>
              </a:r>
            </a:p>
          </p:txBody>
        </p:sp>
      </p:grpSp>
      <p:sp>
        <p:nvSpPr>
          <p:cNvPr id="10" name="TextBox 9">
            <a:extLst>
              <a:ext uri="{FF2B5EF4-FFF2-40B4-BE49-F238E27FC236}">
                <a16:creationId xmlns:a16="http://schemas.microsoft.com/office/drawing/2014/main" id="{C82DC31E-E00F-4FB7-9E36-6012665948E6}"/>
              </a:ext>
            </a:extLst>
          </p:cNvPr>
          <p:cNvSpPr txBox="1"/>
          <p:nvPr/>
        </p:nvSpPr>
        <p:spPr>
          <a:xfrm>
            <a:off x="592355" y="1337735"/>
            <a:ext cx="10845427" cy="625684"/>
          </a:xfrm>
          <a:prstGeom prst="rect">
            <a:avLst/>
          </a:prstGeom>
          <a:noFill/>
        </p:spPr>
        <p:txBody>
          <a:bodyPr wrap="square">
            <a:spAutoFit/>
          </a:bodyPr>
          <a:lstStyle/>
          <a:p>
            <a:pPr algn="ctr" defTabSz="1219170">
              <a:defRPr/>
            </a:pPr>
            <a:r>
              <a:rPr lang="en-US" sz="1733" b="1" dirty="0">
                <a:solidFill>
                  <a:srgbClr val="052049"/>
                </a:solidFill>
                <a:latin typeface="Arial"/>
                <a:ea typeface="ＭＳ Ｐゴシック" charset="0"/>
              </a:rPr>
              <a:t>1-year post-partum follow-up of 824 women, of whom 75% (n=620) breastfed</a:t>
            </a:r>
          </a:p>
          <a:p>
            <a:pPr algn="ctr" defTabSz="1219170">
              <a:defRPr/>
            </a:pPr>
            <a:r>
              <a:rPr lang="en-US" sz="1733" b="1" dirty="0">
                <a:solidFill>
                  <a:srgbClr val="052049"/>
                </a:solidFill>
                <a:latin typeface="Arial"/>
                <a:ea typeface="ＭＳ Ｐゴシック" charset="0"/>
              </a:rPr>
              <a:t>Breast milk samples (n=72) collected from patients receiving biologic therapy </a:t>
            </a:r>
          </a:p>
        </p:txBody>
      </p:sp>
      <p:graphicFrame>
        <p:nvGraphicFramePr>
          <p:cNvPr id="4" name="Diagram 3">
            <a:extLst>
              <a:ext uri="{FF2B5EF4-FFF2-40B4-BE49-F238E27FC236}">
                <a16:creationId xmlns:a16="http://schemas.microsoft.com/office/drawing/2014/main" id="{D35C7F06-A98E-4C98-817D-7701BAB3A3EE}"/>
              </a:ext>
            </a:extLst>
          </p:cNvPr>
          <p:cNvGraphicFramePr/>
          <p:nvPr/>
        </p:nvGraphicFramePr>
        <p:xfrm>
          <a:off x="6600392" y="2081016"/>
          <a:ext cx="5323384" cy="3196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1317593-A5F7-449D-AE5B-127A5368CE2B}"/>
              </a:ext>
            </a:extLst>
          </p:cNvPr>
          <p:cNvSpPr txBox="1"/>
          <p:nvPr/>
        </p:nvSpPr>
        <p:spPr>
          <a:xfrm>
            <a:off x="3987918" y="5260889"/>
            <a:ext cx="3047647" cy="636008"/>
          </a:xfrm>
          <a:prstGeom prst="rect">
            <a:avLst/>
          </a:prstGeom>
          <a:noFill/>
        </p:spPr>
        <p:txBody>
          <a:bodyPr wrap="square" rtlCol="0">
            <a:spAutoFit/>
          </a:bodyPr>
          <a:lstStyle/>
          <a:p>
            <a:pPr defTabSz="1219170">
              <a:defRPr/>
            </a:pPr>
            <a:r>
              <a:rPr lang="en-US" sz="1733" dirty="0">
                <a:solidFill>
                  <a:srgbClr val="052049"/>
                </a:solidFill>
                <a:latin typeface="Arial"/>
                <a:ea typeface="ＭＳ Ｐゴシック" charset="0"/>
              </a:rPr>
              <a:t>* 1 of 2 patients</a:t>
            </a:r>
          </a:p>
          <a:p>
            <a:pPr defTabSz="1219170">
              <a:defRPr/>
            </a:pPr>
            <a:endParaRPr lang="en-US" dirty="0">
              <a:solidFill>
                <a:srgbClr val="052049"/>
              </a:solidFill>
              <a:latin typeface="Arial"/>
              <a:ea typeface="ＭＳ Ｐゴシック" charset="0"/>
            </a:endParaRPr>
          </a:p>
        </p:txBody>
      </p:sp>
    </p:spTree>
    <p:extLst>
      <p:ext uri="{BB962C8B-B14F-4D97-AF65-F5344CB8AC3E}">
        <p14:creationId xmlns:p14="http://schemas.microsoft.com/office/powerpoint/2010/main" val="1377359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7F26CE-529A-4D0D-B939-8EFEFF2D35AD}"/>
              </a:ext>
            </a:extLst>
          </p:cNvPr>
          <p:cNvSpPr>
            <a:spLocks noGrp="1"/>
          </p:cNvSpPr>
          <p:nvPr>
            <p:ph type="title"/>
          </p:nvPr>
        </p:nvSpPr>
        <p:spPr/>
        <p:txBody>
          <a:bodyPr/>
          <a:lstStyle/>
          <a:p>
            <a:r>
              <a:rPr lang="en-US" dirty="0"/>
              <a:t>Medication Safety: Vaccination</a:t>
            </a:r>
          </a:p>
        </p:txBody>
      </p:sp>
    </p:spTree>
    <p:extLst>
      <p:ext uri="{BB962C8B-B14F-4D97-AF65-F5344CB8AC3E}">
        <p14:creationId xmlns:p14="http://schemas.microsoft.com/office/powerpoint/2010/main" val="76193656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2"/>
          <p:cNvGraphicFramePr>
            <a:graphicFrameLocks noGrp="1"/>
          </p:cNvGraphicFramePr>
          <p:nvPr>
            <p:ph sz="half" idx="2"/>
          </p:nvPr>
        </p:nvGraphicFramePr>
        <p:xfrm>
          <a:off x="399374" y="2011677"/>
          <a:ext cx="4581145" cy="430987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9"/>
          <p:cNvSpPr>
            <a:spLocks noGrp="1"/>
          </p:cNvSpPr>
          <p:nvPr>
            <p:ph type="body" sz="quarter" idx="3"/>
          </p:nvPr>
        </p:nvSpPr>
        <p:spPr>
          <a:xfrm>
            <a:off x="6193370" y="1295400"/>
            <a:ext cx="5592233" cy="533400"/>
          </a:xfrm>
          <a:noFill/>
        </p:spPr>
        <p:txBody>
          <a:bodyPr>
            <a:noAutofit/>
          </a:bodyPr>
          <a:lstStyle/>
          <a:p>
            <a:r>
              <a:rPr lang="en-US" sz="1733" dirty="0">
                <a:solidFill>
                  <a:schemeClr val="tx2"/>
                </a:solidFill>
              </a:rPr>
              <a:t>No Difference in Rates of Serologic Response to HiB or Tetanus Groups</a:t>
            </a:r>
          </a:p>
        </p:txBody>
      </p:sp>
      <p:graphicFrame>
        <p:nvGraphicFramePr>
          <p:cNvPr id="15" name="Object 2"/>
          <p:cNvGraphicFramePr>
            <a:graphicFrameLocks noGrp="1"/>
          </p:cNvGraphicFramePr>
          <p:nvPr>
            <p:ph sz="quarter" idx="4"/>
          </p:nvPr>
        </p:nvGraphicFramePr>
        <p:xfrm>
          <a:off x="5388864" y="1981199"/>
          <a:ext cx="6396739" cy="4484511"/>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7"/>
          <p:cNvSpPr>
            <a:spLocks noGrp="1"/>
          </p:cNvSpPr>
          <p:nvPr>
            <p:ph type="title"/>
          </p:nvPr>
        </p:nvSpPr>
        <p:spPr>
          <a:xfrm>
            <a:off x="146304" y="117681"/>
            <a:ext cx="10094976" cy="911019"/>
          </a:xfrm>
        </p:spPr>
        <p:txBody>
          <a:bodyPr>
            <a:noAutofit/>
          </a:bodyPr>
          <a:lstStyle/>
          <a:p>
            <a:r>
              <a:rPr lang="en-US" sz="3200" b="1" dirty="0">
                <a:solidFill>
                  <a:schemeClr val="accent5">
                    <a:lumMod val="10000"/>
                  </a:schemeClr>
                </a:solidFill>
                <a:latin typeface="Calibri" panose="020F0502020204030204" pitchFamily="34" charset="0"/>
                <a:cs typeface="Calibri" panose="020F0502020204030204" pitchFamily="34" charset="0"/>
              </a:rPr>
              <a:t>PIANO Registry: Maternal Immunomodulators or Biologics Do Not Impact Vaccine Response</a:t>
            </a:r>
          </a:p>
        </p:txBody>
      </p:sp>
      <p:sp>
        <p:nvSpPr>
          <p:cNvPr id="12" name="Text Placeholder 11"/>
          <p:cNvSpPr>
            <a:spLocks noGrp="1"/>
          </p:cNvSpPr>
          <p:nvPr>
            <p:ph type="body" sz="quarter" idx="11"/>
          </p:nvPr>
        </p:nvSpPr>
        <p:spPr>
          <a:xfrm>
            <a:off x="399374" y="1295400"/>
            <a:ext cx="5592233" cy="533400"/>
          </a:xfrm>
          <a:noFill/>
        </p:spPr>
        <p:txBody>
          <a:bodyPr>
            <a:noAutofit/>
          </a:bodyPr>
          <a:lstStyle/>
          <a:p>
            <a:r>
              <a:rPr lang="en-US" sz="1733" dirty="0">
                <a:solidFill>
                  <a:schemeClr val="tx2"/>
                </a:solidFill>
              </a:rPr>
              <a:t>No Difference in Vaccine Response Rate Across Different Biologics</a:t>
            </a:r>
          </a:p>
        </p:txBody>
      </p:sp>
      <p:sp>
        <p:nvSpPr>
          <p:cNvPr id="2" name="TextBox 1"/>
          <p:cNvSpPr txBox="1"/>
          <p:nvPr/>
        </p:nvSpPr>
        <p:spPr>
          <a:xfrm>
            <a:off x="399374" y="6465711"/>
            <a:ext cx="3639073" cy="276999"/>
          </a:xfrm>
          <a:prstGeom prst="rect">
            <a:avLst/>
          </a:prstGeom>
          <a:noFill/>
        </p:spPr>
        <p:txBody>
          <a:bodyPr wrap="none" rtlCol="0">
            <a:spAutoFit/>
          </a:bodyPr>
          <a:lstStyle/>
          <a:p>
            <a:pPr defTabSz="1219170">
              <a:defRPr/>
            </a:pPr>
            <a:r>
              <a:rPr lang="en-US" sz="1200" dirty="0">
                <a:solidFill>
                  <a:srgbClr val="052049"/>
                </a:solidFill>
                <a:latin typeface="Calibri" panose="020F0502020204030204" pitchFamily="34" charset="0"/>
                <a:ea typeface="ＭＳ Ｐゴシック" charset="0"/>
                <a:cs typeface="Calibri" panose="020F0502020204030204" pitchFamily="34" charset="0"/>
              </a:rPr>
              <a:t>Beaulieu, Ananthakrishnan, et al. Clin Gastro Hep, 2017</a:t>
            </a:r>
          </a:p>
        </p:txBody>
      </p:sp>
    </p:spTree>
    <p:extLst>
      <p:ext uri="{BB962C8B-B14F-4D97-AF65-F5344CB8AC3E}">
        <p14:creationId xmlns:p14="http://schemas.microsoft.com/office/powerpoint/2010/main" val="3626565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419100" y="-127264"/>
            <a:ext cx="6172200" cy="1143000"/>
          </a:xfrm>
        </p:spPr>
        <p:txBody>
          <a:bodyPr>
            <a:normAutofit/>
          </a:bodyPr>
          <a:lstStyle/>
          <a:p>
            <a:r>
              <a:rPr lang="en-US" altLang="en-US" sz="3200" b="1" dirty="0">
                <a:solidFill>
                  <a:schemeClr val="accent5">
                    <a:lumMod val="10000"/>
                  </a:schemeClr>
                </a:solidFill>
                <a:latin typeface="Calibri" panose="020F0502020204030204" pitchFamily="34" charset="0"/>
                <a:cs typeface="Calibri" panose="020F0502020204030204" pitchFamily="34" charset="0"/>
              </a:rPr>
              <a:t>Rotavirus Vaccination</a:t>
            </a:r>
          </a:p>
        </p:txBody>
      </p:sp>
      <p:sp>
        <p:nvSpPr>
          <p:cNvPr id="3" name="Content Placeholder 2"/>
          <p:cNvSpPr>
            <a:spLocks noGrp="1"/>
          </p:cNvSpPr>
          <p:nvPr>
            <p:ph idx="1"/>
          </p:nvPr>
        </p:nvSpPr>
        <p:spPr>
          <a:xfrm>
            <a:off x="3505200" y="1219201"/>
            <a:ext cx="6172200" cy="4525963"/>
          </a:xfrm>
        </p:spPr>
        <p:txBody>
          <a:bodyPr/>
          <a:lstStyle/>
          <a:p>
            <a:pPr>
              <a:defRPr/>
            </a:pPr>
            <a:r>
              <a:rPr lang="en-US" sz="2133" dirty="0"/>
              <a:t>43 biologic exposed infants </a:t>
            </a:r>
          </a:p>
          <a:p>
            <a:pPr lvl="1">
              <a:defRPr/>
            </a:pPr>
            <a:r>
              <a:rPr lang="en-US" sz="1733" dirty="0"/>
              <a:t>2 ADA, 1 CZP reaction unknown</a:t>
            </a:r>
          </a:p>
          <a:p>
            <a:pPr lvl="1">
              <a:defRPr/>
            </a:pPr>
            <a:r>
              <a:rPr lang="en-US" sz="1733" dirty="0"/>
              <a:t>7/40 (17.5%) reaction </a:t>
            </a:r>
          </a:p>
          <a:p>
            <a:pPr>
              <a:defRPr/>
            </a:pPr>
            <a:endParaRPr lang="en-US" sz="2133" dirty="0"/>
          </a:p>
          <a:p>
            <a:pPr marL="457178" lvl="1" indent="0">
              <a:buNone/>
              <a:defRPr/>
            </a:pPr>
            <a:endParaRPr lang="en-US" sz="2133" dirty="0"/>
          </a:p>
          <a:p>
            <a:pPr lvl="1">
              <a:defRPr/>
            </a:pPr>
            <a:endParaRPr lang="en-US" sz="2133" dirty="0"/>
          </a:p>
        </p:txBody>
      </p:sp>
      <p:graphicFrame>
        <p:nvGraphicFramePr>
          <p:cNvPr id="5" name="Table 4"/>
          <p:cNvGraphicFramePr>
            <a:graphicFrameLocks noGrp="1"/>
          </p:cNvGraphicFramePr>
          <p:nvPr/>
        </p:nvGraphicFramePr>
        <p:xfrm>
          <a:off x="1463337" y="2554551"/>
          <a:ext cx="8686800" cy="3394080"/>
        </p:xfrm>
        <a:graphic>
          <a:graphicData uri="http://schemas.openxmlformats.org/drawingml/2006/table">
            <a:tbl>
              <a:tblPr firstRow="1" bandRow="1">
                <a:tableStyleId>{5C22544A-7EE6-4342-B048-85BDC9FD1C3A}</a:tableStyleId>
              </a:tblPr>
              <a:tblGrid>
                <a:gridCol w="2113005">
                  <a:extLst>
                    <a:ext uri="{9D8B030D-6E8A-4147-A177-3AD203B41FA5}">
                      <a16:colId xmlns:a16="http://schemas.microsoft.com/office/drawing/2014/main" val="20000"/>
                    </a:ext>
                  </a:extLst>
                </a:gridCol>
                <a:gridCol w="547816">
                  <a:extLst>
                    <a:ext uri="{9D8B030D-6E8A-4147-A177-3AD203B41FA5}">
                      <a16:colId xmlns:a16="http://schemas.microsoft.com/office/drawing/2014/main" val="20001"/>
                    </a:ext>
                  </a:extLst>
                </a:gridCol>
                <a:gridCol w="1369139">
                  <a:extLst>
                    <a:ext uri="{9D8B030D-6E8A-4147-A177-3AD203B41FA5}">
                      <a16:colId xmlns:a16="http://schemas.microsoft.com/office/drawing/2014/main" val="20002"/>
                    </a:ext>
                  </a:extLst>
                </a:gridCol>
                <a:gridCol w="1791092">
                  <a:extLst>
                    <a:ext uri="{9D8B030D-6E8A-4147-A177-3AD203B41FA5}">
                      <a16:colId xmlns:a16="http://schemas.microsoft.com/office/drawing/2014/main" val="20003"/>
                    </a:ext>
                  </a:extLst>
                </a:gridCol>
                <a:gridCol w="2865748">
                  <a:extLst>
                    <a:ext uri="{9D8B030D-6E8A-4147-A177-3AD203B41FA5}">
                      <a16:colId xmlns:a16="http://schemas.microsoft.com/office/drawing/2014/main" val="20004"/>
                    </a:ext>
                  </a:extLst>
                </a:gridCol>
              </a:tblGrid>
              <a:tr h="457299">
                <a:tc>
                  <a:txBody>
                    <a:bodyPr/>
                    <a:lstStyle/>
                    <a:p>
                      <a:r>
                        <a:rPr lang="en-US" sz="2000" b="1" dirty="0"/>
                        <a:t>Drug</a:t>
                      </a:r>
                    </a:p>
                  </a:txBody>
                  <a:tcPr marL="68580" marR="68580" marT="45731" marB="45731"/>
                </a:tc>
                <a:tc>
                  <a:txBody>
                    <a:bodyPr/>
                    <a:lstStyle/>
                    <a:p>
                      <a:r>
                        <a:rPr lang="en-US" sz="1900" dirty="0"/>
                        <a:t>N</a:t>
                      </a:r>
                    </a:p>
                  </a:txBody>
                  <a:tcPr marL="68580" marR="68580" marT="45731" marB="45731"/>
                </a:tc>
                <a:tc>
                  <a:txBody>
                    <a:bodyPr/>
                    <a:lstStyle/>
                    <a:p>
                      <a:r>
                        <a:rPr lang="en-US" sz="1900" dirty="0">
                          <a:solidFill>
                            <a:schemeClr val="bg1"/>
                          </a:solidFill>
                        </a:rPr>
                        <a:t>Reaction</a:t>
                      </a:r>
                    </a:p>
                  </a:txBody>
                  <a:tcPr marL="68580" marR="68580" marT="45731" marB="45731">
                    <a:solidFill>
                      <a:srgbClr val="FFC000"/>
                    </a:solidFill>
                  </a:tcPr>
                </a:tc>
                <a:tc>
                  <a:txBody>
                    <a:bodyPr/>
                    <a:lstStyle/>
                    <a:p>
                      <a:r>
                        <a:rPr lang="en-US" sz="1900" dirty="0"/>
                        <a:t>Type</a:t>
                      </a:r>
                    </a:p>
                  </a:txBody>
                  <a:tcPr marL="68580" marR="68580" marT="45731" marB="45731"/>
                </a:tc>
                <a:tc>
                  <a:txBody>
                    <a:bodyPr/>
                    <a:lstStyle/>
                    <a:p>
                      <a:r>
                        <a:rPr lang="en-US" sz="1900" dirty="0"/>
                        <a:t>Levels (µg/ml)</a:t>
                      </a:r>
                    </a:p>
                  </a:txBody>
                  <a:tcPr marL="68580" marR="68580" marT="45731" marB="45731"/>
                </a:tc>
                <a:extLst>
                  <a:ext uri="{0D108BD9-81ED-4DB2-BD59-A6C34878D82A}">
                    <a16:rowId xmlns:a16="http://schemas.microsoft.com/office/drawing/2014/main" val="10000"/>
                  </a:ext>
                </a:extLst>
              </a:tr>
              <a:tr h="1107585">
                <a:tc>
                  <a:txBody>
                    <a:bodyPr/>
                    <a:lstStyle/>
                    <a:p>
                      <a:r>
                        <a:rPr lang="en-US" sz="2000" b="1" dirty="0"/>
                        <a:t>Infliximab</a:t>
                      </a:r>
                    </a:p>
                  </a:txBody>
                  <a:tcPr marL="68580" marR="68580" marT="45731" marB="45731"/>
                </a:tc>
                <a:tc>
                  <a:txBody>
                    <a:bodyPr/>
                    <a:lstStyle/>
                    <a:p>
                      <a:r>
                        <a:rPr lang="en-US" sz="1900" dirty="0"/>
                        <a:t>19</a:t>
                      </a:r>
                    </a:p>
                  </a:txBody>
                  <a:tcPr marL="68580" marR="68580" marT="45731" marB="45731"/>
                </a:tc>
                <a:tc>
                  <a:txBody>
                    <a:bodyPr/>
                    <a:lstStyle/>
                    <a:p>
                      <a:r>
                        <a:rPr lang="en-US" sz="1900" dirty="0"/>
                        <a:t>6 (32%)</a:t>
                      </a:r>
                    </a:p>
                  </a:txBody>
                  <a:tcPr marL="68580" marR="68580" marT="45731" marB="45731">
                    <a:solidFill>
                      <a:srgbClr val="FFC000"/>
                    </a:solidFill>
                  </a:tcPr>
                </a:tc>
                <a:tc>
                  <a:txBody>
                    <a:bodyPr/>
                    <a:lstStyle/>
                    <a:p>
                      <a:r>
                        <a:rPr lang="en-US" sz="1900" dirty="0"/>
                        <a:t>Fever (5)</a:t>
                      </a:r>
                    </a:p>
                    <a:p>
                      <a:r>
                        <a:rPr lang="en-US" sz="1900" dirty="0"/>
                        <a:t>Diarrhea (1)</a:t>
                      </a:r>
                    </a:p>
                  </a:txBody>
                  <a:tcPr marL="68580" marR="68580" marT="45731" marB="45731"/>
                </a:tc>
                <a:tc>
                  <a:txBody>
                    <a:bodyPr/>
                    <a:lstStyle/>
                    <a:p>
                      <a:r>
                        <a:rPr lang="en-US" sz="1900" dirty="0"/>
                        <a:t>Diarrhea:</a:t>
                      </a:r>
                      <a:r>
                        <a:rPr lang="en-US" sz="1900" baseline="0" dirty="0"/>
                        <a:t> 72 (0), 5 (3)</a:t>
                      </a:r>
                    </a:p>
                    <a:p>
                      <a:r>
                        <a:rPr lang="en-US" sz="1900" baseline="0" dirty="0"/>
                        <a:t>NR: 44, 11, 42,28,22. 69</a:t>
                      </a:r>
                      <a:endParaRPr lang="en-US" sz="1900" dirty="0"/>
                    </a:p>
                  </a:txBody>
                  <a:tcPr marL="68580" marR="68580" marT="45731" marB="45731"/>
                </a:tc>
                <a:extLst>
                  <a:ext uri="{0D108BD9-81ED-4DB2-BD59-A6C34878D82A}">
                    <a16:rowId xmlns:a16="http://schemas.microsoft.com/office/drawing/2014/main" val="10001"/>
                  </a:ext>
                </a:extLst>
              </a:tr>
              <a:tr h="457299">
                <a:tc>
                  <a:txBody>
                    <a:bodyPr/>
                    <a:lstStyle/>
                    <a:p>
                      <a:r>
                        <a:rPr lang="en-US" sz="2000" b="1" dirty="0"/>
                        <a:t>Adalimumab</a:t>
                      </a:r>
                    </a:p>
                  </a:txBody>
                  <a:tcPr marL="68580" marR="68580" marT="45731" marB="45731"/>
                </a:tc>
                <a:tc>
                  <a:txBody>
                    <a:bodyPr/>
                    <a:lstStyle/>
                    <a:p>
                      <a:r>
                        <a:rPr lang="en-US" sz="1900" baseline="0" dirty="0"/>
                        <a:t>7 </a:t>
                      </a:r>
                      <a:endParaRPr lang="en-US" sz="1900" dirty="0"/>
                    </a:p>
                  </a:txBody>
                  <a:tcPr marL="68580" marR="68580" marT="45731" marB="45731"/>
                </a:tc>
                <a:tc>
                  <a:txBody>
                    <a:bodyPr/>
                    <a:lstStyle/>
                    <a:p>
                      <a:r>
                        <a:rPr lang="en-US" sz="1900" dirty="0"/>
                        <a:t>1 (14%)</a:t>
                      </a:r>
                    </a:p>
                  </a:txBody>
                  <a:tcPr marL="68580" marR="68580" marT="45731" marB="45731">
                    <a:solidFill>
                      <a:srgbClr val="FFC000"/>
                    </a:solidFill>
                  </a:tcPr>
                </a:tc>
                <a:tc>
                  <a:txBody>
                    <a:bodyPr/>
                    <a:lstStyle/>
                    <a:p>
                      <a:r>
                        <a:rPr lang="en-US" sz="1900" dirty="0"/>
                        <a:t>Fever</a:t>
                      </a:r>
                    </a:p>
                  </a:txBody>
                  <a:tcPr marL="68580" marR="68580" marT="45731" marB="45731"/>
                </a:tc>
                <a:tc>
                  <a:txBody>
                    <a:bodyPr/>
                    <a:lstStyle/>
                    <a:p>
                      <a:r>
                        <a:rPr lang="en-US" sz="1900" dirty="0"/>
                        <a:t>No reaction: 14, 7</a:t>
                      </a:r>
                    </a:p>
                  </a:txBody>
                  <a:tcPr marL="68580" marR="68580" marT="45731" marB="45731"/>
                </a:tc>
                <a:extLst>
                  <a:ext uri="{0D108BD9-81ED-4DB2-BD59-A6C34878D82A}">
                    <a16:rowId xmlns:a16="http://schemas.microsoft.com/office/drawing/2014/main" val="10002"/>
                  </a:ext>
                </a:extLst>
              </a:tr>
              <a:tr h="457299">
                <a:tc>
                  <a:txBody>
                    <a:bodyPr/>
                    <a:lstStyle/>
                    <a:p>
                      <a:r>
                        <a:rPr lang="en-US" sz="2000" b="1" dirty="0"/>
                        <a:t>Certolizumab</a:t>
                      </a:r>
                    </a:p>
                  </a:txBody>
                  <a:tcPr marL="68580" marR="68580" marT="45731" marB="45731"/>
                </a:tc>
                <a:tc>
                  <a:txBody>
                    <a:bodyPr/>
                    <a:lstStyle/>
                    <a:p>
                      <a:r>
                        <a:rPr lang="en-US" sz="1900" dirty="0"/>
                        <a:t>12</a:t>
                      </a:r>
                    </a:p>
                  </a:txBody>
                  <a:tcPr marL="68580" marR="68580" marT="45731" marB="45731"/>
                </a:tc>
                <a:tc>
                  <a:txBody>
                    <a:bodyPr/>
                    <a:lstStyle/>
                    <a:p>
                      <a:r>
                        <a:rPr lang="en-US" sz="1900" dirty="0"/>
                        <a:t>0</a:t>
                      </a:r>
                    </a:p>
                  </a:txBody>
                  <a:tcPr marL="68580" marR="68580" marT="45731" marB="45731">
                    <a:solidFill>
                      <a:srgbClr val="FFC000"/>
                    </a:solidFill>
                  </a:tcPr>
                </a:tc>
                <a:tc>
                  <a:txBody>
                    <a:bodyPr/>
                    <a:lstStyle/>
                    <a:p>
                      <a:r>
                        <a:rPr lang="en-US" sz="1900" dirty="0"/>
                        <a:t>None</a:t>
                      </a:r>
                    </a:p>
                  </a:txBody>
                  <a:tcPr marL="68580" marR="68580" marT="45731" marB="45731"/>
                </a:tc>
                <a:tc>
                  <a:txBody>
                    <a:bodyPr/>
                    <a:lstStyle/>
                    <a:p>
                      <a:r>
                        <a:rPr lang="en-US" sz="1900" dirty="0"/>
                        <a:t>No rxn: BLOQ</a:t>
                      </a:r>
                      <a:r>
                        <a:rPr lang="en-US" sz="1900" baseline="0" dirty="0"/>
                        <a:t> x 5</a:t>
                      </a:r>
                      <a:endParaRPr lang="en-US" sz="1900" dirty="0"/>
                    </a:p>
                  </a:txBody>
                  <a:tcPr marL="68580" marR="68580" marT="45731" marB="45731"/>
                </a:tc>
                <a:extLst>
                  <a:ext uri="{0D108BD9-81ED-4DB2-BD59-A6C34878D82A}">
                    <a16:rowId xmlns:a16="http://schemas.microsoft.com/office/drawing/2014/main" val="10003"/>
                  </a:ext>
                </a:extLst>
              </a:tr>
              <a:tr h="457299">
                <a:tc>
                  <a:txBody>
                    <a:bodyPr/>
                    <a:lstStyle/>
                    <a:p>
                      <a:r>
                        <a:rPr lang="en-US" sz="2000" b="1" dirty="0"/>
                        <a:t>IFX/CZP</a:t>
                      </a:r>
                    </a:p>
                  </a:txBody>
                  <a:tcPr marL="68580" marR="68580" marT="45731" marB="45731"/>
                </a:tc>
                <a:tc>
                  <a:txBody>
                    <a:bodyPr/>
                    <a:lstStyle/>
                    <a:p>
                      <a:r>
                        <a:rPr lang="en-US" sz="1900" dirty="0"/>
                        <a:t>1</a:t>
                      </a:r>
                    </a:p>
                  </a:txBody>
                  <a:tcPr marL="68580" marR="68580" marT="45731" marB="45731"/>
                </a:tc>
                <a:tc>
                  <a:txBody>
                    <a:bodyPr/>
                    <a:lstStyle/>
                    <a:p>
                      <a:r>
                        <a:rPr lang="en-US" sz="1900" dirty="0"/>
                        <a:t>0</a:t>
                      </a:r>
                    </a:p>
                  </a:txBody>
                  <a:tcPr marL="68580" marR="68580" marT="45731" marB="45731">
                    <a:solidFill>
                      <a:srgbClr val="FFC000"/>
                    </a:solidFill>
                  </a:tcPr>
                </a:tc>
                <a:tc>
                  <a:txBody>
                    <a:bodyPr/>
                    <a:lstStyle/>
                    <a:p>
                      <a:r>
                        <a:rPr lang="en-US" sz="1900" dirty="0"/>
                        <a:t>None</a:t>
                      </a:r>
                    </a:p>
                  </a:txBody>
                  <a:tcPr marL="68580" marR="68580" marT="45731" marB="45731"/>
                </a:tc>
                <a:tc>
                  <a:txBody>
                    <a:bodyPr/>
                    <a:lstStyle/>
                    <a:p>
                      <a:r>
                        <a:rPr lang="en-US" sz="1900" dirty="0"/>
                        <a:t>--</a:t>
                      </a:r>
                    </a:p>
                  </a:txBody>
                  <a:tcPr marL="68580" marR="68580" marT="45731" marB="45731"/>
                </a:tc>
                <a:extLst>
                  <a:ext uri="{0D108BD9-81ED-4DB2-BD59-A6C34878D82A}">
                    <a16:rowId xmlns:a16="http://schemas.microsoft.com/office/drawing/2014/main" val="10004"/>
                  </a:ext>
                </a:extLst>
              </a:tr>
              <a:tr h="457299">
                <a:tc>
                  <a:txBody>
                    <a:bodyPr/>
                    <a:lstStyle/>
                    <a:p>
                      <a:r>
                        <a:rPr lang="en-US" sz="2000" b="1" dirty="0"/>
                        <a:t>Ustekinumab</a:t>
                      </a:r>
                    </a:p>
                  </a:txBody>
                  <a:tcPr marL="68580" marR="68580" marT="45731" marB="45731"/>
                </a:tc>
                <a:tc>
                  <a:txBody>
                    <a:bodyPr/>
                    <a:lstStyle/>
                    <a:p>
                      <a:r>
                        <a:rPr lang="en-US" sz="1900" dirty="0"/>
                        <a:t>1</a:t>
                      </a:r>
                    </a:p>
                  </a:txBody>
                  <a:tcPr marL="68580" marR="68580" marT="45731" marB="45731"/>
                </a:tc>
                <a:tc>
                  <a:txBody>
                    <a:bodyPr/>
                    <a:lstStyle/>
                    <a:p>
                      <a:r>
                        <a:rPr lang="en-US" sz="1900" dirty="0"/>
                        <a:t>0</a:t>
                      </a:r>
                    </a:p>
                  </a:txBody>
                  <a:tcPr marL="68580" marR="68580" marT="45731" marB="45731">
                    <a:solidFill>
                      <a:srgbClr val="FFC000"/>
                    </a:solidFill>
                  </a:tcPr>
                </a:tc>
                <a:tc>
                  <a:txBody>
                    <a:bodyPr/>
                    <a:lstStyle/>
                    <a:p>
                      <a:r>
                        <a:rPr lang="en-US" sz="1900" dirty="0"/>
                        <a:t>None</a:t>
                      </a:r>
                    </a:p>
                  </a:txBody>
                  <a:tcPr marL="68580" marR="68580" marT="45731" marB="45731"/>
                </a:tc>
                <a:tc>
                  <a:txBody>
                    <a:bodyPr/>
                    <a:lstStyle/>
                    <a:p>
                      <a:r>
                        <a:rPr lang="en-US" sz="1900" dirty="0"/>
                        <a:t>40</a:t>
                      </a:r>
                    </a:p>
                  </a:txBody>
                  <a:tcPr marL="68580" marR="68580" marT="45731" marB="45731"/>
                </a:tc>
                <a:extLst>
                  <a:ext uri="{0D108BD9-81ED-4DB2-BD59-A6C34878D82A}">
                    <a16:rowId xmlns:a16="http://schemas.microsoft.com/office/drawing/2014/main" val="10005"/>
                  </a:ext>
                </a:extLst>
              </a:tr>
            </a:tbl>
          </a:graphicData>
        </a:graphic>
      </p:graphicFrame>
      <p:sp>
        <p:nvSpPr>
          <p:cNvPr id="6" name="TextBox 5">
            <a:extLst>
              <a:ext uri="{FF2B5EF4-FFF2-40B4-BE49-F238E27FC236}">
                <a16:creationId xmlns:a16="http://schemas.microsoft.com/office/drawing/2014/main" id="{DF61EA06-E462-7741-B89A-665D67BF1DD0}"/>
              </a:ext>
            </a:extLst>
          </p:cNvPr>
          <p:cNvSpPr txBox="1"/>
          <p:nvPr/>
        </p:nvSpPr>
        <p:spPr>
          <a:xfrm>
            <a:off x="419101" y="6368175"/>
            <a:ext cx="3639073" cy="276999"/>
          </a:xfrm>
          <a:prstGeom prst="rect">
            <a:avLst/>
          </a:prstGeom>
          <a:noFill/>
        </p:spPr>
        <p:txBody>
          <a:bodyPr wrap="none" rtlCol="0">
            <a:spAutoFit/>
          </a:bodyPr>
          <a:lstStyle/>
          <a:p>
            <a:pPr defTabSz="1219170">
              <a:defRPr/>
            </a:pPr>
            <a:r>
              <a:rPr lang="en-US" sz="1200" dirty="0">
                <a:solidFill>
                  <a:srgbClr val="052049"/>
                </a:solidFill>
                <a:latin typeface="Calibri" panose="020F0502020204030204" pitchFamily="34" charset="0"/>
                <a:ea typeface="ＭＳ Ｐゴシック" charset="0"/>
                <a:cs typeface="Calibri" panose="020F0502020204030204" pitchFamily="34" charset="0"/>
              </a:rPr>
              <a:t>Beaulieu, Ananthakrishnan, et al. Clin Gastro Hep, 2017</a:t>
            </a:r>
          </a:p>
        </p:txBody>
      </p:sp>
    </p:spTree>
    <p:extLst>
      <p:ext uri="{BB962C8B-B14F-4D97-AF65-F5344CB8AC3E}">
        <p14:creationId xmlns:p14="http://schemas.microsoft.com/office/powerpoint/2010/main" val="690104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7F26CE-529A-4D0D-B939-8EFEFF2D35AD}"/>
              </a:ext>
            </a:extLst>
          </p:cNvPr>
          <p:cNvSpPr>
            <a:spLocks noGrp="1"/>
          </p:cNvSpPr>
          <p:nvPr>
            <p:ph type="title"/>
          </p:nvPr>
        </p:nvSpPr>
        <p:spPr/>
        <p:txBody>
          <a:bodyPr/>
          <a:lstStyle/>
          <a:p>
            <a:r>
              <a:rPr lang="en-US" dirty="0"/>
              <a:t>Medication Safety: Pregnancy</a:t>
            </a:r>
          </a:p>
        </p:txBody>
      </p:sp>
    </p:spTree>
    <p:extLst>
      <p:ext uri="{BB962C8B-B14F-4D97-AF65-F5344CB8AC3E}">
        <p14:creationId xmlns:p14="http://schemas.microsoft.com/office/powerpoint/2010/main" val="63095201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D2BFAB-DE3E-489E-81AD-5C5519B4F73B}"/>
              </a:ext>
            </a:extLst>
          </p:cNvPr>
          <p:cNvSpPr>
            <a:spLocks noGrp="1"/>
          </p:cNvSpPr>
          <p:nvPr>
            <p:ph type="title"/>
          </p:nvPr>
        </p:nvSpPr>
        <p:spPr>
          <a:xfrm>
            <a:off x="556893" y="278667"/>
            <a:ext cx="10898107" cy="611449"/>
          </a:xfrm>
        </p:spPr>
        <p:txBody>
          <a:bodyPr>
            <a:normAutofit fontScale="90000"/>
          </a:bodyPr>
          <a:lstStyle/>
          <a:p>
            <a:r>
              <a:rPr lang="en-US" b="1" dirty="0"/>
              <a:t>Summary</a:t>
            </a:r>
          </a:p>
        </p:txBody>
      </p:sp>
      <p:sp>
        <p:nvSpPr>
          <p:cNvPr id="7" name="Content Placeholder 6">
            <a:extLst>
              <a:ext uri="{FF2B5EF4-FFF2-40B4-BE49-F238E27FC236}">
                <a16:creationId xmlns:a16="http://schemas.microsoft.com/office/drawing/2014/main" id="{A4D24784-AAB9-4227-95F6-388A3F321428}"/>
              </a:ext>
            </a:extLst>
          </p:cNvPr>
          <p:cNvSpPr>
            <a:spLocks noGrp="1"/>
          </p:cNvSpPr>
          <p:nvPr>
            <p:ph idx="1"/>
          </p:nvPr>
        </p:nvSpPr>
        <p:spPr>
          <a:xfrm>
            <a:off x="604780" y="1334386"/>
            <a:ext cx="10850220" cy="3909393"/>
          </a:xfrm>
        </p:spPr>
        <p:txBody>
          <a:bodyPr>
            <a:normAutofit/>
          </a:bodyPr>
          <a:lstStyle/>
          <a:p>
            <a:pPr marL="514350" indent="-514350">
              <a:buFont typeface="+mj-lt"/>
              <a:buAutoNum type="arabicPeriod"/>
            </a:pPr>
            <a:r>
              <a:rPr lang="en-US" dirty="0"/>
              <a:t>Continue biologics through pregnancy?</a:t>
            </a:r>
          </a:p>
          <a:p>
            <a:pPr marL="893225" lvl="1" indent="-514350">
              <a:buFont typeface="Wingdings" panose="05000000000000000000" pitchFamily="2" charset="2"/>
              <a:buChar char="§"/>
            </a:pPr>
            <a:r>
              <a:rPr lang="en-US" dirty="0"/>
              <a:t>Yes! US/ECCO guidelines in agreement</a:t>
            </a:r>
          </a:p>
          <a:p>
            <a:pPr marL="514350" indent="-514350">
              <a:buFont typeface="+mj-lt"/>
              <a:buAutoNum type="arabicPeriod"/>
            </a:pPr>
            <a:r>
              <a:rPr lang="en-US" dirty="0"/>
              <a:t>Continue small molecules through pregnancy?</a:t>
            </a:r>
          </a:p>
          <a:p>
            <a:pPr marL="893225" lvl="1" indent="-514350">
              <a:buFont typeface="Wingdings" panose="05000000000000000000" pitchFamily="2" charset="2"/>
              <a:buChar char="§"/>
            </a:pPr>
            <a:r>
              <a:rPr lang="en-US" dirty="0"/>
              <a:t>Avoid. Not an absolute contraindication</a:t>
            </a:r>
          </a:p>
          <a:p>
            <a:pPr marL="514350" indent="-514350">
              <a:buFont typeface="+mj-lt"/>
              <a:buAutoNum type="arabicPeriod"/>
            </a:pPr>
            <a:r>
              <a:rPr lang="en-US" dirty="0"/>
              <a:t>Continue biologics and small molecules in lactation?</a:t>
            </a:r>
          </a:p>
          <a:p>
            <a:pPr marL="893225" lvl="1" indent="-514350">
              <a:buFont typeface="Wingdings" panose="05000000000000000000" pitchFamily="2" charset="2"/>
              <a:buChar char="§"/>
            </a:pPr>
            <a:r>
              <a:rPr lang="en-US" dirty="0"/>
              <a:t>Biologics: Yes! </a:t>
            </a:r>
          </a:p>
          <a:p>
            <a:pPr marL="893225" lvl="1" indent="-514350">
              <a:buFont typeface="Wingdings" panose="05000000000000000000" pitchFamily="2" charset="2"/>
              <a:buChar char="§"/>
            </a:pPr>
            <a:r>
              <a:rPr lang="en-US" dirty="0"/>
              <a:t>Small Molecules: No! No safety data</a:t>
            </a:r>
          </a:p>
          <a:p>
            <a:pPr marL="514350" indent="-514350">
              <a:buFont typeface="+mj-lt"/>
              <a:buAutoNum type="arabicPeriod"/>
            </a:pPr>
            <a:endParaRPr lang="en-US" dirty="0"/>
          </a:p>
        </p:txBody>
      </p:sp>
    </p:spTree>
    <p:extLst>
      <p:ext uri="{BB962C8B-B14F-4D97-AF65-F5344CB8AC3E}">
        <p14:creationId xmlns:p14="http://schemas.microsoft.com/office/powerpoint/2010/main" val="198657989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75EF9-E97F-429D-BF30-E871C4D62987}"/>
              </a:ext>
            </a:extLst>
          </p:cNvPr>
          <p:cNvSpPr>
            <a:spLocks noGrp="1"/>
          </p:cNvSpPr>
          <p:nvPr>
            <p:ph type="title"/>
          </p:nvPr>
        </p:nvSpPr>
        <p:spPr/>
        <p:txBody>
          <a:bodyPr>
            <a:normAutofit/>
          </a:bodyPr>
          <a:lstStyle/>
          <a:p>
            <a:r>
              <a:rPr lang="en-US" b="1" dirty="0"/>
              <a:t>Vaccinations?</a:t>
            </a:r>
          </a:p>
        </p:txBody>
      </p:sp>
      <p:sp>
        <p:nvSpPr>
          <p:cNvPr id="3" name="Content Placeholder 2">
            <a:extLst>
              <a:ext uri="{FF2B5EF4-FFF2-40B4-BE49-F238E27FC236}">
                <a16:creationId xmlns:a16="http://schemas.microsoft.com/office/drawing/2014/main" id="{4618BF28-5420-4C50-B4CD-E22D9D035063}"/>
              </a:ext>
            </a:extLst>
          </p:cNvPr>
          <p:cNvSpPr>
            <a:spLocks noGrp="1"/>
          </p:cNvSpPr>
          <p:nvPr>
            <p:ph idx="1"/>
          </p:nvPr>
        </p:nvSpPr>
        <p:spPr>
          <a:xfrm>
            <a:off x="604780" y="1312374"/>
            <a:ext cx="10850220" cy="3909393"/>
          </a:xfrm>
        </p:spPr>
        <p:txBody>
          <a:bodyPr/>
          <a:lstStyle/>
          <a:p>
            <a:pPr marL="514350" indent="-514350">
              <a:buFont typeface="Wingdings" panose="05000000000000000000" pitchFamily="2" charset="2"/>
              <a:buChar char="§"/>
            </a:pPr>
            <a:r>
              <a:rPr lang="en-US" dirty="0"/>
              <a:t>All Inactive vaccines should be given on schedule</a:t>
            </a:r>
          </a:p>
          <a:p>
            <a:pPr marL="514350" indent="-514350">
              <a:buFont typeface="Wingdings" panose="05000000000000000000" pitchFamily="2" charset="2"/>
              <a:buChar char="§"/>
            </a:pPr>
            <a:r>
              <a:rPr lang="en-US" dirty="0"/>
              <a:t>Live Vaccines</a:t>
            </a:r>
          </a:p>
          <a:p>
            <a:pPr marL="893225" lvl="1" indent="-514350">
              <a:buFont typeface="Wingdings" panose="05000000000000000000" pitchFamily="2" charset="2"/>
              <a:buChar char="§"/>
            </a:pPr>
            <a:r>
              <a:rPr lang="en-US" dirty="0"/>
              <a:t>In utero Biologic exposure</a:t>
            </a:r>
          </a:p>
          <a:p>
            <a:pPr marL="1195900" lvl="2" indent="-514350">
              <a:buFont typeface="Wingdings" panose="05000000000000000000" pitchFamily="2" charset="2"/>
              <a:buChar char="§"/>
            </a:pPr>
            <a:r>
              <a:rPr lang="en-US" dirty="0"/>
              <a:t>After 6 months, yes</a:t>
            </a:r>
          </a:p>
          <a:p>
            <a:pPr marL="1492226" lvl="3" indent="-514350">
              <a:buFont typeface="Wingdings" panose="05000000000000000000" pitchFamily="2" charset="2"/>
              <a:buChar char="§"/>
            </a:pPr>
            <a:r>
              <a:rPr lang="en-US" dirty="0"/>
              <a:t>CZP no limitation; Vedolizumab?</a:t>
            </a:r>
          </a:p>
          <a:p>
            <a:pPr marL="1492226" lvl="3" indent="-514350">
              <a:buFont typeface="Wingdings" panose="05000000000000000000" pitchFamily="2" charset="2"/>
              <a:buChar char="§"/>
            </a:pPr>
            <a:r>
              <a:rPr lang="en-US" dirty="0"/>
              <a:t>If concerned, can check levels</a:t>
            </a:r>
          </a:p>
          <a:p>
            <a:pPr marL="893225" lvl="1" indent="-514350">
              <a:buFont typeface="Wingdings" panose="05000000000000000000" pitchFamily="2" charset="2"/>
              <a:buChar char="§"/>
            </a:pPr>
            <a:r>
              <a:rPr lang="en-US" dirty="0"/>
              <a:t>Exposure via breastmilk should not limit live vaccine</a:t>
            </a:r>
          </a:p>
          <a:p>
            <a:pPr marL="514350" indent="-514350">
              <a:buFont typeface="Wingdings" panose="05000000000000000000" pitchFamily="2" charset="2"/>
              <a:buChar char="§"/>
            </a:pPr>
            <a:r>
              <a:rPr lang="en-US" dirty="0"/>
              <a:t>Small Molecules: Should be cleared by 4 weeks</a:t>
            </a:r>
          </a:p>
          <a:p>
            <a:pPr marL="893225" lvl="1" indent="-514350">
              <a:buFont typeface="Wingdings" panose="05000000000000000000" pitchFamily="2" charset="2"/>
              <a:buChar char="§"/>
            </a:pPr>
            <a:r>
              <a:rPr lang="en-US" dirty="0"/>
              <a:t>Live vaccines after 4 weeks can be given on schedule</a:t>
            </a:r>
          </a:p>
        </p:txBody>
      </p:sp>
    </p:spTree>
    <p:extLst>
      <p:ext uri="{BB962C8B-B14F-4D97-AF65-F5344CB8AC3E}">
        <p14:creationId xmlns:p14="http://schemas.microsoft.com/office/powerpoint/2010/main" val="565406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65F4E-3DCF-33E5-3A08-BB95BB965073}"/>
              </a:ext>
            </a:extLst>
          </p:cNvPr>
          <p:cNvSpPr>
            <a:spLocks noGrp="1"/>
          </p:cNvSpPr>
          <p:nvPr>
            <p:ph type="title"/>
          </p:nvPr>
        </p:nvSpPr>
        <p:spPr/>
        <p:txBody>
          <a:bodyPr/>
          <a:lstStyle/>
          <a:p>
            <a:r>
              <a:rPr lang="en-US" dirty="0"/>
              <a:t>And Beyond…</a:t>
            </a:r>
          </a:p>
        </p:txBody>
      </p:sp>
      <p:sp>
        <p:nvSpPr>
          <p:cNvPr id="3" name="Content Placeholder 2">
            <a:extLst>
              <a:ext uri="{FF2B5EF4-FFF2-40B4-BE49-F238E27FC236}">
                <a16:creationId xmlns:a16="http://schemas.microsoft.com/office/drawing/2014/main" id="{D87EBFCF-3978-D798-F1AA-EEB3F17D9F49}"/>
              </a:ext>
            </a:extLst>
          </p:cNvPr>
          <p:cNvSpPr>
            <a:spLocks noGrp="1"/>
          </p:cNvSpPr>
          <p:nvPr>
            <p:ph idx="1"/>
          </p:nvPr>
        </p:nvSpPr>
        <p:spPr/>
        <p:txBody>
          <a:bodyPr/>
          <a:lstStyle/>
          <a:p>
            <a:r>
              <a:rPr lang="en-US" dirty="0">
                <a:latin typeface="+mn-lt"/>
              </a:rPr>
              <a:t>Endometriosis:</a:t>
            </a:r>
          </a:p>
          <a:p>
            <a:pPr lvl="1"/>
            <a:r>
              <a:rPr lang="en-US" b="0" i="0" dirty="0">
                <a:effectLst/>
                <a:latin typeface="+mn-lt"/>
              </a:rPr>
              <a:t>Women with endometriosis had a 50% increased risk of IBD, UC, CD</a:t>
            </a:r>
          </a:p>
          <a:p>
            <a:pPr lvl="1"/>
            <a:r>
              <a:rPr lang="en-US" sz="1600" dirty="0">
                <a:latin typeface="+mn-lt"/>
              </a:rPr>
              <a:t>Jess </a:t>
            </a:r>
            <a:r>
              <a:rPr lang="en-US" sz="1600" b="0" i="1" dirty="0">
                <a:effectLst/>
                <a:latin typeface="+mn-lt"/>
              </a:rPr>
              <a:t>Gut </a:t>
            </a:r>
            <a:r>
              <a:rPr lang="en-US" sz="1600" b="0" i="0" dirty="0">
                <a:effectLst/>
                <a:latin typeface="+mn-lt"/>
              </a:rPr>
              <a:t>2012;</a:t>
            </a:r>
            <a:r>
              <a:rPr lang="en-US" sz="1600" b="1" i="0" dirty="0">
                <a:effectLst/>
                <a:latin typeface="+mn-lt"/>
              </a:rPr>
              <a:t>61:</a:t>
            </a:r>
            <a:r>
              <a:rPr lang="en-US" sz="1600" b="0" i="0" dirty="0">
                <a:effectLst/>
                <a:latin typeface="+mn-lt"/>
              </a:rPr>
              <a:t>1279-1283</a:t>
            </a:r>
          </a:p>
          <a:p>
            <a:r>
              <a:rPr lang="en-US" dirty="0">
                <a:latin typeface="+mn-lt"/>
              </a:rPr>
              <a:t>Ectopic Pregnancy:</a:t>
            </a:r>
          </a:p>
          <a:p>
            <a:pPr lvl="1"/>
            <a:r>
              <a:rPr lang="en-US" b="0" i="0" dirty="0">
                <a:effectLst/>
                <a:latin typeface="+mn-lt"/>
              </a:rPr>
              <a:t>Women with CD have a 23% greater risk of ectopic pregnancy</a:t>
            </a:r>
          </a:p>
          <a:p>
            <a:pPr lvl="1"/>
            <a:r>
              <a:rPr lang="en-US" sz="1600" dirty="0">
                <a:latin typeface="+mn-lt"/>
              </a:rPr>
              <a:t>De Silva </a:t>
            </a:r>
            <a:r>
              <a:rPr lang="sv-SE" sz="1600" b="0" i="0" dirty="0">
                <a:effectLst/>
                <a:latin typeface="+mn-lt"/>
              </a:rPr>
              <a:t>Clin Gastroenterol Hepatol, 16 (2018), pp. 83-8</a:t>
            </a:r>
            <a:endParaRPr lang="en-US" dirty="0">
              <a:latin typeface="+mn-lt"/>
            </a:endParaRPr>
          </a:p>
          <a:p>
            <a:r>
              <a:rPr lang="en-US" dirty="0">
                <a:latin typeface="+mn-lt"/>
              </a:rPr>
              <a:t>Menopause (really limited data)</a:t>
            </a:r>
          </a:p>
          <a:p>
            <a:pPr lvl="1"/>
            <a:r>
              <a:rPr lang="en-US" dirty="0">
                <a:latin typeface="+mn-lt"/>
              </a:rPr>
              <a:t>Perhaps earlier onset of menopause, 1.5 years. </a:t>
            </a:r>
          </a:p>
          <a:p>
            <a:pPr lvl="1"/>
            <a:r>
              <a:rPr lang="en-US" dirty="0">
                <a:latin typeface="+mn-lt"/>
              </a:rPr>
              <a:t>Perhaps HRT reduces symptoms of IBD</a:t>
            </a:r>
          </a:p>
          <a:p>
            <a:pPr lvl="1"/>
            <a:r>
              <a:rPr lang="en-US" dirty="0">
                <a:latin typeface="+mn-lt"/>
              </a:rPr>
              <a:t>Concern for osteoporosis</a:t>
            </a:r>
          </a:p>
        </p:txBody>
      </p:sp>
    </p:spTree>
    <p:extLst>
      <p:ext uri="{BB962C8B-B14F-4D97-AF65-F5344CB8AC3E}">
        <p14:creationId xmlns:p14="http://schemas.microsoft.com/office/powerpoint/2010/main" val="978554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8E3925-923B-4A48-823A-2DE030D2B573}"/>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417555738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CE7D-055D-480C-A876-B1EF154DD1F7}"/>
              </a:ext>
            </a:extLst>
          </p:cNvPr>
          <p:cNvSpPr>
            <a:spLocks noGrp="1"/>
          </p:cNvSpPr>
          <p:nvPr>
            <p:ph type="title"/>
          </p:nvPr>
        </p:nvSpPr>
        <p:spPr/>
        <p:txBody>
          <a:bodyPr/>
          <a:lstStyle/>
          <a:p>
            <a:r>
              <a:rPr lang="en-US" dirty="0"/>
              <a:t>Medications to Continue?</a:t>
            </a:r>
          </a:p>
        </p:txBody>
      </p:sp>
      <p:graphicFrame>
        <p:nvGraphicFramePr>
          <p:cNvPr id="6" name="Table 6">
            <a:extLst>
              <a:ext uri="{FF2B5EF4-FFF2-40B4-BE49-F238E27FC236}">
                <a16:creationId xmlns:a16="http://schemas.microsoft.com/office/drawing/2014/main" id="{41307CD4-0BF0-4AA3-BBD8-4DD82E9EE67D}"/>
              </a:ext>
            </a:extLst>
          </p:cNvPr>
          <p:cNvGraphicFramePr>
            <a:graphicFrameLocks noGrp="1"/>
          </p:cNvGraphicFramePr>
          <p:nvPr>
            <p:ph idx="1"/>
            <p:extLst>
              <p:ext uri="{D42A27DB-BD31-4B8C-83A1-F6EECF244321}">
                <p14:modId xmlns:p14="http://schemas.microsoft.com/office/powerpoint/2010/main" val="481432617"/>
              </p:ext>
            </p:extLst>
          </p:nvPr>
        </p:nvGraphicFramePr>
        <p:xfrm>
          <a:off x="838200" y="1825625"/>
          <a:ext cx="10515597" cy="303999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4182251046"/>
                    </a:ext>
                  </a:extLst>
                </a:gridCol>
                <a:gridCol w="3505199">
                  <a:extLst>
                    <a:ext uri="{9D8B030D-6E8A-4147-A177-3AD203B41FA5}">
                      <a16:colId xmlns:a16="http://schemas.microsoft.com/office/drawing/2014/main" val="1316704299"/>
                    </a:ext>
                  </a:extLst>
                </a:gridCol>
                <a:gridCol w="3505199">
                  <a:extLst>
                    <a:ext uri="{9D8B030D-6E8A-4147-A177-3AD203B41FA5}">
                      <a16:colId xmlns:a16="http://schemas.microsoft.com/office/drawing/2014/main" val="2607803906"/>
                    </a:ext>
                  </a:extLst>
                </a:gridCol>
              </a:tblGrid>
              <a:tr h="506665">
                <a:tc>
                  <a:txBody>
                    <a:bodyPr/>
                    <a:lstStyle/>
                    <a:p>
                      <a:pPr algn="ctr"/>
                      <a:r>
                        <a:rPr lang="en-US" sz="2000" b="1" dirty="0"/>
                        <a:t>Contraindicated Medications</a:t>
                      </a:r>
                    </a:p>
                  </a:txBody>
                  <a:tcPr/>
                </a:tc>
                <a:tc>
                  <a:txBody>
                    <a:bodyPr/>
                    <a:lstStyle/>
                    <a:p>
                      <a:pPr algn="ctr"/>
                      <a:r>
                        <a:rPr lang="en-US" sz="2000" b="1" dirty="0"/>
                        <a:t>Avoid</a:t>
                      </a:r>
                    </a:p>
                  </a:txBody>
                  <a:tcPr/>
                </a:tc>
                <a:tc>
                  <a:txBody>
                    <a:bodyPr/>
                    <a:lstStyle/>
                    <a:p>
                      <a:pPr algn="ctr"/>
                      <a:r>
                        <a:rPr lang="en-US" sz="2000" b="1" dirty="0"/>
                        <a:t>Medications to Continue</a:t>
                      </a:r>
                    </a:p>
                  </a:txBody>
                  <a:tcPr/>
                </a:tc>
                <a:extLst>
                  <a:ext uri="{0D108BD9-81ED-4DB2-BD59-A6C34878D82A}">
                    <a16:rowId xmlns:a16="http://schemas.microsoft.com/office/drawing/2014/main" val="850637029"/>
                  </a:ext>
                </a:extLst>
              </a:tr>
              <a:tr h="506665">
                <a:tc>
                  <a:txBody>
                    <a:bodyPr/>
                    <a:lstStyle/>
                    <a:p>
                      <a:pPr algn="ctr"/>
                      <a:r>
                        <a:rPr lang="en-US" sz="2000" b="1" dirty="0"/>
                        <a:t>Methotrexate</a:t>
                      </a:r>
                    </a:p>
                  </a:txBody>
                  <a:tcPr/>
                </a:tc>
                <a:tc>
                  <a:txBody>
                    <a:bodyPr/>
                    <a:lstStyle/>
                    <a:p>
                      <a:pPr algn="ctr"/>
                      <a:r>
                        <a:rPr lang="en-US" sz="2000" b="1" dirty="0"/>
                        <a:t>Mesalamine w/ </a:t>
                      </a:r>
                      <a:r>
                        <a:rPr lang="en-US" sz="1600" b="1" dirty="0"/>
                        <a:t>Dibutyl Phthalate</a:t>
                      </a:r>
                      <a:endParaRPr lang="en-US" sz="2000" b="1" dirty="0"/>
                    </a:p>
                  </a:txBody>
                  <a:tcPr/>
                </a:tc>
                <a:tc>
                  <a:txBody>
                    <a:bodyPr/>
                    <a:lstStyle/>
                    <a:p>
                      <a:pPr algn="ctr"/>
                      <a:r>
                        <a:rPr lang="en-US" sz="2000" b="1" dirty="0"/>
                        <a:t>Mesalamine/sulfasalazine</a:t>
                      </a:r>
                    </a:p>
                  </a:txBody>
                  <a:tcPr/>
                </a:tc>
                <a:extLst>
                  <a:ext uri="{0D108BD9-81ED-4DB2-BD59-A6C34878D82A}">
                    <a16:rowId xmlns:a16="http://schemas.microsoft.com/office/drawing/2014/main" val="2007202651"/>
                  </a:ext>
                </a:extLst>
              </a:tr>
              <a:tr h="506665">
                <a:tc>
                  <a:txBody>
                    <a:bodyPr/>
                    <a:lstStyle/>
                    <a:p>
                      <a:pPr algn="ctr"/>
                      <a:r>
                        <a:rPr lang="en-US" sz="2000" b="1" dirty="0"/>
                        <a:t>Thalidomide</a:t>
                      </a:r>
                    </a:p>
                  </a:txBody>
                  <a:tcPr/>
                </a:tc>
                <a:tc>
                  <a:txBody>
                    <a:bodyPr/>
                    <a:lstStyle/>
                    <a:p>
                      <a:pPr algn="ctr"/>
                      <a:r>
                        <a:rPr lang="en-US" sz="2000" b="1" dirty="0"/>
                        <a:t>Corticosteroids</a:t>
                      </a:r>
                    </a:p>
                  </a:txBody>
                  <a:tcPr/>
                </a:tc>
                <a:tc>
                  <a:txBody>
                    <a:bodyPr/>
                    <a:lstStyle/>
                    <a:p>
                      <a:pPr algn="ctr"/>
                      <a:r>
                        <a:rPr lang="en-US" sz="2000" b="1" dirty="0"/>
                        <a:t>Azathioprine/6MP</a:t>
                      </a:r>
                    </a:p>
                  </a:txBody>
                  <a:tcPr/>
                </a:tc>
                <a:extLst>
                  <a:ext uri="{0D108BD9-81ED-4DB2-BD59-A6C34878D82A}">
                    <a16:rowId xmlns:a16="http://schemas.microsoft.com/office/drawing/2014/main" val="782084866"/>
                  </a:ext>
                </a:extLst>
              </a:tr>
              <a:tr h="506665">
                <a:tc>
                  <a:txBody>
                    <a:bodyPr/>
                    <a:lstStyle/>
                    <a:p>
                      <a:pPr algn="ctr"/>
                      <a:endParaRPr lang="en-US" sz="2000" b="1"/>
                    </a:p>
                  </a:txBody>
                  <a:tcPr/>
                </a:tc>
                <a:tc>
                  <a:txBody>
                    <a:bodyPr/>
                    <a:lstStyle/>
                    <a:p>
                      <a:pPr algn="ctr"/>
                      <a:r>
                        <a:rPr lang="en-US" sz="2000" b="1" dirty="0"/>
                        <a:t>Ozanimod</a:t>
                      </a:r>
                    </a:p>
                  </a:txBody>
                  <a:tcPr/>
                </a:tc>
                <a:tc>
                  <a:txBody>
                    <a:bodyPr/>
                    <a:lstStyle/>
                    <a:p>
                      <a:pPr algn="ctr"/>
                      <a:r>
                        <a:rPr lang="en-US" sz="2000" b="1" dirty="0"/>
                        <a:t>Anti-TNF agents</a:t>
                      </a:r>
                    </a:p>
                  </a:txBody>
                  <a:tcPr/>
                </a:tc>
                <a:extLst>
                  <a:ext uri="{0D108BD9-81ED-4DB2-BD59-A6C34878D82A}">
                    <a16:rowId xmlns:a16="http://schemas.microsoft.com/office/drawing/2014/main" val="372088497"/>
                  </a:ext>
                </a:extLst>
              </a:tr>
              <a:tr h="506665">
                <a:tc>
                  <a:txBody>
                    <a:bodyPr/>
                    <a:lstStyle/>
                    <a:p>
                      <a:pPr algn="ctr"/>
                      <a:endParaRPr lang="en-US" sz="2000" b="1"/>
                    </a:p>
                  </a:txBody>
                  <a:tcPr/>
                </a:tc>
                <a:tc>
                  <a:txBody>
                    <a:bodyPr/>
                    <a:lstStyle/>
                    <a:p>
                      <a:pPr algn="ctr"/>
                      <a:r>
                        <a:rPr lang="en-US" sz="2000" b="1" dirty="0"/>
                        <a:t>Tofacitinib</a:t>
                      </a:r>
                    </a:p>
                  </a:txBody>
                  <a:tcPr/>
                </a:tc>
                <a:tc>
                  <a:txBody>
                    <a:bodyPr/>
                    <a:lstStyle/>
                    <a:p>
                      <a:pPr algn="ctr"/>
                      <a:r>
                        <a:rPr lang="en-US" sz="2000" b="1" dirty="0"/>
                        <a:t>Ustekinumab/Risankizumab</a:t>
                      </a:r>
                    </a:p>
                  </a:txBody>
                  <a:tcPr/>
                </a:tc>
                <a:extLst>
                  <a:ext uri="{0D108BD9-81ED-4DB2-BD59-A6C34878D82A}">
                    <a16:rowId xmlns:a16="http://schemas.microsoft.com/office/drawing/2014/main" val="2753317074"/>
                  </a:ext>
                </a:extLst>
              </a:tr>
              <a:tr h="506665">
                <a:tc>
                  <a:txBody>
                    <a:bodyPr/>
                    <a:lstStyle/>
                    <a:p>
                      <a:pPr algn="ctr"/>
                      <a:endParaRPr lang="en-US" sz="2000" b="1"/>
                    </a:p>
                  </a:txBody>
                  <a:tcPr/>
                </a:tc>
                <a:tc>
                  <a:txBody>
                    <a:bodyPr/>
                    <a:lstStyle/>
                    <a:p>
                      <a:pPr algn="ctr"/>
                      <a:r>
                        <a:rPr lang="en-US" sz="2000" b="1" dirty="0"/>
                        <a:t>Upadacitinib</a:t>
                      </a:r>
                    </a:p>
                  </a:txBody>
                  <a:tcPr/>
                </a:tc>
                <a:tc>
                  <a:txBody>
                    <a:bodyPr/>
                    <a:lstStyle/>
                    <a:p>
                      <a:pPr algn="ctr"/>
                      <a:r>
                        <a:rPr lang="en-US" sz="2000" b="1" dirty="0"/>
                        <a:t>Vedolizumab</a:t>
                      </a:r>
                    </a:p>
                  </a:txBody>
                  <a:tcPr/>
                </a:tc>
                <a:extLst>
                  <a:ext uri="{0D108BD9-81ED-4DB2-BD59-A6C34878D82A}">
                    <a16:rowId xmlns:a16="http://schemas.microsoft.com/office/drawing/2014/main" val="595437450"/>
                  </a:ext>
                </a:extLst>
              </a:tr>
            </a:tbl>
          </a:graphicData>
        </a:graphic>
      </p:graphicFrame>
    </p:spTree>
    <p:extLst>
      <p:ext uri="{BB962C8B-B14F-4D97-AF65-F5344CB8AC3E}">
        <p14:creationId xmlns:p14="http://schemas.microsoft.com/office/powerpoint/2010/main" val="323860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ADA2-032D-D2C3-066C-CEF838EC4ECF}"/>
              </a:ext>
            </a:extLst>
          </p:cNvPr>
          <p:cNvSpPr>
            <a:spLocks noGrp="1"/>
          </p:cNvSpPr>
          <p:nvPr>
            <p:ph type="title"/>
          </p:nvPr>
        </p:nvSpPr>
        <p:spPr>
          <a:xfrm>
            <a:off x="0" y="0"/>
            <a:ext cx="12192000" cy="1325563"/>
          </a:xfrm>
        </p:spPr>
        <p:txBody>
          <a:bodyPr>
            <a:noAutofit/>
          </a:bodyPr>
          <a:lstStyle/>
          <a:p>
            <a:pPr algn="ctr"/>
            <a:r>
              <a:rPr lang="en-US" sz="2800" b="1" dirty="0">
                <a:latin typeface="Arial" panose="020B0604020202020204" pitchFamily="34" charset="0"/>
                <a:cs typeface="Arial" panose="020B0604020202020204" pitchFamily="34" charset="0"/>
              </a:rPr>
              <a:t>Exposure to Corticosteroids in Pregnancy is Associated with Adverse Perinatal Outcomes Among Infants of Mothers with Inflammatory Bowel Disease: Results From The PIANO Registry</a:t>
            </a:r>
            <a:endParaRPr lang="en-US"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1FE5FBE-DF04-E242-0E92-93DE34E01BC8}"/>
              </a:ext>
            </a:extLst>
          </p:cNvPr>
          <p:cNvSpPr>
            <a:spLocks noGrp="1"/>
          </p:cNvSpPr>
          <p:nvPr>
            <p:ph idx="1"/>
          </p:nvPr>
        </p:nvSpPr>
        <p:spPr>
          <a:xfrm>
            <a:off x="-45069" y="6465293"/>
            <a:ext cx="9060468" cy="596295"/>
          </a:xfrm>
        </p:spPr>
        <p:txBody>
          <a:bodyPr>
            <a:normAutofit/>
          </a:bodyPr>
          <a:lstStyle/>
          <a:p>
            <a:pPr marL="0" indent="0">
              <a:buNone/>
            </a:pPr>
            <a:r>
              <a:rPr lang="en-US" sz="1400" dirty="0"/>
              <a:t>Odufalu FD </a:t>
            </a:r>
            <a:r>
              <a:rPr lang="en-US" sz="1400" i="1" dirty="0"/>
              <a:t>Gut</a:t>
            </a:r>
            <a:r>
              <a:rPr lang="en-US" sz="1400" dirty="0"/>
              <a:t> 2021. </a:t>
            </a:r>
            <a:r>
              <a:rPr lang="en-US" sz="1400" dirty="0" err="1"/>
              <a:t>doi</a:t>
            </a:r>
            <a:r>
              <a:rPr lang="en-US" sz="1400" dirty="0"/>
              <a:t>: 10.1136/gutjnl-2021-325317</a:t>
            </a:r>
            <a:endParaRPr lang="en-US" sz="1400" dirty="0">
              <a:latin typeface="Arial" panose="020B0604020202020204" pitchFamily="34" charset="0"/>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11A91ABD-7154-2484-1C7B-DE67434E0730}"/>
              </a:ext>
            </a:extLst>
          </p:cNvPr>
          <p:cNvPicPr>
            <a:picLocks noChangeAspect="1"/>
          </p:cNvPicPr>
          <p:nvPr/>
        </p:nvPicPr>
        <p:blipFill>
          <a:blip r:embed="rId2"/>
          <a:stretch>
            <a:fillRect/>
          </a:stretch>
        </p:blipFill>
        <p:spPr>
          <a:xfrm>
            <a:off x="11077804" y="5743804"/>
            <a:ext cx="1114196" cy="1114196"/>
          </a:xfrm>
          <a:prstGeom prst="rect">
            <a:avLst/>
          </a:prstGeom>
        </p:spPr>
      </p:pic>
      <p:sp>
        <p:nvSpPr>
          <p:cNvPr id="6" name="Rectangle 5">
            <a:extLst>
              <a:ext uri="{FF2B5EF4-FFF2-40B4-BE49-F238E27FC236}">
                <a16:creationId xmlns:a16="http://schemas.microsoft.com/office/drawing/2014/main" id="{3F745F6D-ED51-6F6A-9F7E-0AD2DDF72675}"/>
              </a:ext>
            </a:extLst>
          </p:cNvPr>
          <p:cNvSpPr/>
          <p:nvPr/>
        </p:nvSpPr>
        <p:spPr>
          <a:xfrm>
            <a:off x="8120241" y="1371600"/>
            <a:ext cx="4071759" cy="437220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7" name="Rectangle 6">
            <a:extLst>
              <a:ext uri="{FF2B5EF4-FFF2-40B4-BE49-F238E27FC236}">
                <a16:creationId xmlns:a16="http://schemas.microsoft.com/office/drawing/2014/main" id="{BA558DA8-A82F-249D-7F03-772445567093}"/>
              </a:ext>
            </a:extLst>
          </p:cNvPr>
          <p:cNvSpPr/>
          <p:nvPr/>
        </p:nvSpPr>
        <p:spPr>
          <a:xfrm>
            <a:off x="4079989" y="1371600"/>
            <a:ext cx="4032021" cy="437220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D88C160-4074-5B2C-A42B-C9A777DE7421}"/>
              </a:ext>
            </a:extLst>
          </p:cNvPr>
          <p:cNvSpPr/>
          <p:nvPr/>
        </p:nvSpPr>
        <p:spPr>
          <a:xfrm>
            <a:off x="-18804" y="1371600"/>
            <a:ext cx="4090562" cy="437220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4FE4CE83-5BAB-C595-D707-A0E4F5452356}"/>
              </a:ext>
            </a:extLst>
          </p:cNvPr>
          <p:cNvCxnSpPr>
            <a:cxnSpLocks/>
          </p:cNvCxnSpPr>
          <p:nvPr/>
        </p:nvCxnSpPr>
        <p:spPr>
          <a:xfrm flipH="1" flipV="1">
            <a:off x="4570464" y="2188612"/>
            <a:ext cx="8942" cy="53842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9B8E1C4-E73B-F0C0-4FC7-B07DBB517691}"/>
              </a:ext>
            </a:extLst>
          </p:cNvPr>
          <p:cNvCxnSpPr>
            <a:cxnSpLocks/>
          </p:cNvCxnSpPr>
          <p:nvPr/>
        </p:nvCxnSpPr>
        <p:spPr>
          <a:xfrm flipV="1">
            <a:off x="9499570" y="2687858"/>
            <a:ext cx="0" cy="2437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quot;No&quot; Symbol 12">
            <a:extLst>
              <a:ext uri="{FF2B5EF4-FFF2-40B4-BE49-F238E27FC236}">
                <a16:creationId xmlns:a16="http://schemas.microsoft.com/office/drawing/2014/main" id="{41C8C1AC-1BCB-7454-A921-C00F4C12417C}"/>
              </a:ext>
            </a:extLst>
          </p:cNvPr>
          <p:cNvSpPr/>
          <p:nvPr/>
        </p:nvSpPr>
        <p:spPr>
          <a:xfrm>
            <a:off x="8311575" y="3322749"/>
            <a:ext cx="338227" cy="517302"/>
          </a:xfrm>
          <a:prstGeom prst="noSmoking">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quot;No&quot; Symbol 13">
            <a:extLst>
              <a:ext uri="{FF2B5EF4-FFF2-40B4-BE49-F238E27FC236}">
                <a16:creationId xmlns:a16="http://schemas.microsoft.com/office/drawing/2014/main" id="{0723E927-5FB0-BC97-75E8-0C6340A853B9}"/>
              </a:ext>
            </a:extLst>
          </p:cNvPr>
          <p:cNvSpPr/>
          <p:nvPr/>
        </p:nvSpPr>
        <p:spPr>
          <a:xfrm>
            <a:off x="8409339" y="4365375"/>
            <a:ext cx="264858" cy="470834"/>
          </a:xfrm>
          <a:prstGeom prst="noSmoking">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0" descr="brain Icon 3322924">
            <a:extLst>
              <a:ext uri="{FF2B5EF4-FFF2-40B4-BE49-F238E27FC236}">
                <a16:creationId xmlns:a16="http://schemas.microsoft.com/office/drawing/2014/main" id="{7C1B7A4E-AA09-F185-2AF0-15434D44F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010" y="3191256"/>
            <a:ext cx="737359" cy="737359"/>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2" descr="Thermometer Icon 4928231">
            <a:extLst>
              <a:ext uri="{FF2B5EF4-FFF2-40B4-BE49-F238E27FC236}">
                <a16:creationId xmlns:a16="http://schemas.microsoft.com/office/drawing/2014/main" id="{D0FD5865-DFFE-B448-E6E4-0954300AE6D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22" descr="thermometer Icon 4928231">
            <a:extLst>
              <a:ext uri="{FF2B5EF4-FFF2-40B4-BE49-F238E27FC236}">
                <a16:creationId xmlns:a16="http://schemas.microsoft.com/office/drawing/2014/main" id="{9B7F3B65-3995-1BD8-2C15-55CEFE4C2B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3250" y="4255493"/>
            <a:ext cx="740664" cy="6508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D46FDD-D966-DFD5-33B5-C566DF08C8F1}"/>
              </a:ext>
            </a:extLst>
          </p:cNvPr>
          <p:cNvSpPr txBox="1"/>
          <p:nvPr/>
        </p:nvSpPr>
        <p:spPr>
          <a:xfrm>
            <a:off x="9150003" y="3091095"/>
            <a:ext cx="30523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increased risk of neurocognitive deficits in first 12 months of life</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323F9199-9532-BE75-0135-5CAD3D42E9BF}"/>
              </a:ext>
            </a:extLst>
          </p:cNvPr>
          <p:cNvSpPr txBox="1"/>
          <p:nvPr/>
        </p:nvSpPr>
        <p:spPr>
          <a:xfrm>
            <a:off x="9150003" y="4230979"/>
            <a:ext cx="28881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increased risk of infection in first 12 months of life, OR 1.1 (0.9-1.4)</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6D22D1A8-C7E5-9981-4F1A-0D703897BDF4}"/>
              </a:ext>
            </a:extLst>
          </p:cNvPr>
          <p:cNvSpPr txBox="1"/>
          <p:nvPr/>
        </p:nvSpPr>
        <p:spPr>
          <a:xfrm>
            <a:off x="4897049" y="3173184"/>
            <a:ext cx="3179584" cy="102188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System Font Regular"/>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Pre-term birth, OR 1.8 (1.2-2.7)</a:t>
            </a:r>
          </a:p>
          <a:p>
            <a:pPr marL="285750" marR="0" lvl="0" indent="-285750" algn="l" defTabSz="914400" rtl="0" eaLnBrk="1" fontAlgn="auto" latinLnBrk="0" hangingPunct="1">
              <a:lnSpc>
                <a:spcPct val="150000"/>
              </a:lnSpc>
              <a:spcBef>
                <a:spcPts val="0"/>
              </a:spcBef>
              <a:spcAft>
                <a:spcPts val="0"/>
              </a:spcAft>
              <a:buClrTx/>
              <a:buSzTx/>
              <a:buFont typeface="System Font Regular"/>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 birth weight, OR 1.8 (1.1-2.9) </a:t>
            </a:r>
          </a:p>
          <a:p>
            <a:pPr marL="285750" marR="0" lvl="0" indent="-285750" algn="l" defTabSz="914400" rtl="0" eaLnBrk="1" fontAlgn="auto" latinLnBrk="0" hangingPunct="1">
              <a:lnSpc>
                <a:spcPct val="150000"/>
              </a:lnSpc>
              <a:spcBef>
                <a:spcPts val="0"/>
              </a:spcBef>
              <a:spcAft>
                <a:spcPts val="0"/>
              </a:spcAft>
              <a:buClrTx/>
              <a:buSzTx/>
              <a:buFont typeface="System Font Regular"/>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NICU admission, OR 1.5 (1.0-2.3) </a:t>
            </a:r>
          </a:p>
        </p:txBody>
      </p:sp>
      <p:sp>
        <p:nvSpPr>
          <p:cNvPr id="22" name="TextBox 21">
            <a:extLst>
              <a:ext uri="{FF2B5EF4-FFF2-40B4-BE49-F238E27FC236}">
                <a16:creationId xmlns:a16="http://schemas.microsoft.com/office/drawing/2014/main" id="{E8B4D0C4-E8F9-3EC5-C02F-A99FB5A62ED8}"/>
              </a:ext>
            </a:extLst>
          </p:cNvPr>
          <p:cNvSpPr txBox="1"/>
          <p:nvPr/>
        </p:nvSpPr>
        <p:spPr>
          <a:xfrm>
            <a:off x="9139641" y="2152802"/>
            <a:ext cx="30627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increased congenital malformations, OR 1.2 (0.8-1.9)</a:t>
            </a:r>
          </a:p>
        </p:txBody>
      </p:sp>
      <p:pic>
        <p:nvPicPr>
          <p:cNvPr id="28" name="Picture 32" descr="pregnant Icon 819861">
            <a:extLst>
              <a:ext uri="{FF2B5EF4-FFF2-40B4-BE49-F238E27FC236}">
                <a16:creationId xmlns:a16="http://schemas.microsoft.com/office/drawing/2014/main" id="{24EEFC5A-DFB8-4653-9C7A-86E00AED55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4013" y="1374042"/>
            <a:ext cx="957912" cy="10893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2" descr="pregnant Icon 819861">
            <a:extLst>
              <a:ext uri="{FF2B5EF4-FFF2-40B4-BE49-F238E27FC236}">
                <a16:creationId xmlns:a16="http://schemas.microsoft.com/office/drawing/2014/main" id="{85CB88C1-F5C5-15F5-7A5C-E5432D866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7786" y="3167656"/>
            <a:ext cx="1328919" cy="13289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medicine Icon 2181081">
            <a:extLst>
              <a:ext uri="{FF2B5EF4-FFF2-40B4-BE49-F238E27FC236}">
                <a16:creationId xmlns:a16="http://schemas.microsoft.com/office/drawing/2014/main" id="{013907FE-71EB-61C4-0520-EA54325357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06" y="2870531"/>
            <a:ext cx="534792" cy="60530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8" descr="baby Icon 1200873">
            <a:extLst>
              <a:ext uri="{FF2B5EF4-FFF2-40B4-BE49-F238E27FC236}">
                <a16:creationId xmlns:a16="http://schemas.microsoft.com/office/drawing/2014/main" id="{ECF1D469-EC7A-35AC-9EBE-09B365E89A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883" y="4610956"/>
            <a:ext cx="636822" cy="636822"/>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Arrow Connector 33">
            <a:extLst>
              <a:ext uri="{FF2B5EF4-FFF2-40B4-BE49-F238E27FC236}">
                <a16:creationId xmlns:a16="http://schemas.microsoft.com/office/drawing/2014/main" id="{B49AEDF8-9732-A06B-B88C-51259DAE6F15}"/>
              </a:ext>
            </a:extLst>
          </p:cNvPr>
          <p:cNvCxnSpPr>
            <a:cxnSpLocks/>
          </p:cNvCxnSpPr>
          <p:nvPr/>
        </p:nvCxnSpPr>
        <p:spPr>
          <a:xfrm>
            <a:off x="2103694" y="2179254"/>
            <a:ext cx="368354" cy="5753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A9D2EE8-D674-1A8F-0F9C-74F17F83931D}"/>
              </a:ext>
            </a:extLst>
          </p:cNvPr>
          <p:cNvCxnSpPr>
            <a:cxnSpLocks/>
          </p:cNvCxnSpPr>
          <p:nvPr/>
        </p:nvCxnSpPr>
        <p:spPr>
          <a:xfrm flipH="1">
            <a:off x="1380667" y="2188272"/>
            <a:ext cx="368354" cy="5753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E7732CE-CDA6-770A-B807-55EA9BBCD7F2}"/>
              </a:ext>
            </a:extLst>
          </p:cNvPr>
          <p:cNvSpPr txBox="1"/>
          <p:nvPr/>
        </p:nvSpPr>
        <p:spPr>
          <a:xfrm>
            <a:off x="770904" y="4708219"/>
            <a:ext cx="2633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N=1010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Infants with 1-year outcomes</a:t>
            </a:r>
          </a:p>
        </p:txBody>
      </p:sp>
      <p:sp>
        <p:nvSpPr>
          <p:cNvPr id="42" name="TextBox 41">
            <a:extLst>
              <a:ext uri="{FF2B5EF4-FFF2-40B4-BE49-F238E27FC236}">
                <a16:creationId xmlns:a16="http://schemas.microsoft.com/office/drawing/2014/main" id="{9F64C1FB-B126-E290-7020-50FADFBBC2C1}"/>
              </a:ext>
            </a:extLst>
          </p:cNvPr>
          <p:cNvSpPr txBox="1"/>
          <p:nvPr/>
        </p:nvSpPr>
        <p:spPr>
          <a:xfrm>
            <a:off x="407180" y="2866029"/>
            <a:ext cx="169651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N=432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IBD Mothers exposed to CS</a:t>
            </a:r>
          </a:p>
        </p:txBody>
      </p:sp>
      <p:pic>
        <p:nvPicPr>
          <p:cNvPr id="43" name="Picture 4" descr="medicine Icon 2181081">
            <a:extLst>
              <a:ext uri="{FF2B5EF4-FFF2-40B4-BE49-F238E27FC236}">
                <a16:creationId xmlns:a16="http://schemas.microsoft.com/office/drawing/2014/main" id="{DB591DE1-6B4B-7397-9824-A33D6CDB9B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2392" y="2877398"/>
            <a:ext cx="534792" cy="605307"/>
          </a:xfrm>
          <a:prstGeom prst="rect">
            <a:avLst/>
          </a:prstGeom>
          <a:noFill/>
          <a:extLst>
            <a:ext uri="{909E8E84-426E-40DD-AFC4-6F175D3DCCD1}">
              <a14:hiddenFill xmlns:a14="http://schemas.microsoft.com/office/drawing/2010/main">
                <a:solidFill>
                  <a:srgbClr val="FFFFFF"/>
                </a:solidFill>
              </a14:hiddenFill>
            </a:ext>
          </a:extLst>
        </p:spPr>
      </p:pic>
      <p:sp>
        <p:nvSpPr>
          <p:cNvPr id="44" name="&quot;No&quot; Symbol 43">
            <a:extLst>
              <a:ext uri="{FF2B5EF4-FFF2-40B4-BE49-F238E27FC236}">
                <a16:creationId xmlns:a16="http://schemas.microsoft.com/office/drawing/2014/main" id="{9E8EC4ED-9EA0-57C4-83DD-20291E76FB97}"/>
              </a:ext>
            </a:extLst>
          </p:cNvPr>
          <p:cNvSpPr/>
          <p:nvPr/>
        </p:nvSpPr>
        <p:spPr>
          <a:xfrm>
            <a:off x="2087729" y="2894015"/>
            <a:ext cx="411545" cy="704840"/>
          </a:xfrm>
          <a:prstGeom prst="noSmoking">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BFFB3D27-0FFE-0E68-ECA9-32E8DD67A70F}"/>
              </a:ext>
            </a:extLst>
          </p:cNvPr>
          <p:cNvSpPr txBox="1"/>
          <p:nvPr/>
        </p:nvSpPr>
        <p:spPr>
          <a:xfrm>
            <a:off x="2563208" y="2867152"/>
            <a:ext cx="146881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N=1058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IBD Mothers </a:t>
            </a:r>
            <a:r>
              <a:rPr kumimoji="0" lang="en-US" sz="1400" b="0" i="0" u="sng" strike="noStrike" kern="1200" cap="none" spc="0" normalizeH="0" baseline="0" noProof="0" dirty="0" err="1">
                <a:ln>
                  <a:noFill/>
                </a:ln>
                <a:solidFill>
                  <a:prstClr val="black"/>
                </a:solidFill>
                <a:effectLst/>
                <a:uLnTx/>
                <a:uFillTx/>
                <a:latin typeface="Calibri" panose="020F0502020204030204"/>
                <a:ea typeface="+mn-ea"/>
                <a:cs typeface="+mn-cs"/>
              </a:rPr>
              <a:t>UN</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exposed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to CS</a:t>
            </a:r>
          </a:p>
        </p:txBody>
      </p:sp>
      <p:sp>
        <p:nvSpPr>
          <p:cNvPr id="52" name="Down Arrow 51">
            <a:extLst>
              <a:ext uri="{FF2B5EF4-FFF2-40B4-BE49-F238E27FC236}">
                <a16:creationId xmlns:a16="http://schemas.microsoft.com/office/drawing/2014/main" id="{0BD29739-1AE3-EC3C-DD2E-C161ED72B45C}"/>
              </a:ext>
            </a:extLst>
          </p:cNvPr>
          <p:cNvSpPr/>
          <p:nvPr/>
        </p:nvSpPr>
        <p:spPr>
          <a:xfrm>
            <a:off x="1135988" y="3857421"/>
            <a:ext cx="161086" cy="53730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own Arrow 52">
            <a:extLst>
              <a:ext uri="{FF2B5EF4-FFF2-40B4-BE49-F238E27FC236}">
                <a16:creationId xmlns:a16="http://schemas.microsoft.com/office/drawing/2014/main" id="{9BEE0851-EC59-35CC-505A-2A33D5153D6E}"/>
              </a:ext>
            </a:extLst>
          </p:cNvPr>
          <p:cNvSpPr/>
          <p:nvPr/>
        </p:nvSpPr>
        <p:spPr>
          <a:xfrm>
            <a:off x="3022239" y="3828065"/>
            <a:ext cx="120164" cy="53731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788F44BD-9D2C-D145-2FFB-6761711B897E}"/>
              </a:ext>
            </a:extLst>
          </p:cNvPr>
          <p:cNvSpPr txBox="1"/>
          <p:nvPr/>
        </p:nvSpPr>
        <p:spPr>
          <a:xfrm>
            <a:off x="4955417" y="2152802"/>
            <a:ext cx="31212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Adverse Outcomes of Pregnancy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576D7975-25F0-C224-94AF-AD4FCFB6B44C}"/>
              </a:ext>
            </a:extLst>
          </p:cNvPr>
          <p:cNvSpPr txBox="1"/>
          <p:nvPr/>
        </p:nvSpPr>
        <p:spPr>
          <a:xfrm>
            <a:off x="5081384" y="1493560"/>
            <a:ext cx="2097893"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Maternal Outcomes with CS exposure</a:t>
            </a:r>
          </a:p>
        </p:txBody>
      </p:sp>
      <p:sp>
        <p:nvSpPr>
          <p:cNvPr id="56" name="TextBox 55">
            <a:extLst>
              <a:ext uri="{FF2B5EF4-FFF2-40B4-BE49-F238E27FC236}">
                <a16:creationId xmlns:a16="http://schemas.microsoft.com/office/drawing/2014/main" id="{D18A1E10-6736-82EB-F6A5-E3B8E969EE67}"/>
              </a:ext>
            </a:extLst>
          </p:cNvPr>
          <p:cNvSpPr txBox="1"/>
          <p:nvPr/>
        </p:nvSpPr>
        <p:spPr>
          <a:xfrm>
            <a:off x="9249743" y="1477148"/>
            <a:ext cx="18992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Infant Outcomes with CS exposure</a:t>
            </a:r>
          </a:p>
        </p:txBody>
      </p:sp>
      <p:pic>
        <p:nvPicPr>
          <p:cNvPr id="57" name="Picture 38" descr="baby Icon 1200873">
            <a:extLst>
              <a:ext uri="{FF2B5EF4-FFF2-40B4-BE49-F238E27FC236}">
                <a16:creationId xmlns:a16="http://schemas.microsoft.com/office/drawing/2014/main" id="{5033A36E-9CA5-E01F-E507-81CA8B3B93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4903" y="2124971"/>
            <a:ext cx="737359" cy="737359"/>
          </a:xfrm>
          <a:prstGeom prst="rect">
            <a:avLst/>
          </a:prstGeom>
          <a:noFill/>
          <a:extLst>
            <a:ext uri="{909E8E84-426E-40DD-AFC4-6F175D3DCCD1}">
              <a14:hiddenFill xmlns:a14="http://schemas.microsoft.com/office/drawing/2010/main">
                <a:solidFill>
                  <a:srgbClr val="FFFFFF"/>
                </a:solidFill>
              </a14:hiddenFill>
            </a:ext>
          </a:extLst>
        </p:spPr>
      </p:pic>
      <p:sp>
        <p:nvSpPr>
          <p:cNvPr id="4" name="&quot;No&quot; Symbol 3">
            <a:extLst>
              <a:ext uri="{FF2B5EF4-FFF2-40B4-BE49-F238E27FC236}">
                <a16:creationId xmlns:a16="http://schemas.microsoft.com/office/drawing/2014/main" id="{CE17D19A-2232-75B5-8187-80A209EB8933}"/>
              </a:ext>
            </a:extLst>
          </p:cNvPr>
          <p:cNvSpPr/>
          <p:nvPr/>
        </p:nvSpPr>
        <p:spPr>
          <a:xfrm>
            <a:off x="8402282" y="2292831"/>
            <a:ext cx="264858" cy="470834"/>
          </a:xfrm>
          <a:prstGeom prst="noSmoking">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B925FA0-0EDE-011B-70A1-805CD1376822}"/>
              </a:ext>
            </a:extLst>
          </p:cNvPr>
          <p:cNvSpPr txBox="1"/>
          <p:nvPr/>
        </p:nvSpPr>
        <p:spPr>
          <a:xfrm>
            <a:off x="9628792" y="2601746"/>
            <a:ext cx="2199476" cy="4160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Orofacial clefts T1</a:t>
            </a:r>
          </a:p>
        </p:txBody>
      </p:sp>
      <p:sp>
        <p:nvSpPr>
          <p:cNvPr id="10" name="TextBox 9">
            <a:extLst>
              <a:ext uri="{FF2B5EF4-FFF2-40B4-BE49-F238E27FC236}">
                <a16:creationId xmlns:a16="http://schemas.microsoft.com/office/drawing/2014/main" id="{7400336E-2D8D-44A6-A4A1-04040CE7FA54}"/>
              </a:ext>
            </a:extLst>
          </p:cNvPr>
          <p:cNvSpPr txBox="1"/>
          <p:nvPr/>
        </p:nvSpPr>
        <p:spPr>
          <a:xfrm>
            <a:off x="12406" y="5711269"/>
            <a:ext cx="50863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CS Corticosteroids; OR Odds Ratio; T1 First Trimester</a:t>
            </a:r>
          </a:p>
        </p:txBody>
      </p:sp>
    </p:spTree>
    <p:extLst>
      <p:ext uri="{BB962C8B-B14F-4D97-AF65-F5344CB8AC3E}">
        <p14:creationId xmlns:p14="http://schemas.microsoft.com/office/powerpoint/2010/main" val="371603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1283850" y="3710915"/>
            <a:ext cx="1992193" cy="0"/>
          </a:xfrm>
          <a:prstGeom prst="straightConnector1">
            <a:avLst/>
          </a:prstGeom>
          <a:ln w="28575" cmpd="sng">
            <a:tailEnd type="stealth" w="lg" len="lg"/>
          </a:ln>
          <a:effectLst/>
        </p:spPr>
        <p:style>
          <a:lnRef idx="3">
            <a:schemeClr val="dk1"/>
          </a:lnRef>
          <a:fillRef idx="0">
            <a:schemeClr val="dk1"/>
          </a:fillRef>
          <a:effectRef idx="2">
            <a:schemeClr val="dk1"/>
          </a:effectRef>
          <a:fontRef idx="minor">
            <a:schemeClr val="tx1"/>
          </a:fontRef>
        </p:style>
      </p:cxnSp>
      <p:sp>
        <p:nvSpPr>
          <p:cNvPr id="10" name="Rectangle 9"/>
          <p:cNvSpPr/>
          <p:nvPr/>
        </p:nvSpPr>
        <p:spPr>
          <a:xfrm>
            <a:off x="292590" y="266623"/>
            <a:ext cx="11570220" cy="913199"/>
          </a:xfrm>
          <a:prstGeom prst="rect">
            <a:avLst/>
          </a:prstGeom>
        </p:spPr>
        <p:txBody>
          <a:bodyPr wrap="square">
            <a:spAutoFit/>
          </a:bodyPr>
          <a:lstStyle/>
          <a:p>
            <a:pPr defTabSz="609555">
              <a:defRPr/>
            </a:pPr>
            <a:r>
              <a:rPr lang="en-US" sz="2667" b="1" dirty="0">
                <a:solidFill>
                  <a:srgbClr val="C7CED1">
                    <a:lumMod val="10000"/>
                  </a:srgbClr>
                </a:solidFill>
                <a:latin typeface="Calibri" panose="020F0502020204030204" pitchFamily="34" charset="0"/>
                <a:ea typeface="ＭＳ Ｐゴシック" charset="0"/>
                <a:cs typeface="Calibri" panose="020F0502020204030204" pitchFamily="34" charset="0"/>
              </a:rPr>
              <a:t>Pregnancy and Neonatal Outcomes After Fetal Exposure</a:t>
            </a:r>
          </a:p>
          <a:p>
            <a:pPr defTabSz="609555">
              <a:defRPr/>
            </a:pPr>
            <a:r>
              <a:rPr lang="en-US" sz="2667" b="1" dirty="0">
                <a:solidFill>
                  <a:srgbClr val="C7CED1">
                    <a:lumMod val="10000"/>
                  </a:srgbClr>
                </a:solidFill>
                <a:latin typeface="Calibri" panose="020F0502020204030204" pitchFamily="34" charset="0"/>
                <a:ea typeface="ＭＳ Ｐゴシック" charset="0"/>
                <a:cs typeface="Calibri" panose="020F0502020204030204" pitchFamily="34" charset="0"/>
              </a:rPr>
              <a:t>To Biologics and Thiopurines Among Women with Inflammatory Bowel Disease</a:t>
            </a:r>
          </a:p>
        </p:txBody>
      </p:sp>
      <p:pic>
        <p:nvPicPr>
          <p:cNvPr id="25" name="Picture 24">
            <a:extLst>
              <a:ext uri="{FF2B5EF4-FFF2-40B4-BE49-F238E27FC236}">
                <a16:creationId xmlns:a16="http://schemas.microsoft.com/office/drawing/2014/main" id="{8999CE0F-A5BB-4A14-81B4-5388ADAFB4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0894" y="3804066"/>
            <a:ext cx="456489" cy="645505"/>
          </a:xfrm>
          <a:prstGeom prst="rect">
            <a:avLst/>
          </a:prstGeom>
        </p:spPr>
      </p:pic>
      <p:pic>
        <p:nvPicPr>
          <p:cNvPr id="26" name="Picture 25">
            <a:extLst>
              <a:ext uri="{FF2B5EF4-FFF2-40B4-BE49-F238E27FC236}">
                <a16:creationId xmlns:a16="http://schemas.microsoft.com/office/drawing/2014/main" id="{E38A7A5C-8706-4603-923B-4497E01F99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2701" y="3047608"/>
            <a:ext cx="536176" cy="565625"/>
          </a:xfrm>
          <a:prstGeom prst="rect">
            <a:avLst/>
          </a:prstGeom>
        </p:spPr>
      </p:pic>
      <p:pic>
        <p:nvPicPr>
          <p:cNvPr id="27" name="Picture 26">
            <a:extLst>
              <a:ext uri="{FF2B5EF4-FFF2-40B4-BE49-F238E27FC236}">
                <a16:creationId xmlns:a16="http://schemas.microsoft.com/office/drawing/2014/main" id="{D6023CC5-C9F0-4936-B097-31A680FCB7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58322" y="3925387"/>
            <a:ext cx="1509879" cy="1279157"/>
          </a:xfrm>
          <a:prstGeom prst="rect">
            <a:avLst/>
          </a:prstGeom>
        </p:spPr>
      </p:pic>
      <p:pic>
        <p:nvPicPr>
          <p:cNvPr id="28" name="Picture 27">
            <a:extLst>
              <a:ext uri="{FF2B5EF4-FFF2-40B4-BE49-F238E27FC236}">
                <a16:creationId xmlns:a16="http://schemas.microsoft.com/office/drawing/2014/main" id="{734F0783-471D-4CA9-AA11-81EE3F177346}"/>
              </a:ext>
            </a:extLst>
          </p:cNvPr>
          <p:cNvPicPr>
            <a:picLocks noChangeAspect="1"/>
          </p:cNvPicPr>
          <p:nvPr/>
        </p:nvPicPr>
        <p:blipFill>
          <a:blip r:embed="rId5"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8254810" y="2283656"/>
            <a:ext cx="1163548" cy="1527787"/>
          </a:xfrm>
          <a:prstGeom prst="rect">
            <a:avLst/>
          </a:prstGeom>
          <a:solidFill>
            <a:srgbClr val="FF0000"/>
          </a:solidFill>
        </p:spPr>
      </p:pic>
      <p:pic>
        <p:nvPicPr>
          <p:cNvPr id="29" name="Graphic 28" descr="Woman">
            <a:extLst>
              <a:ext uri="{FF2B5EF4-FFF2-40B4-BE49-F238E27FC236}">
                <a16:creationId xmlns:a16="http://schemas.microsoft.com/office/drawing/2014/main" id="{E01E822C-158E-4F56-BCDF-D39ED152EAB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572" y="2283656"/>
            <a:ext cx="1219200" cy="1219200"/>
          </a:xfrm>
          <a:prstGeom prst="rect">
            <a:avLst/>
          </a:prstGeom>
        </p:spPr>
      </p:pic>
      <p:pic>
        <p:nvPicPr>
          <p:cNvPr id="30" name="Graphic 29" descr="Baby">
            <a:extLst>
              <a:ext uri="{FF2B5EF4-FFF2-40B4-BE49-F238E27FC236}">
                <a16:creationId xmlns:a16="http://schemas.microsoft.com/office/drawing/2014/main" id="{77527801-BA1C-4E57-96C7-8C64A7F31EF0}"/>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392544" y="2706187"/>
            <a:ext cx="1219200" cy="1219200"/>
          </a:xfrm>
          <a:prstGeom prst="rect">
            <a:avLst/>
          </a:prstGeom>
        </p:spPr>
      </p:pic>
      <p:sp>
        <p:nvSpPr>
          <p:cNvPr id="2" name="TextBox 1">
            <a:extLst>
              <a:ext uri="{FF2B5EF4-FFF2-40B4-BE49-F238E27FC236}">
                <a16:creationId xmlns:a16="http://schemas.microsoft.com/office/drawing/2014/main" id="{3CD1680E-CAC6-440D-82DB-8523E84278E6}"/>
              </a:ext>
            </a:extLst>
          </p:cNvPr>
          <p:cNvSpPr txBox="1"/>
          <p:nvPr/>
        </p:nvSpPr>
        <p:spPr>
          <a:xfrm>
            <a:off x="102948" y="3707736"/>
            <a:ext cx="870751" cy="461665"/>
          </a:xfrm>
          <a:prstGeom prst="rect">
            <a:avLst/>
          </a:prstGeom>
          <a:noFill/>
        </p:spPr>
        <p:txBody>
          <a:bodyPr wrap="none" rtlCol="0">
            <a:spAutoFit/>
          </a:bodyPr>
          <a:lstStyle/>
          <a:p>
            <a:pPr defTabSz="609555">
              <a:defRPr/>
            </a:pPr>
            <a:r>
              <a:rPr lang="en-US" sz="2400" dirty="0">
                <a:solidFill>
                  <a:prstClr val="black"/>
                </a:solidFill>
                <a:latin typeface="Arial" panose="020B0604020202020204"/>
                <a:ea typeface="ＭＳ Ｐゴシック" charset="0"/>
              </a:rPr>
              <a:t>1490</a:t>
            </a:r>
          </a:p>
        </p:txBody>
      </p:sp>
      <p:cxnSp>
        <p:nvCxnSpPr>
          <p:cNvPr id="31" name="Straight Arrow Connector 30">
            <a:extLst>
              <a:ext uri="{FF2B5EF4-FFF2-40B4-BE49-F238E27FC236}">
                <a16:creationId xmlns:a16="http://schemas.microsoft.com/office/drawing/2014/main" id="{924FB751-174D-43CD-8FEB-080D8A0A78AD}"/>
              </a:ext>
            </a:extLst>
          </p:cNvPr>
          <p:cNvCxnSpPr>
            <a:cxnSpLocks/>
          </p:cNvCxnSpPr>
          <p:nvPr/>
        </p:nvCxnSpPr>
        <p:spPr>
          <a:xfrm>
            <a:off x="1289022" y="4579905"/>
            <a:ext cx="1966244" cy="0"/>
          </a:xfrm>
          <a:prstGeom prst="straightConnector1">
            <a:avLst/>
          </a:prstGeom>
          <a:ln w="28575" cmpd="sng">
            <a:tailEnd type="stealth" w="lg" len="lg"/>
          </a:ln>
          <a:effectLst/>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A59F8DE9-7A06-458D-B669-A48F6601FC7A}"/>
              </a:ext>
            </a:extLst>
          </p:cNvPr>
          <p:cNvCxnSpPr/>
          <p:nvPr/>
        </p:nvCxnSpPr>
        <p:spPr>
          <a:xfrm>
            <a:off x="1283850" y="5385967"/>
            <a:ext cx="1992193" cy="0"/>
          </a:xfrm>
          <a:prstGeom prst="straightConnector1">
            <a:avLst/>
          </a:prstGeom>
          <a:ln w="28575" cmpd="sng">
            <a:tailEnd type="stealth" w="lg" len="lg"/>
          </a:ln>
          <a:effectLst/>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6BB2191E-0875-4EA7-A4C9-572D07BAECFC}"/>
              </a:ext>
            </a:extLst>
          </p:cNvPr>
          <p:cNvCxnSpPr/>
          <p:nvPr/>
        </p:nvCxnSpPr>
        <p:spPr>
          <a:xfrm>
            <a:off x="1263076" y="2923032"/>
            <a:ext cx="1992193" cy="0"/>
          </a:xfrm>
          <a:prstGeom prst="straightConnector1">
            <a:avLst/>
          </a:prstGeom>
          <a:ln w="28575" cmpd="sng">
            <a:tailEnd type="stealth" w="lg" len="lg"/>
          </a:ln>
          <a:effectLst/>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44DE1768-3F55-4245-9F49-B82512AEBE37}"/>
              </a:ext>
            </a:extLst>
          </p:cNvPr>
          <p:cNvSpPr txBox="1"/>
          <p:nvPr/>
        </p:nvSpPr>
        <p:spPr>
          <a:xfrm>
            <a:off x="1964875" y="2464172"/>
            <a:ext cx="922047" cy="379656"/>
          </a:xfrm>
          <a:prstGeom prst="rect">
            <a:avLst/>
          </a:prstGeom>
          <a:noFill/>
        </p:spPr>
        <p:txBody>
          <a:bodyPr wrap="none" rtlCol="0">
            <a:spAutoFit/>
          </a:bodyPr>
          <a:lstStyle/>
          <a:p>
            <a:pPr defTabSz="609555">
              <a:defRPr/>
            </a:pPr>
            <a:r>
              <a:rPr lang="en-US" sz="1867" dirty="0">
                <a:solidFill>
                  <a:prstClr val="black"/>
                </a:solidFill>
                <a:latin typeface="Arial" panose="020B0604020202020204"/>
                <a:ea typeface="ＭＳ Ｐゴシック" charset="0"/>
              </a:rPr>
              <a:t> n=379</a:t>
            </a:r>
          </a:p>
        </p:txBody>
      </p:sp>
      <p:sp>
        <p:nvSpPr>
          <p:cNvPr id="11" name="Rectangle 10">
            <a:extLst>
              <a:ext uri="{FF2B5EF4-FFF2-40B4-BE49-F238E27FC236}">
                <a16:creationId xmlns:a16="http://schemas.microsoft.com/office/drawing/2014/main" id="{3C619AD1-512C-4B4F-940D-D4A1912801C2}"/>
              </a:ext>
            </a:extLst>
          </p:cNvPr>
          <p:cNvSpPr/>
          <p:nvPr/>
        </p:nvSpPr>
        <p:spPr>
          <a:xfrm>
            <a:off x="2047198" y="3176080"/>
            <a:ext cx="856325" cy="379656"/>
          </a:xfrm>
          <a:prstGeom prst="rect">
            <a:avLst/>
          </a:prstGeom>
        </p:spPr>
        <p:txBody>
          <a:bodyPr wrap="none">
            <a:spAutoFit/>
          </a:bodyPr>
          <a:lstStyle/>
          <a:p>
            <a:pPr defTabSz="609555">
              <a:defRPr/>
            </a:pPr>
            <a:r>
              <a:rPr lang="en-US" sz="1867" dirty="0">
                <a:solidFill>
                  <a:prstClr val="black"/>
                </a:solidFill>
                <a:latin typeface="Arial" panose="020B0604020202020204"/>
                <a:ea typeface="ＭＳ Ｐゴシック" charset="0"/>
              </a:rPr>
              <a:t>n=242</a:t>
            </a:r>
          </a:p>
        </p:txBody>
      </p:sp>
      <p:sp>
        <p:nvSpPr>
          <p:cNvPr id="16" name="Rectangle 15">
            <a:extLst>
              <a:ext uri="{FF2B5EF4-FFF2-40B4-BE49-F238E27FC236}">
                <a16:creationId xmlns:a16="http://schemas.microsoft.com/office/drawing/2014/main" id="{203F4B93-4970-4D67-8D60-645B09F47CAA}"/>
              </a:ext>
            </a:extLst>
          </p:cNvPr>
          <p:cNvSpPr/>
          <p:nvPr/>
        </p:nvSpPr>
        <p:spPr>
          <a:xfrm>
            <a:off x="2037557" y="3984403"/>
            <a:ext cx="856325" cy="379656"/>
          </a:xfrm>
          <a:prstGeom prst="rect">
            <a:avLst/>
          </a:prstGeom>
        </p:spPr>
        <p:txBody>
          <a:bodyPr wrap="none">
            <a:spAutoFit/>
          </a:bodyPr>
          <a:lstStyle/>
          <a:p>
            <a:pPr defTabSz="609555">
              <a:defRPr/>
            </a:pPr>
            <a:r>
              <a:rPr lang="en-US" sz="1867" dirty="0">
                <a:solidFill>
                  <a:prstClr val="black"/>
                </a:solidFill>
                <a:latin typeface="Arial" panose="020B0604020202020204"/>
                <a:ea typeface="ＭＳ Ｐゴシック" charset="0"/>
              </a:rPr>
              <a:t>n=642</a:t>
            </a:r>
          </a:p>
        </p:txBody>
      </p:sp>
      <p:sp>
        <p:nvSpPr>
          <p:cNvPr id="18" name="Rectangle 17">
            <a:extLst>
              <a:ext uri="{FF2B5EF4-FFF2-40B4-BE49-F238E27FC236}">
                <a16:creationId xmlns:a16="http://schemas.microsoft.com/office/drawing/2014/main" id="{4EA9091B-3731-4B25-A444-CE2FF27A47FE}"/>
              </a:ext>
            </a:extLst>
          </p:cNvPr>
          <p:cNvSpPr/>
          <p:nvPr/>
        </p:nvSpPr>
        <p:spPr>
          <a:xfrm>
            <a:off x="2465646" y="4772819"/>
            <a:ext cx="856325" cy="379656"/>
          </a:xfrm>
          <a:prstGeom prst="rect">
            <a:avLst/>
          </a:prstGeom>
        </p:spPr>
        <p:txBody>
          <a:bodyPr wrap="none">
            <a:spAutoFit/>
          </a:bodyPr>
          <a:lstStyle/>
          <a:p>
            <a:pPr defTabSz="609555">
              <a:defRPr/>
            </a:pPr>
            <a:r>
              <a:rPr lang="en-US" sz="1867" dirty="0">
                <a:solidFill>
                  <a:prstClr val="black"/>
                </a:solidFill>
                <a:latin typeface="Arial" panose="020B0604020202020204"/>
                <a:ea typeface="ＭＳ Ｐゴシック" charset="0"/>
              </a:rPr>
              <a:t>n=227</a:t>
            </a:r>
          </a:p>
        </p:txBody>
      </p:sp>
      <p:pic>
        <p:nvPicPr>
          <p:cNvPr id="34" name="Picture 33">
            <a:extLst>
              <a:ext uri="{FF2B5EF4-FFF2-40B4-BE49-F238E27FC236}">
                <a16:creationId xmlns:a16="http://schemas.microsoft.com/office/drawing/2014/main" id="{BBCD7CF2-E4EC-4CE5-AD53-285FA35D57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847" y="4735136"/>
            <a:ext cx="536176" cy="565625"/>
          </a:xfrm>
          <a:prstGeom prst="rect">
            <a:avLst/>
          </a:prstGeom>
        </p:spPr>
      </p:pic>
      <p:pic>
        <p:nvPicPr>
          <p:cNvPr id="35" name="Picture 34">
            <a:extLst>
              <a:ext uri="{FF2B5EF4-FFF2-40B4-BE49-F238E27FC236}">
                <a16:creationId xmlns:a16="http://schemas.microsoft.com/office/drawing/2014/main" id="{0140D21D-0107-4A62-9E8C-4096D43E57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2994" y="4655256"/>
            <a:ext cx="456489" cy="645505"/>
          </a:xfrm>
          <a:prstGeom prst="rect">
            <a:avLst/>
          </a:prstGeom>
        </p:spPr>
      </p:pic>
      <p:sp>
        <p:nvSpPr>
          <p:cNvPr id="36" name="TextBox 35">
            <a:extLst>
              <a:ext uri="{FF2B5EF4-FFF2-40B4-BE49-F238E27FC236}">
                <a16:creationId xmlns:a16="http://schemas.microsoft.com/office/drawing/2014/main" id="{71B414B0-8A36-44F2-B6A8-A0A6694CF944}"/>
              </a:ext>
            </a:extLst>
          </p:cNvPr>
          <p:cNvSpPr txBox="1"/>
          <p:nvPr/>
        </p:nvSpPr>
        <p:spPr>
          <a:xfrm>
            <a:off x="1660071" y="4748516"/>
            <a:ext cx="364202" cy="461665"/>
          </a:xfrm>
          <a:prstGeom prst="rect">
            <a:avLst/>
          </a:prstGeom>
          <a:noFill/>
        </p:spPr>
        <p:txBody>
          <a:bodyPr wrap="none" rtlCol="0">
            <a:spAutoFit/>
          </a:bodyPr>
          <a:lstStyle/>
          <a:p>
            <a:pPr defTabSz="609555">
              <a:defRPr/>
            </a:pPr>
            <a:r>
              <a:rPr lang="en-US" sz="2400" dirty="0">
                <a:solidFill>
                  <a:prstClr val="black"/>
                </a:solidFill>
                <a:latin typeface="Arial" panose="020B0604020202020204"/>
                <a:ea typeface="ＭＳ Ｐゴシック" charset="0"/>
              </a:rPr>
              <a:t>+</a:t>
            </a:r>
          </a:p>
        </p:txBody>
      </p:sp>
      <p:sp>
        <p:nvSpPr>
          <p:cNvPr id="38" name="Rectangle 37">
            <a:extLst>
              <a:ext uri="{FF2B5EF4-FFF2-40B4-BE49-F238E27FC236}">
                <a16:creationId xmlns:a16="http://schemas.microsoft.com/office/drawing/2014/main" id="{E2406BEC-DDE9-48AE-89D5-75A99B110AC2}"/>
              </a:ext>
            </a:extLst>
          </p:cNvPr>
          <p:cNvSpPr/>
          <p:nvPr/>
        </p:nvSpPr>
        <p:spPr>
          <a:xfrm>
            <a:off x="3515446" y="4122325"/>
            <a:ext cx="870751" cy="461665"/>
          </a:xfrm>
          <a:prstGeom prst="rect">
            <a:avLst/>
          </a:prstGeom>
        </p:spPr>
        <p:txBody>
          <a:bodyPr wrap="none">
            <a:spAutoFit/>
          </a:bodyPr>
          <a:lstStyle/>
          <a:p>
            <a:pPr defTabSz="609555">
              <a:defRPr/>
            </a:pPr>
            <a:r>
              <a:rPr lang="en-US" sz="2400" dirty="0">
                <a:solidFill>
                  <a:prstClr val="black"/>
                </a:solidFill>
                <a:latin typeface="Arial" panose="020B0604020202020204"/>
                <a:ea typeface="ＭＳ Ｐゴシック" charset="0"/>
              </a:rPr>
              <a:t>1431</a:t>
            </a:r>
          </a:p>
        </p:txBody>
      </p:sp>
      <p:sp>
        <p:nvSpPr>
          <p:cNvPr id="39" name="TextBox 38">
            <a:extLst>
              <a:ext uri="{FF2B5EF4-FFF2-40B4-BE49-F238E27FC236}">
                <a16:creationId xmlns:a16="http://schemas.microsoft.com/office/drawing/2014/main" id="{FEF0F8F6-0493-47B8-9F68-4B12BC56B855}"/>
              </a:ext>
            </a:extLst>
          </p:cNvPr>
          <p:cNvSpPr txBox="1"/>
          <p:nvPr/>
        </p:nvSpPr>
        <p:spPr>
          <a:xfrm>
            <a:off x="4963123" y="2287421"/>
            <a:ext cx="3234685" cy="3374642"/>
          </a:xfrm>
          <a:prstGeom prst="rect">
            <a:avLst/>
          </a:prstGeom>
          <a:noFill/>
        </p:spPr>
        <p:txBody>
          <a:bodyPr wrap="square" rtlCol="0">
            <a:spAutoFit/>
          </a:bodyPr>
          <a:lstStyle/>
          <a:p>
            <a:pPr defTabSz="609555">
              <a:defRPr/>
            </a:pPr>
            <a:r>
              <a:rPr lang="en-US" sz="2133" b="1" u="sng" dirty="0">
                <a:solidFill>
                  <a:prstClr val="black"/>
                </a:solidFill>
                <a:latin typeface="Arial" panose="020B0604020202020204"/>
                <a:ea typeface="ＭＳ Ｐゴシック" charset="0"/>
              </a:rPr>
              <a:t>No</a:t>
            </a:r>
            <a:r>
              <a:rPr lang="en-US" sz="2133" dirty="0">
                <a:solidFill>
                  <a:prstClr val="black"/>
                </a:solidFill>
                <a:latin typeface="Arial" panose="020B0604020202020204"/>
                <a:ea typeface="ＭＳ Ｐゴシック" charset="0"/>
              </a:rPr>
              <a:t> increase in:</a:t>
            </a:r>
          </a:p>
          <a:p>
            <a:pPr marL="380972" indent="-380972" defTabSz="609555">
              <a:buFont typeface="Arial" panose="020B0604020202020204" pitchFamily="34" charset="0"/>
              <a:buChar char="•"/>
              <a:defRPr/>
            </a:pPr>
            <a:r>
              <a:rPr lang="en-US" sz="2133" dirty="0">
                <a:solidFill>
                  <a:prstClr val="black"/>
                </a:solidFill>
                <a:latin typeface="Arial" panose="020B0604020202020204"/>
                <a:ea typeface="ＭＳ Ｐゴシック" charset="0"/>
              </a:rPr>
              <a:t>Congenital malformations</a:t>
            </a:r>
          </a:p>
          <a:p>
            <a:pPr marL="380972" indent="-380972" defTabSz="609555">
              <a:buFont typeface="Arial" panose="020B0604020202020204" pitchFamily="34" charset="0"/>
              <a:buChar char="•"/>
              <a:defRPr/>
            </a:pPr>
            <a:r>
              <a:rPr lang="en-US" sz="2133" dirty="0">
                <a:solidFill>
                  <a:prstClr val="black"/>
                </a:solidFill>
                <a:latin typeface="Arial" panose="020B0604020202020204"/>
                <a:ea typeface="ＭＳ Ｐゴシック" charset="0"/>
              </a:rPr>
              <a:t>Spontaneous abortions</a:t>
            </a:r>
          </a:p>
          <a:p>
            <a:pPr marL="380972" indent="-380972" defTabSz="609555">
              <a:buFont typeface="Arial" panose="020B0604020202020204" pitchFamily="34" charset="0"/>
              <a:buChar char="•"/>
              <a:defRPr/>
            </a:pPr>
            <a:r>
              <a:rPr lang="en-US" sz="2133" dirty="0">
                <a:solidFill>
                  <a:prstClr val="black"/>
                </a:solidFill>
                <a:latin typeface="Arial" panose="020B0604020202020204"/>
                <a:ea typeface="ＭＳ Ｐゴシック" charset="0"/>
              </a:rPr>
              <a:t>Preterm birth</a:t>
            </a:r>
          </a:p>
          <a:p>
            <a:pPr marL="380972" indent="-380972" defTabSz="609555">
              <a:buFont typeface="Arial" panose="020B0604020202020204" pitchFamily="34" charset="0"/>
              <a:buChar char="•"/>
              <a:defRPr/>
            </a:pPr>
            <a:r>
              <a:rPr lang="en-US" sz="2133" dirty="0">
                <a:solidFill>
                  <a:prstClr val="black"/>
                </a:solidFill>
                <a:latin typeface="Arial" panose="020B0604020202020204"/>
                <a:ea typeface="ＭＳ Ｐゴシック" charset="0"/>
              </a:rPr>
              <a:t>Low Birth Weight</a:t>
            </a:r>
          </a:p>
          <a:p>
            <a:pPr marL="380972" indent="-380972" defTabSz="609555">
              <a:buFont typeface="Arial" panose="020B0604020202020204" pitchFamily="34" charset="0"/>
              <a:buChar char="•"/>
              <a:defRPr/>
            </a:pPr>
            <a:r>
              <a:rPr lang="en-US" sz="2133" dirty="0">
                <a:solidFill>
                  <a:prstClr val="black"/>
                </a:solidFill>
                <a:latin typeface="Arial" panose="020B0604020202020204"/>
                <a:ea typeface="ＭＳ Ｐゴシック" charset="0"/>
              </a:rPr>
              <a:t>Infections in year </a:t>
            </a:r>
          </a:p>
          <a:p>
            <a:pPr marL="990526" lvl="1" indent="-380972" defTabSz="609555">
              <a:buFont typeface="Arial" panose="020B0604020202020204" pitchFamily="34" charset="0"/>
              <a:buChar char="•"/>
              <a:defRPr/>
            </a:pPr>
            <a:r>
              <a:rPr lang="en-US" sz="2133" dirty="0">
                <a:solidFill>
                  <a:prstClr val="black"/>
                </a:solidFill>
                <a:latin typeface="Arial" panose="020B0604020202020204"/>
                <a:ea typeface="ＭＳ Ｐゴシック" charset="0"/>
              </a:rPr>
              <a:t>But    with preterm birth</a:t>
            </a:r>
            <a:endParaRPr lang="en-US" sz="2400" dirty="0">
              <a:solidFill>
                <a:prstClr val="black"/>
              </a:solidFill>
              <a:latin typeface="Arial" panose="020B0604020202020204"/>
              <a:ea typeface="ＭＳ Ｐゴシック" charset="0"/>
            </a:endParaRPr>
          </a:p>
        </p:txBody>
      </p:sp>
      <p:cxnSp>
        <p:nvCxnSpPr>
          <p:cNvPr id="40" name="Straight Arrow Connector 39">
            <a:extLst>
              <a:ext uri="{FF2B5EF4-FFF2-40B4-BE49-F238E27FC236}">
                <a16:creationId xmlns:a16="http://schemas.microsoft.com/office/drawing/2014/main" id="{FD26A741-D45B-4ECB-BBF6-9F06425E8B86}"/>
              </a:ext>
            </a:extLst>
          </p:cNvPr>
          <p:cNvCxnSpPr>
            <a:cxnSpLocks/>
          </p:cNvCxnSpPr>
          <p:nvPr/>
        </p:nvCxnSpPr>
        <p:spPr>
          <a:xfrm flipV="1">
            <a:off x="9600811" y="2849180"/>
            <a:ext cx="731328" cy="1"/>
          </a:xfrm>
          <a:prstGeom prst="straightConnector1">
            <a:avLst/>
          </a:prstGeom>
          <a:ln w="28575" cmpd="sng">
            <a:tailEnd type="stealth" w="lg" len="lg"/>
          </a:ln>
          <a:effectLst/>
        </p:spPr>
        <p:style>
          <a:lnRef idx="3">
            <a:schemeClr val="dk1"/>
          </a:lnRef>
          <a:fillRef idx="0">
            <a:schemeClr val="dk1"/>
          </a:fillRef>
          <a:effectRef idx="2">
            <a:schemeClr val="dk1"/>
          </a:effectRef>
          <a:fontRef idx="minor">
            <a:schemeClr val="tx1"/>
          </a:fontRef>
        </p:style>
      </p:cxnSp>
      <p:sp>
        <p:nvSpPr>
          <p:cNvPr id="43" name="TextBox 42">
            <a:extLst>
              <a:ext uri="{FF2B5EF4-FFF2-40B4-BE49-F238E27FC236}">
                <a16:creationId xmlns:a16="http://schemas.microsoft.com/office/drawing/2014/main" id="{8533550E-D795-4C10-8E89-32E654F75A76}"/>
              </a:ext>
            </a:extLst>
          </p:cNvPr>
          <p:cNvSpPr txBox="1"/>
          <p:nvPr/>
        </p:nvSpPr>
        <p:spPr>
          <a:xfrm>
            <a:off x="10409375" y="2500366"/>
            <a:ext cx="1661032" cy="666977"/>
          </a:xfrm>
          <a:prstGeom prst="rect">
            <a:avLst/>
          </a:prstGeom>
          <a:noFill/>
        </p:spPr>
        <p:txBody>
          <a:bodyPr wrap="none" rtlCol="0">
            <a:spAutoFit/>
          </a:bodyPr>
          <a:lstStyle/>
          <a:p>
            <a:pPr defTabSz="609555">
              <a:defRPr/>
            </a:pPr>
            <a:r>
              <a:rPr lang="en-US" sz="1867" dirty="0">
                <a:solidFill>
                  <a:prstClr val="black"/>
                </a:solidFill>
                <a:latin typeface="Arial" panose="020B0604020202020204"/>
                <a:ea typeface="ＭＳ Ｐゴシック" charset="0"/>
              </a:rPr>
              <a:t>Spontaneous </a:t>
            </a:r>
          </a:p>
          <a:p>
            <a:pPr defTabSz="609555">
              <a:defRPr/>
            </a:pPr>
            <a:r>
              <a:rPr lang="en-US" sz="1867" dirty="0">
                <a:solidFill>
                  <a:prstClr val="black"/>
                </a:solidFill>
                <a:latin typeface="Arial" panose="020B0604020202020204"/>
                <a:ea typeface="ＭＳ Ｐゴシック" charset="0"/>
              </a:rPr>
              <a:t>Abortion</a:t>
            </a:r>
          </a:p>
        </p:txBody>
      </p:sp>
      <p:pic>
        <p:nvPicPr>
          <p:cNvPr id="44" name="Graphic 43" descr="Baby">
            <a:extLst>
              <a:ext uri="{FF2B5EF4-FFF2-40B4-BE49-F238E27FC236}">
                <a16:creationId xmlns:a16="http://schemas.microsoft.com/office/drawing/2014/main" id="{8F899AFA-4B22-467F-9472-6FBB5F32F7D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03659" y="3880147"/>
            <a:ext cx="1219200" cy="1219200"/>
          </a:xfrm>
          <a:prstGeom prst="rect">
            <a:avLst/>
          </a:prstGeom>
        </p:spPr>
      </p:pic>
      <p:cxnSp>
        <p:nvCxnSpPr>
          <p:cNvPr id="45" name="Straight Arrow Connector 44">
            <a:extLst>
              <a:ext uri="{FF2B5EF4-FFF2-40B4-BE49-F238E27FC236}">
                <a16:creationId xmlns:a16="http://schemas.microsoft.com/office/drawing/2014/main" id="{3233C254-273F-44B1-B6F0-DA55F6CF68F2}"/>
              </a:ext>
            </a:extLst>
          </p:cNvPr>
          <p:cNvCxnSpPr>
            <a:cxnSpLocks/>
          </p:cNvCxnSpPr>
          <p:nvPr/>
        </p:nvCxnSpPr>
        <p:spPr>
          <a:xfrm flipV="1">
            <a:off x="10409372" y="2527084"/>
            <a:ext cx="0" cy="571395"/>
          </a:xfrm>
          <a:prstGeom prst="straightConnector1">
            <a:avLst/>
          </a:prstGeom>
          <a:ln w="28575" cmpd="sng">
            <a:solidFill>
              <a:schemeClr val="accent4"/>
            </a:solidFill>
            <a:tailEnd type="stealth" w="lg" len="lg"/>
          </a:ln>
          <a:effectLst/>
        </p:spPr>
        <p:style>
          <a:lnRef idx="3">
            <a:schemeClr val="dk1"/>
          </a:lnRef>
          <a:fillRef idx="0">
            <a:schemeClr val="dk1"/>
          </a:fillRef>
          <a:effectRef idx="2">
            <a:schemeClr val="dk1"/>
          </a:effectRef>
          <a:fontRef idx="minor">
            <a:schemeClr val="tx1"/>
          </a:fontRef>
        </p:style>
      </p:cxnSp>
      <p:cxnSp>
        <p:nvCxnSpPr>
          <p:cNvPr id="48" name="Straight Arrow Connector 47">
            <a:extLst>
              <a:ext uri="{FF2B5EF4-FFF2-40B4-BE49-F238E27FC236}">
                <a16:creationId xmlns:a16="http://schemas.microsoft.com/office/drawing/2014/main" id="{1057281C-741F-4C24-9D2E-7D42AC89D551}"/>
              </a:ext>
            </a:extLst>
          </p:cNvPr>
          <p:cNvCxnSpPr>
            <a:cxnSpLocks/>
          </p:cNvCxnSpPr>
          <p:nvPr/>
        </p:nvCxnSpPr>
        <p:spPr>
          <a:xfrm flipV="1">
            <a:off x="9685775" y="4396534"/>
            <a:ext cx="731328" cy="1"/>
          </a:xfrm>
          <a:prstGeom prst="straightConnector1">
            <a:avLst/>
          </a:prstGeom>
          <a:ln w="28575" cmpd="sng">
            <a:tailEnd type="stealth" w="lg" len="lg"/>
          </a:ln>
          <a:effectLst/>
        </p:spPr>
        <p:style>
          <a:lnRef idx="3">
            <a:schemeClr val="dk1"/>
          </a:lnRef>
          <a:fillRef idx="0">
            <a:schemeClr val="dk1"/>
          </a:fillRef>
          <a:effectRef idx="2">
            <a:schemeClr val="dk1"/>
          </a:effectRef>
          <a:fontRef idx="minor">
            <a:schemeClr val="tx1"/>
          </a:fontRef>
        </p:style>
      </p:cxnSp>
      <p:sp>
        <p:nvSpPr>
          <p:cNvPr id="49" name="TextBox 48">
            <a:extLst>
              <a:ext uri="{FF2B5EF4-FFF2-40B4-BE49-F238E27FC236}">
                <a16:creationId xmlns:a16="http://schemas.microsoft.com/office/drawing/2014/main" id="{CC3AF9AF-1B9A-44AB-8AAE-1833E6D1A40C}"/>
              </a:ext>
            </a:extLst>
          </p:cNvPr>
          <p:cNvSpPr txBox="1"/>
          <p:nvPr/>
        </p:nvSpPr>
        <p:spPr>
          <a:xfrm>
            <a:off x="10434681" y="3974543"/>
            <a:ext cx="1697901" cy="954300"/>
          </a:xfrm>
          <a:prstGeom prst="rect">
            <a:avLst/>
          </a:prstGeom>
          <a:noFill/>
        </p:spPr>
        <p:txBody>
          <a:bodyPr wrap="none" rtlCol="0">
            <a:spAutoFit/>
          </a:bodyPr>
          <a:lstStyle/>
          <a:p>
            <a:pPr defTabSz="609555">
              <a:defRPr/>
            </a:pPr>
            <a:r>
              <a:rPr lang="en-US" sz="1867" b="1" u="sng" dirty="0">
                <a:solidFill>
                  <a:prstClr val="black"/>
                </a:solidFill>
                <a:latin typeface="Arial" panose="020B0604020202020204"/>
                <a:ea typeface="ＭＳ Ｐゴシック" charset="0"/>
              </a:rPr>
              <a:t>No</a:t>
            </a:r>
            <a:r>
              <a:rPr lang="en-US" sz="1867" dirty="0">
                <a:solidFill>
                  <a:prstClr val="black"/>
                </a:solidFill>
                <a:latin typeface="Arial" panose="020B0604020202020204"/>
                <a:ea typeface="ＭＳ Ｐゴシック" charset="0"/>
              </a:rPr>
              <a:t> negative</a:t>
            </a:r>
          </a:p>
          <a:p>
            <a:pPr defTabSz="609555">
              <a:defRPr/>
            </a:pPr>
            <a:r>
              <a:rPr lang="en-US" sz="1867" dirty="0">
                <a:solidFill>
                  <a:prstClr val="black"/>
                </a:solidFill>
                <a:latin typeface="Arial" panose="020B0604020202020204"/>
                <a:ea typeface="ＭＳ Ｐゴシック" charset="0"/>
              </a:rPr>
              <a:t>impact of drug</a:t>
            </a:r>
          </a:p>
          <a:p>
            <a:pPr defTabSz="609555">
              <a:defRPr/>
            </a:pPr>
            <a:r>
              <a:rPr lang="en-US" sz="1867" dirty="0">
                <a:solidFill>
                  <a:prstClr val="black"/>
                </a:solidFill>
                <a:latin typeface="Arial" panose="020B0604020202020204"/>
                <a:ea typeface="ＭＳ Ｐゴシック" charset="0"/>
              </a:rPr>
              <a:t>exposure</a:t>
            </a:r>
          </a:p>
        </p:txBody>
      </p:sp>
      <p:cxnSp>
        <p:nvCxnSpPr>
          <p:cNvPr id="37" name="Straight Arrow Connector 36">
            <a:extLst>
              <a:ext uri="{FF2B5EF4-FFF2-40B4-BE49-F238E27FC236}">
                <a16:creationId xmlns:a16="http://schemas.microsoft.com/office/drawing/2014/main" id="{FDE8D399-12E9-4028-894A-E3120236F66D}"/>
              </a:ext>
            </a:extLst>
          </p:cNvPr>
          <p:cNvCxnSpPr>
            <a:cxnSpLocks/>
          </p:cNvCxnSpPr>
          <p:nvPr/>
        </p:nvCxnSpPr>
        <p:spPr>
          <a:xfrm flipV="1">
            <a:off x="6615537" y="4901580"/>
            <a:ext cx="0" cy="334803"/>
          </a:xfrm>
          <a:prstGeom prst="straightConnector1">
            <a:avLst/>
          </a:prstGeom>
          <a:ln w="28575" cmpd="sng">
            <a:solidFill>
              <a:schemeClr val="accent2"/>
            </a:solidFill>
            <a:tailEnd type="stealth" w="lg" len="lg"/>
          </a:ln>
          <a:effectLst/>
        </p:spPr>
        <p:style>
          <a:lnRef idx="3">
            <a:schemeClr val="dk1"/>
          </a:lnRef>
          <a:fillRef idx="0">
            <a:schemeClr val="dk1"/>
          </a:fillRef>
          <a:effectRef idx="2">
            <a:schemeClr val="dk1"/>
          </a:effectRef>
          <a:fontRef idx="minor">
            <a:schemeClr val="tx1"/>
          </a:fontRef>
        </p:style>
      </p:cxnSp>
      <p:pic>
        <p:nvPicPr>
          <p:cNvPr id="41" name="Picture 40">
            <a:extLst>
              <a:ext uri="{FF2B5EF4-FFF2-40B4-BE49-F238E27FC236}">
                <a16:creationId xmlns:a16="http://schemas.microsoft.com/office/drawing/2014/main" id="{F6F7A1DD-9558-4D8C-ABAA-A3CCD216E76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5158" y="2390059"/>
            <a:ext cx="429132" cy="452701"/>
          </a:xfrm>
          <a:prstGeom prst="rect">
            <a:avLst/>
          </a:prstGeom>
        </p:spPr>
      </p:pic>
      <p:cxnSp>
        <p:nvCxnSpPr>
          <p:cNvPr id="7" name="Straight Connector 6">
            <a:extLst>
              <a:ext uri="{FF2B5EF4-FFF2-40B4-BE49-F238E27FC236}">
                <a16:creationId xmlns:a16="http://schemas.microsoft.com/office/drawing/2014/main" id="{A6B56573-6FBE-481C-8506-191C72E38D47}"/>
              </a:ext>
            </a:extLst>
          </p:cNvPr>
          <p:cNvCxnSpPr>
            <a:cxnSpLocks/>
          </p:cNvCxnSpPr>
          <p:nvPr/>
        </p:nvCxnSpPr>
        <p:spPr>
          <a:xfrm>
            <a:off x="1289022" y="2377043"/>
            <a:ext cx="522260" cy="468053"/>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76F96A7-E11B-43B1-BEBE-A9AE2EA635B4}"/>
              </a:ext>
            </a:extLst>
          </p:cNvPr>
          <p:cNvCxnSpPr>
            <a:cxnSpLocks/>
          </p:cNvCxnSpPr>
          <p:nvPr/>
        </p:nvCxnSpPr>
        <p:spPr>
          <a:xfrm flipH="1">
            <a:off x="1238832" y="2390727"/>
            <a:ext cx="601787" cy="434623"/>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3C68876-F0E5-40E7-A815-2C9C6D6B3A99}"/>
              </a:ext>
            </a:extLst>
          </p:cNvPr>
          <p:cNvSpPr txBox="1"/>
          <p:nvPr/>
        </p:nvSpPr>
        <p:spPr>
          <a:xfrm>
            <a:off x="292591" y="6313375"/>
            <a:ext cx="6449544" cy="553998"/>
          </a:xfrm>
          <a:prstGeom prst="rect">
            <a:avLst/>
          </a:prstGeom>
          <a:noFill/>
        </p:spPr>
        <p:txBody>
          <a:bodyPr wrap="square" rtlCol="0">
            <a:spAutoFit/>
          </a:bodyPr>
          <a:lstStyle/>
          <a:p>
            <a:pPr defTabSz="914377" eaLnBrk="0" fontAlgn="base" hangingPunct="0">
              <a:spcBef>
                <a:spcPct val="0"/>
              </a:spcBef>
              <a:spcAft>
                <a:spcPct val="0"/>
              </a:spcAft>
              <a:defRPr/>
            </a:pPr>
            <a:r>
              <a:rPr lang="en-US" sz="1200" dirty="0">
                <a:solidFill>
                  <a:srgbClr val="052049"/>
                </a:solidFill>
                <a:latin typeface="Calibri" panose="020F0502020204030204" pitchFamily="34" charset="0"/>
                <a:ea typeface="ＭＳ Ｐゴシック" charset="0"/>
                <a:cs typeface="Calibri" panose="020F0502020204030204" pitchFamily="34" charset="0"/>
              </a:rPr>
              <a:t>Mahadevan U, et al. </a:t>
            </a:r>
            <a:r>
              <a:rPr lang="en-US" sz="1200" i="1" dirty="0">
                <a:solidFill>
                  <a:srgbClr val="052049"/>
                </a:solidFill>
                <a:latin typeface="Calibri" panose="020F0502020204030204" pitchFamily="34" charset="0"/>
                <a:ea typeface="ＭＳ Ｐゴシック" charset="0"/>
                <a:cs typeface="Calibri" panose="020F0502020204030204" pitchFamily="34" charset="0"/>
              </a:rPr>
              <a:t>Gastroenterology. </a:t>
            </a:r>
            <a:r>
              <a:rPr lang="en-US" altLang="en-US" sz="1200" dirty="0">
                <a:solidFill>
                  <a:srgbClr val="052049"/>
                </a:solidFill>
                <a:latin typeface="Calibri" panose="020F0502020204030204" pitchFamily="34" charset="0"/>
                <a:ea typeface="ＭＳ Ｐゴシック" charset="0"/>
                <a:cs typeface="Calibri" panose="020F0502020204030204" pitchFamily="34" charset="0"/>
              </a:rPr>
              <a:t>2021 Mar;160(4):1131-1139 </a:t>
            </a:r>
          </a:p>
          <a:p>
            <a:pPr defTabSz="1219170">
              <a:defRPr/>
            </a:pPr>
            <a:endParaRPr lang="en-US" dirty="0">
              <a:solidFill>
                <a:srgbClr val="052049"/>
              </a:solidFill>
              <a:latin typeface="Arial"/>
              <a:ea typeface="ＭＳ Ｐゴシック" charset="0"/>
            </a:endParaRPr>
          </a:p>
        </p:txBody>
      </p:sp>
      <p:sp>
        <p:nvSpPr>
          <p:cNvPr id="8" name="Rectangle 2">
            <a:extLst>
              <a:ext uri="{FF2B5EF4-FFF2-40B4-BE49-F238E27FC236}">
                <a16:creationId xmlns:a16="http://schemas.microsoft.com/office/drawing/2014/main" id="{1DECDC33-19EF-4D6E-9E49-C40DAAFA2DE1}"/>
              </a:ext>
            </a:extLst>
          </p:cNvPr>
          <p:cNvSpPr>
            <a:spLocks noChangeArrowheads="1"/>
          </p:cNvSpPr>
          <p:nvPr/>
        </p:nvSpPr>
        <p:spPr bwMode="auto">
          <a:xfrm>
            <a:off x="1" y="-138497"/>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defRPr/>
            </a:pPr>
            <a:endParaRPr lang="en-US" altLang="en-US" dirty="0">
              <a:solidFill>
                <a:srgbClr val="052049"/>
              </a:solidFill>
              <a:ea typeface="ＭＳ Ｐゴシック" charset="0"/>
            </a:endParaRPr>
          </a:p>
        </p:txBody>
      </p:sp>
    </p:spTree>
    <p:extLst>
      <p:ext uri="{BB962C8B-B14F-4D97-AF65-F5344CB8AC3E}">
        <p14:creationId xmlns:p14="http://schemas.microsoft.com/office/powerpoint/2010/main" val="581562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_1_Roopinesh_Akil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387" y="1766834"/>
            <a:ext cx="4486583" cy="4543809"/>
          </a:xfrm>
          <a:prstGeom prst="rect">
            <a:avLst/>
          </a:prstGeom>
        </p:spPr>
      </p:pic>
      <p:sp>
        <p:nvSpPr>
          <p:cNvPr id="7" name="TextBox 6"/>
          <p:cNvSpPr txBox="1"/>
          <p:nvPr/>
        </p:nvSpPr>
        <p:spPr>
          <a:xfrm>
            <a:off x="5123453" y="1938089"/>
            <a:ext cx="556563" cy="369332"/>
          </a:xfrm>
          <a:prstGeom prst="rect">
            <a:avLst/>
          </a:prstGeom>
          <a:noFill/>
        </p:spPr>
        <p:txBody>
          <a:bodyPr wrap="none" rtlCol="0">
            <a:spAutoFit/>
          </a:bodyPr>
          <a:lstStyle/>
          <a:p>
            <a:r>
              <a:rPr lang="en-US" dirty="0" err="1"/>
              <a:t>IgG</a:t>
            </a:r>
            <a:endParaRPr lang="en-US" dirty="0"/>
          </a:p>
        </p:txBody>
      </p:sp>
      <p:sp>
        <p:nvSpPr>
          <p:cNvPr id="8" name="TextBox 7"/>
          <p:cNvSpPr txBox="1"/>
          <p:nvPr/>
        </p:nvSpPr>
        <p:spPr>
          <a:xfrm>
            <a:off x="6769851" y="3147706"/>
            <a:ext cx="774571" cy="369332"/>
          </a:xfrm>
          <a:prstGeom prst="rect">
            <a:avLst/>
          </a:prstGeom>
          <a:noFill/>
        </p:spPr>
        <p:txBody>
          <a:bodyPr wrap="none" rtlCol="0">
            <a:spAutoFit/>
          </a:bodyPr>
          <a:lstStyle/>
          <a:p>
            <a:r>
              <a:rPr lang="en-US" dirty="0" err="1"/>
              <a:t>FcRN</a:t>
            </a:r>
            <a:endParaRPr lang="en-US" dirty="0"/>
          </a:p>
        </p:txBody>
      </p:sp>
      <p:sp>
        <p:nvSpPr>
          <p:cNvPr id="2" name="TextBox 1">
            <a:extLst>
              <a:ext uri="{FF2B5EF4-FFF2-40B4-BE49-F238E27FC236}">
                <a16:creationId xmlns:a16="http://schemas.microsoft.com/office/drawing/2014/main" id="{DABF0024-F950-436F-A903-ADFD1B136671}"/>
              </a:ext>
            </a:extLst>
          </p:cNvPr>
          <p:cNvSpPr txBox="1"/>
          <p:nvPr/>
        </p:nvSpPr>
        <p:spPr bwMode="auto">
          <a:xfrm>
            <a:off x="5504170" y="6310643"/>
            <a:ext cx="6375143" cy="161583"/>
          </a:xfrm>
          <a:prstGeom prst="rect">
            <a:avLst/>
          </a:prstGeom>
          <a:noFill/>
          <a:ln w="19050" algn="ctr">
            <a:noFill/>
            <a:miter lim="800000"/>
            <a:headEnd/>
            <a:tailEnd/>
          </a:ln>
        </p:spPr>
        <p:txBody>
          <a:bodyPr wrap="none" lIns="0" tIns="0" rIns="0" bIns="0" rtlCol="0">
            <a:spAutoFit/>
          </a:bodyPr>
          <a:lstStyle/>
          <a:p>
            <a:r>
              <a:rPr lang="en-US" sz="1050" dirty="0" err="1"/>
              <a:t>Roopenian</a:t>
            </a:r>
            <a:r>
              <a:rPr lang="en-US" sz="1050" dirty="0"/>
              <a:t>, D. C. &amp; </a:t>
            </a:r>
            <a:r>
              <a:rPr lang="en-US" sz="1050" dirty="0" err="1"/>
              <a:t>Akilesh</a:t>
            </a:r>
            <a:r>
              <a:rPr lang="en-US" sz="1050" dirty="0"/>
              <a:t>, S. </a:t>
            </a:r>
            <a:r>
              <a:rPr lang="en-US" sz="1050" dirty="0" err="1"/>
              <a:t>FcRn</a:t>
            </a:r>
            <a:r>
              <a:rPr lang="en-US" sz="1050" dirty="0"/>
              <a:t>: the neonatal Fc receptor comes of age. Nat Rev Immunol 7, 715-725</a:t>
            </a:r>
          </a:p>
        </p:txBody>
      </p:sp>
      <p:sp>
        <p:nvSpPr>
          <p:cNvPr id="3" name="Title 2">
            <a:extLst>
              <a:ext uri="{FF2B5EF4-FFF2-40B4-BE49-F238E27FC236}">
                <a16:creationId xmlns:a16="http://schemas.microsoft.com/office/drawing/2014/main" id="{1AA8B54F-7F10-44F2-B481-B542F0A8E987}"/>
              </a:ext>
            </a:extLst>
          </p:cNvPr>
          <p:cNvSpPr>
            <a:spLocks noGrp="1"/>
          </p:cNvSpPr>
          <p:nvPr>
            <p:ph type="title"/>
          </p:nvPr>
        </p:nvSpPr>
        <p:spPr/>
        <p:txBody>
          <a:bodyPr/>
          <a:lstStyle/>
          <a:p>
            <a:r>
              <a:rPr lang="en-US" dirty="0" err="1"/>
              <a:t>FcRN</a:t>
            </a:r>
            <a:r>
              <a:rPr lang="en-US" dirty="0"/>
              <a:t> </a:t>
            </a:r>
            <a:r>
              <a:rPr lang="en-US" dirty="0" err="1"/>
              <a:t>materno</a:t>
            </a:r>
            <a:r>
              <a:rPr lang="en-US" dirty="0"/>
              <a:t>-fetal transport of IgG across placenta</a:t>
            </a:r>
          </a:p>
        </p:txBody>
      </p:sp>
    </p:spTree>
    <p:extLst>
      <p:ext uri="{BB962C8B-B14F-4D97-AF65-F5344CB8AC3E}">
        <p14:creationId xmlns:p14="http://schemas.microsoft.com/office/powerpoint/2010/main" val="3752345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332598" y="0"/>
            <a:ext cx="4230415" cy="578808"/>
          </a:xfrm>
        </p:spPr>
        <p:txBody>
          <a:bodyPr>
            <a:noAutofit/>
          </a:bodyPr>
          <a:lstStyle/>
          <a:p>
            <a:pPr>
              <a:defRPr/>
            </a:pPr>
            <a:r>
              <a:rPr lang="en-US" altLang="en-US" sz="3200" b="1" dirty="0">
                <a:solidFill>
                  <a:schemeClr val="accent5">
                    <a:lumMod val="10000"/>
                  </a:schemeClr>
                </a:solidFill>
                <a:latin typeface="Calibri" panose="020F0502020204030204" pitchFamily="34" charset="0"/>
                <a:cs typeface="Calibri" panose="020F0502020204030204" pitchFamily="34" charset="0"/>
              </a:rPr>
              <a:t>Placental Transfer</a:t>
            </a:r>
          </a:p>
        </p:txBody>
      </p:sp>
      <p:graphicFrame>
        <p:nvGraphicFramePr>
          <p:cNvPr id="4" name="Content Placeholder 3">
            <a:extLst>
              <a:ext uri="{FF2B5EF4-FFF2-40B4-BE49-F238E27FC236}">
                <a16:creationId xmlns:a16="http://schemas.microsoft.com/office/drawing/2014/main" id="{DE141224-E4E1-491D-9B1A-DD546E4C9CA4}"/>
              </a:ext>
            </a:extLst>
          </p:cNvPr>
          <p:cNvGraphicFramePr>
            <a:graphicFrameLocks noGrp="1"/>
          </p:cNvGraphicFramePr>
          <p:nvPr>
            <p:ph idx="1"/>
          </p:nvPr>
        </p:nvGraphicFramePr>
        <p:xfrm>
          <a:off x="0" y="0"/>
          <a:ext cx="0" cy="0"/>
        </p:xfrm>
        <a:graphic>
          <a:graphicData uri="http://schemas.openxmlformats.org/drawingml/2006/table">
            <a:tbl>
              <a:tblPr firstRow="1" firstCol="1" bandRow="1">
                <a:tableStyleId>{5C22544A-7EE6-4342-B048-85BDC9FD1C3A}</a:tableStyleId>
              </a:tblPr>
              <a:tblGrid>
                <a:gridCol w="33867">
                  <a:extLst>
                    <a:ext uri="{9D8B030D-6E8A-4147-A177-3AD203B41FA5}">
                      <a16:colId xmlns:a16="http://schemas.microsoft.com/office/drawing/2014/main" val="2728432211"/>
                    </a:ext>
                  </a:extLst>
                </a:gridCol>
                <a:gridCol w="33867">
                  <a:extLst>
                    <a:ext uri="{9D8B030D-6E8A-4147-A177-3AD203B41FA5}">
                      <a16:colId xmlns:a16="http://schemas.microsoft.com/office/drawing/2014/main" val="383889448"/>
                    </a:ext>
                  </a:extLst>
                </a:gridCol>
                <a:gridCol w="33867">
                  <a:extLst>
                    <a:ext uri="{9D8B030D-6E8A-4147-A177-3AD203B41FA5}">
                      <a16:colId xmlns:a16="http://schemas.microsoft.com/office/drawing/2014/main" val="3277148522"/>
                    </a:ext>
                  </a:extLst>
                </a:gridCol>
                <a:gridCol w="33867">
                  <a:extLst>
                    <a:ext uri="{9D8B030D-6E8A-4147-A177-3AD203B41FA5}">
                      <a16:colId xmlns:a16="http://schemas.microsoft.com/office/drawing/2014/main" val="1191139445"/>
                    </a:ext>
                  </a:extLst>
                </a:gridCol>
                <a:gridCol w="33867">
                  <a:extLst>
                    <a:ext uri="{9D8B030D-6E8A-4147-A177-3AD203B41FA5}">
                      <a16:colId xmlns:a16="http://schemas.microsoft.com/office/drawing/2014/main" val="1129975942"/>
                    </a:ext>
                  </a:extLst>
                </a:gridCol>
                <a:gridCol w="33867">
                  <a:extLst>
                    <a:ext uri="{9D8B030D-6E8A-4147-A177-3AD203B41FA5}">
                      <a16:colId xmlns:a16="http://schemas.microsoft.com/office/drawing/2014/main" val="4034848607"/>
                    </a:ext>
                  </a:extLst>
                </a:gridCol>
                <a:gridCol w="33867">
                  <a:extLst>
                    <a:ext uri="{9D8B030D-6E8A-4147-A177-3AD203B41FA5}">
                      <a16:colId xmlns:a16="http://schemas.microsoft.com/office/drawing/2014/main" val="1537506328"/>
                    </a:ext>
                  </a:extLst>
                </a:gridCol>
              </a:tblGrid>
              <a:tr h="238083">
                <a:tc>
                  <a:txBody>
                    <a:bodyPr/>
                    <a:lstStyle/>
                    <a:p>
                      <a:pPr marL="0" marR="0" algn="ctr">
                        <a:lnSpc>
                          <a:spcPct val="200000"/>
                        </a:lnSpc>
                        <a:spcBef>
                          <a:spcPts val="0"/>
                        </a:spcBef>
                        <a:spcAft>
                          <a:spcPts val="0"/>
                        </a:spcAft>
                      </a:pPr>
                      <a:r>
                        <a:rPr lang="en-US" sz="100" dirty="0">
                          <a:effectLst/>
                        </a:rPr>
                        <a:t>Variable</a:t>
                      </a:r>
                      <a:endParaRPr lang="en-US" sz="1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algn="ctr">
                        <a:lnSpc>
                          <a:spcPct val="200000"/>
                        </a:lnSpc>
                        <a:spcBef>
                          <a:spcPts val="0"/>
                        </a:spcBef>
                        <a:spcAft>
                          <a:spcPts val="0"/>
                        </a:spcAft>
                      </a:pPr>
                      <a:r>
                        <a:rPr lang="en-US" sz="100" dirty="0">
                          <a:effectLst/>
                        </a:rPr>
                        <a:t>Overall</a:t>
                      </a:r>
                    </a:p>
                    <a:p>
                      <a:pPr marL="0" marR="0" algn="ctr">
                        <a:lnSpc>
                          <a:spcPct val="200000"/>
                        </a:lnSpc>
                        <a:spcBef>
                          <a:spcPts val="0"/>
                        </a:spcBef>
                        <a:spcAft>
                          <a:spcPts val="0"/>
                        </a:spcAft>
                      </a:pPr>
                      <a:r>
                        <a:rPr lang="en-US" sz="100" dirty="0">
                          <a:effectLst/>
                        </a:rPr>
                        <a:t>(n=1,431)</a:t>
                      </a:r>
                      <a:endParaRPr lang="en-US" sz="1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algn="ctr">
                        <a:lnSpc>
                          <a:spcPct val="200000"/>
                        </a:lnSpc>
                        <a:spcBef>
                          <a:spcPts val="0"/>
                        </a:spcBef>
                        <a:spcAft>
                          <a:spcPts val="0"/>
                        </a:spcAft>
                      </a:pPr>
                      <a:r>
                        <a:rPr lang="en-US" sz="100" dirty="0">
                          <a:effectLst/>
                        </a:rPr>
                        <a:t>No Exposure</a:t>
                      </a:r>
                    </a:p>
                    <a:p>
                      <a:pPr marL="0" marR="0" algn="ctr">
                        <a:lnSpc>
                          <a:spcPct val="200000"/>
                        </a:lnSpc>
                        <a:spcBef>
                          <a:spcPts val="0"/>
                        </a:spcBef>
                        <a:spcAft>
                          <a:spcPts val="0"/>
                        </a:spcAft>
                      </a:pPr>
                      <a:r>
                        <a:rPr lang="en-US" sz="100" dirty="0">
                          <a:effectLst/>
                        </a:rPr>
                        <a:t>(n=366)</a:t>
                      </a:r>
                      <a:endParaRPr lang="en-US" sz="1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algn="ctr">
                        <a:lnSpc>
                          <a:spcPct val="200000"/>
                        </a:lnSpc>
                        <a:spcBef>
                          <a:spcPts val="0"/>
                        </a:spcBef>
                        <a:spcAft>
                          <a:spcPts val="0"/>
                        </a:spcAft>
                      </a:pPr>
                      <a:r>
                        <a:rPr lang="en-US" sz="100" dirty="0">
                          <a:effectLst/>
                        </a:rPr>
                        <a:t>Biologics*</a:t>
                      </a:r>
                    </a:p>
                    <a:p>
                      <a:pPr marL="0" marR="0" algn="ctr">
                        <a:lnSpc>
                          <a:spcPct val="200000"/>
                        </a:lnSpc>
                        <a:spcBef>
                          <a:spcPts val="0"/>
                        </a:spcBef>
                        <a:spcAft>
                          <a:spcPts val="0"/>
                        </a:spcAft>
                      </a:pPr>
                      <a:r>
                        <a:rPr lang="en-US" sz="100" dirty="0">
                          <a:effectLst/>
                        </a:rPr>
                        <a:t>(n=616)</a:t>
                      </a:r>
                      <a:endParaRPr lang="en-US" sz="1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algn="ctr">
                        <a:lnSpc>
                          <a:spcPct val="200000"/>
                        </a:lnSpc>
                        <a:spcBef>
                          <a:spcPts val="0"/>
                        </a:spcBef>
                        <a:spcAft>
                          <a:spcPts val="0"/>
                        </a:spcAft>
                      </a:pPr>
                      <a:r>
                        <a:rPr lang="en-US" sz="100" dirty="0">
                          <a:effectLst/>
                        </a:rPr>
                        <a:t>Thiopurines</a:t>
                      </a:r>
                      <a:r>
                        <a:rPr lang="en-US" sz="100" baseline="30000" dirty="0">
                          <a:effectLst/>
                        </a:rPr>
                        <a:t>#</a:t>
                      </a:r>
                      <a:endParaRPr lang="en-US" sz="100" dirty="0">
                        <a:effectLst/>
                      </a:endParaRPr>
                    </a:p>
                    <a:p>
                      <a:pPr marL="0" marR="0" algn="ctr">
                        <a:lnSpc>
                          <a:spcPct val="200000"/>
                        </a:lnSpc>
                        <a:spcBef>
                          <a:spcPts val="0"/>
                        </a:spcBef>
                        <a:spcAft>
                          <a:spcPts val="0"/>
                        </a:spcAft>
                      </a:pPr>
                      <a:r>
                        <a:rPr lang="en-US" sz="100" dirty="0">
                          <a:effectLst/>
                        </a:rPr>
                        <a:t>(n=233)</a:t>
                      </a:r>
                      <a:endParaRPr lang="en-US" sz="1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algn="ctr">
                        <a:lnSpc>
                          <a:spcPct val="200000"/>
                        </a:lnSpc>
                        <a:spcBef>
                          <a:spcPts val="0"/>
                        </a:spcBef>
                        <a:spcAft>
                          <a:spcPts val="0"/>
                        </a:spcAft>
                      </a:pPr>
                      <a:r>
                        <a:rPr lang="en-US" sz="100" dirty="0">
                          <a:effectLst/>
                        </a:rPr>
                        <a:t>Combination**</a:t>
                      </a:r>
                    </a:p>
                    <a:p>
                      <a:pPr marL="0" marR="0" algn="ctr">
                        <a:lnSpc>
                          <a:spcPct val="200000"/>
                        </a:lnSpc>
                        <a:spcBef>
                          <a:spcPts val="0"/>
                        </a:spcBef>
                        <a:spcAft>
                          <a:spcPts val="0"/>
                        </a:spcAft>
                      </a:pPr>
                      <a:r>
                        <a:rPr lang="en-US" sz="100" dirty="0">
                          <a:effectLst/>
                        </a:rPr>
                        <a:t>(n=216)</a:t>
                      </a:r>
                      <a:endParaRPr lang="en-US" sz="1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algn="ctr">
                        <a:lnSpc>
                          <a:spcPct val="200000"/>
                        </a:lnSpc>
                        <a:spcBef>
                          <a:spcPts val="0"/>
                        </a:spcBef>
                        <a:spcAft>
                          <a:spcPts val="0"/>
                        </a:spcAft>
                      </a:pPr>
                      <a:r>
                        <a:rPr lang="en-US" sz="100" dirty="0">
                          <a:effectLst/>
                        </a:rPr>
                        <a:t>p</a:t>
                      </a:r>
                      <a:endParaRPr lang="en-US" sz="100" dirty="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670323116"/>
                  </a:ext>
                </a:extLst>
              </a:tr>
              <a:tr h="197020">
                <a:tc>
                  <a:txBody>
                    <a:bodyPr/>
                    <a:lstStyle/>
                    <a:p>
                      <a:pPr marL="0" marR="0">
                        <a:lnSpc>
                          <a:spcPct val="200000"/>
                        </a:lnSpc>
                        <a:spcBef>
                          <a:spcPts val="0"/>
                        </a:spcBef>
                        <a:spcAft>
                          <a:spcPts val="0"/>
                        </a:spcAft>
                      </a:pPr>
                      <a:r>
                        <a:rPr lang="en-US" sz="100" dirty="0">
                          <a:effectLst/>
                        </a:rPr>
                        <a:t>Infection at birth</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720646902"/>
                  </a:ext>
                </a:extLst>
              </a:tr>
              <a:tr h="197020">
                <a:tc>
                  <a:txBody>
                    <a:bodyPr/>
                    <a:lstStyle/>
                    <a:p>
                      <a:pPr marL="0" marR="0" algn="ctr">
                        <a:lnSpc>
                          <a:spcPct val="200000"/>
                        </a:lnSpc>
                        <a:spcBef>
                          <a:spcPts val="0"/>
                        </a:spcBef>
                        <a:spcAft>
                          <a:spcPts val="0"/>
                        </a:spcAft>
                      </a:pPr>
                      <a:r>
                        <a:rPr lang="en-US" sz="100" dirty="0">
                          <a:effectLst/>
                        </a:rPr>
                        <a:t>Serious</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29 / 1,384 (2%)</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3 / 348 (1%)</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15 / 601 (2%)</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6 / 227 (3%)</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5/ 208 (2%)</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0.27</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4101311951"/>
                  </a:ext>
                </a:extLst>
              </a:tr>
              <a:tr h="318940">
                <a:tc>
                  <a:txBody>
                    <a:bodyPr/>
                    <a:lstStyle/>
                    <a:p>
                      <a:pPr marL="0" marR="0">
                        <a:lnSpc>
                          <a:spcPct val="200000"/>
                        </a:lnSpc>
                        <a:spcBef>
                          <a:spcPts val="0"/>
                        </a:spcBef>
                        <a:spcAft>
                          <a:spcPts val="0"/>
                        </a:spcAft>
                      </a:pPr>
                      <a:r>
                        <a:rPr lang="en-US" sz="100" dirty="0">
                          <a:effectLst/>
                        </a:rPr>
                        <a:t>Infection by 4 months of life</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3473661634"/>
                  </a:ext>
                </a:extLst>
              </a:tr>
              <a:tr h="197020">
                <a:tc>
                  <a:txBody>
                    <a:bodyPr/>
                    <a:lstStyle/>
                    <a:p>
                      <a:pPr marL="0" marR="0" algn="ctr">
                        <a:lnSpc>
                          <a:spcPct val="200000"/>
                        </a:lnSpc>
                        <a:spcBef>
                          <a:spcPts val="0"/>
                        </a:spcBef>
                        <a:spcAft>
                          <a:spcPts val="0"/>
                        </a:spcAft>
                      </a:pPr>
                      <a:r>
                        <a:rPr lang="en-US" sz="100" dirty="0">
                          <a:effectLst/>
                        </a:rPr>
                        <a:t>Serious</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37 / 1,103 (3%)</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7 / 278 (3%)</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19 / 479 (4%)</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8/ 183 (4%)</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3 / 163 (2%)</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0.41</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3241936290"/>
                  </a:ext>
                </a:extLst>
              </a:tr>
              <a:tr h="197443">
                <a:tc>
                  <a:txBody>
                    <a:bodyPr/>
                    <a:lstStyle/>
                    <a:p>
                      <a:pPr marL="0" marR="0" algn="ctr">
                        <a:lnSpc>
                          <a:spcPct val="200000"/>
                        </a:lnSpc>
                        <a:spcBef>
                          <a:spcPts val="0"/>
                        </a:spcBef>
                        <a:spcAft>
                          <a:spcPts val="0"/>
                        </a:spcAft>
                      </a:pPr>
                      <a:r>
                        <a:rPr lang="en-US" sz="100" dirty="0">
                          <a:effectLst/>
                        </a:rPr>
                        <a:t>Non-Serious</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175 / 1,103 (16)</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38 / 278 (14)</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89 / 479 (19)</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26 / 183 (14)</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22 / 163 (13)</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0.19</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1313122126"/>
                  </a:ext>
                </a:extLst>
              </a:tr>
              <a:tr h="197443">
                <a:tc>
                  <a:txBody>
                    <a:bodyPr/>
                    <a:lstStyle/>
                    <a:p>
                      <a:pPr marL="0" marR="0" algn="ctr">
                        <a:lnSpc>
                          <a:spcPct val="200000"/>
                        </a:lnSpc>
                        <a:spcBef>
                          <a:spcPts val="0"/>
                        </a:spcBef>
                        <a:spcAft>
                          <a:spcPts val="0"/>
                        </a:spcAft>
                      </a:pPr>
                      <a:r>
                        <a:rPr lang="en-US" sz="100" dirty="0">
                          <a:effectLst/>
                        </a:rPr>
                        <a:t>Any infection^</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191 / 1,103 (17)</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42 / 278 (15)</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95 / 479 (20)</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32 / 183 (17)</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22 / 163 (13)</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0.19</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2303983949"/>
                  </a:ext>
                </a:extLst>
              </a:tr>
              <a:tr h="319363">
                <a:tc>
                  <a:txBody>
                    <a:bodyPr/>
                    <a:lstStyle/>
                    <a:p>
                      <a:pPr marL="0" marR="0">
                        <a:lnSpc>
                          <a:spcPct val="200000"/>
                        </a:lnSpc>
                        <a:spcBef>
                          <a:spcPts val="0"/>
                        </a:spcBef>
                        <a:spcAft>
                          <a:spcPts val="0"/>
                        </a:spcAft>
                      </a:pPr>
                      <a:r>
                        <a:rPr lang="en-US" sz="100" dirty="0">
                          <a:effectLst/>
                        </a:rPr>
                        <a:t>Infection in the first year of life</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3466546275"/>
                  </a:ext>
                </a:extLst>
              </a:tr>
              <a:tr h="116163">
                <a:tc>
                  <a:txBody>
                    <a:bodyPr/>
                    <a:lstStyle/>
                    <a:p>
                      <a:pPr marL="0" marR="0" algn="ctr">
                        <a:lnSpc>
                          <a:spcPct val="200000"/>
                        </a:lnSpc>
                        <a:spcBef>
                          <a:spcPts val="0"/>
                        </a:spcBef>
                        <a:spcAft>
                          <a:spcPts val="0"/>
                        </a:spcAft>
                      </a:pPr>
                      <a:r>
                        <a:rPr lang="en-US" sz="100" dirty="0">
                          <a:effectLst/>
                        </a:rPr>
                        <a:t>Serious</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79/1431 (6)</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18/366 (5)</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35/616 (6)</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18 /233(8)</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8/216 (4)</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0.28</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3548199506"/>
                  </a:ext>
                </a:extLst>
              </a:tr>
              <a:tr h="156380">
                <a:tc>
                  <a:txBody>
                    <a:bodyPr/>
                    <a:lstStyle/>
                    <a:p>
                      <a:pPr marL="0" marR="0" algn="ctr">
                        <a:lnSpc>
                          <a:spcPct val="200000"/>
                        </a:lnSpc>
                        <a:spcBef>
                          <a:spcPts val="0"/>
                        </a:spcBef>
                        <a:spcAft>
                          <a:spcPts val="0"/>
                        </a:spcAft>
                      </a:pPr>
                      <a:r>
                        <a:rPr lang="en-US" sz="100" dirty="0">
                          <a:effectLst/>
                        </a:rPr>
                        <a:t>Non-Serious</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637/1431 (43)</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165/366 (44)</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268/616 (43)</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103/233 (44)</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102/216 (47)</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0.79</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2062134075"/>
                  </a:ext>
                </a:extLst>
              </a:tr>
              <a:tr h="156803">
                <a:tc>
                  <a:txBody>
                    <a:bodyPr/>
                    <a:lstStyle/>
                    <a:p>
                      <a:pPr marL="0" marR="0" algn="ctr">
                        <a:lnSpc>
                          <a:spcPct val="200000"/>
                        </a:lnSpc>
                        <a:spcBef>
                          <a:spcPts val="0"/>
                        </a:spcBef>
                        <a:spcAft>
                          <a:spcPts val="0"/>
                        </a:spcAft>
                      </a:pPr>
                      <a:r>
                        <a:rPr lang="en-US" sz="100" dirty="0">
                          <a:effectLst/>
                        </a:rPr>
                        <a:t>Any infection^</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658/1431 (46)</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173/366 (47)</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277/616 (45)</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107/233 (46)</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102/216 (47)</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0.87</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1873512419"/>
                  </a:ext>
                </a:extLst>
              </a:tr>
            </a:tbl>
          </a:graphicData>
        </a:graphic>
      </p:graphicFrame>
      <p:graphicFrame>
        <p:nvGraphicFramePr>
          <p:cNvPr id="2" name="Table 1">
            <a:extLst>
              <a:ext uri="{FF2B5EF4-FFF2-40B4-BE49-F238E27FC236}">
                <a16:creationId xmlns:a16="http://schemas.microsoft.com/office/drawing/2014/main" id="{5F1297EA-C408-4F3A-8DB6-87E178C4FBA6}"/>
              </a:ext>
            </a:extLst>
          </p:cNvPr>
          <p:cNvGraphicFramePr>
            <a:graphicFrameLocks noGrp="1"/>
          </p:cNvGraphicFramePr>
          <p:nvPr>
            <p:extLst>
              <p:ext uri="{D42A27DB-BD31-4B8C-83A1-F6EECF244321}">
                <p14:modId xmlns:p14="http://schemas.microsoft.com/office/powerpoint/2010/main" val="3174881832"/>
              </p:ext>
            </p:extLst>
          </p:nvPr>
        </p:nvGraphicFramePr>
        <p:xfrm>
          <a:off x="156837" y="594360"/>
          <a:ext cx="11878326" cy="5669280"/>
        </p:xfrm>
        <a:graphic>
          <a:graphicData uri="http://schemas.openxmlformats.org/drawingml/2006/table">
            <a:tbl>
              <a:tblPr firstRow="1" firstCol="1" bandRow="1"/>
              <a:tblGrid>
                <a:gridCol w="1673237">
                  <a:extLst>
                    <a:ext uri="{9D8B030D-6E8A-4147-A177-3AD203B41FA5}">
                      <a16:colId xmlns:a16="http://schemas.microsoft.com/office/drawing/2014/main" val="2974203847"/>
                    </a:ext>
                  </a:extLst>
                </a:gridCol>
                <a:gridCol w="1531271">
                  <a:extLst>
                    <a:ext uri="{9D8B030D-6E8A-4147-A177-3AD203B41FA5}">
                      <a16:colId xmlns:a16="http://schemas.microsoft.com/office/drawing/2014/main" val="864149628"/>
                    </a:ext>
                  </a:extLst>
                </a:gridCol>
                <a:gridCol w="1808223">
                  <a:extLst>
                    <a:ext uri="{9D8B030D-6E8A-4147-A177-3AD203B41FA5}">
                      <a16:colId xmlns:a16="http://schemas.microsoft.com/office/drawing/2014/main" val="3452703522"/>
                    </a:ext>
                  </a:extLst>
                </a:gridCol>
                <a:gridCol w="1373119">
                  <a:extLst>
                    <a:ext uri="{9D8B030D-6E8A-4147-A177-3AD203B41FA5}">
                      <a16:colId xmlns:a16="http://schemas.microsoft.com/office/drawing/2014/main" val="2649948779"/>
                    </a:ext>
                  </a:extLst>
                </a:gridCol>
                <a:gridCol w="1373119">
                  <a:extLst>
                    <a:ext uri="{9D8B030D-6E8A-4147-A177-3AD203B41FA5}">
                      <a16:colId xmlns:a16="http://schemas.microsoft.com/office/drawing/2014/main" val="2537604184"/>
                    </a:ext>
                  </a:extLst>
                </a:gridCol>
                <a:gridCol w="1373119">
                  <a:extLst>
                    <a:ext uri="{9D8B030D-6E8A-4147-A177-3AD203B41FA5}">
                      <a16:colId xmlns:a16="http://schemas.microsoft.com/office/drawing/2014/main" val="616294370"/>
                    </a:ext>
                  </a:extLst>
                </a:gridCol>
                <a:gridCol w="1373119">
                  <a:extLst>
                    <a:ext uri="{9D8B030D-6E8A-4147-A177-3AD203B41FA5}">
                      <a16:colId xmlns:a16="http://schemas.microsoft.com/office/drawing/2014/main" val="3426128253"/>
                    </a:ext>
                  </a:extLst>
                </a:gridCol>
                <a:gridCol w="1373119">
                  <a:extLst>
                    <a:ext uri="{9D8B030D-6E8A-4147-A177-3AD203B41FA5}">
                      <a16:colId xmlns:a16="http://schemas.microsoft.com/office/drawing/2014/main" val="4103958705"/>
                    </a:ext>
                  </a:extLst>
                </a:gridCol>
              </a:tblGrid>
              <a:tr h="548640">
                <a:tc>
                  <a:txBody>
                    <a:bodyPr/>
                    <a:lstStyle/>
                    <a:p>
                      <a:pPr marL="0" marR="0" algn="ctr">
                        <a:lnSpc>
                          <a:spcPct val="100000"/>
                        </a:lnSpc>
                        <a:spcBef>
                          <a:spcPts val="0"/>
                        </a:spcBef>
                        <a:spcAft>
                          <a:spcPts val="0"/>
                        </a:spcAft>
                      </a:pPr>
                      <a:r>
                        <a:rPr lang="en-US" sz="1600" b="1" dirty="0">
                          <a:effectLst/>
                          <a:latin typeface="+mn-lt"/>
                          <a:ea typeface="Calibri" panose="020F0502020204030204" pitchFamily="34" charset="0"/>
                        </a:rPr>
                        <a:t>Variable</a:t>
                      </a:r>
                      <a:endParaRPr lang="en-US" sz="1600" dirty="0">
                        <a:effectLst/>
                        <a:latin typeface="+mn-lt"/>
                        <a:ea typeface="Calibri" panose="020F0502020204030204" pitchFamily="34" charset="0"/>
                      </a:endParaRP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0000"/>
                        </a:lnSpc>
                        <a:spcBef>
                          <a:spcPts val="0"/>
                        </a:spcBef>
                        <a:spcAft>
                          <a:spcPts val="0"/>
                        </a:spcAft>
                      </a:pPr>
                      <a:r>
                        <a:rPr lang="en-US" sz="1600" b="1" dirty="0">
                          <a:solidFill>
                            <a:srgbClr val="000000"/>
                          </a:solidFill>
                          <a:effectLst/>
                          <a:latin typeface="+mn-lt"/>
                          <a:ea typeface="Calibri" panose="020F0502020204030204" pitchFamily="34" charset="0"/>
                        </a:rPr>
                        <a:t>Infliximab</a:t>
                      </a:r>
                      <a:endParaRPr lang="en-US" sz="1600" dirty="0">
                        <a:effectLst/>
                        <a:latin typeface="+mn-lt"/>
                        <a:ea typeface="Calibri" panose="020F0502020204030204" pitchFamily="34" charset="0"/>
                      </a:endParaRP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0000"/>
                        </a:lnSpc>
                        <a:spcBef>
                          <a:spcPts val="0"/>
                        </a:spcBef>
                        <a:spcAft>
                          <a:spcPts val="0"/>
                        </a:spcAft>
                      </a:pPr>
                      <a:r>
                        <a:rPr lang="en-US" sz="1600" b="1" dirty="0">
                          <a:solidFill>
                            <a:srgbClr val="000000"/>
                          </a:solidFill>
                          <a:effectLst/>
                          <a:latin typeface="+mn-lt"/>
                          <a:ea typeface="Calibri" panose="020F0502020204030204" pitchFamily="34" charset="0"/>
                        </a:rPr>
                        <a:t>Adalimumab</a:t>
                      </a:r>
                      <a:endParaRPr lang="en-US" sz="1600" dirty="0">
                        <a:effectLst/>
                        <a:latin typeface="+mn-lt"/>
                        <a:ea typeface="Calibri" panose="020F0502020204030204" pitchFamily="34" charset="0"/>
                      </a:endParaRP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0000"/>
                        </a:lnSpc>
                        <a:spcBef>
                          <a:spcPts val="0"/>
                        </a:spcBef>
                        <a:spcAft>
                          <a:spcPts val="0"/>
                        </a:spcAft>
                      </a:pPr>
                      <a:r>
                        <a:rPr lang="en-US" sz="1600" b="1" dirty="0">
                          <a:solidFill>
                            <a:srgbClr val="000000"/>
                          </a:solidFill>
                          <a:effectLst/>
                          <a:latin typeface="+mn-lt"/>
                          <a:ea typeface="Calibri" panose="020F0502020204030204" pitchFamily="34" charset="0"/>
                        </a:rPr>
                        <a:t>Certolizumab pegol</a:t>
                      </a:r>
                      <a:endParaRPr lang="en-US" sz="1600" dirty="0">
                        <a:effectLst/>
                        <a:latin typeface="+mn-lt"/>
                        <a:ea typeface="Calibri" panose="020F0502020204030204" pitchFamily="34" charset="0"/>
                      </a:endParaRP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0000"/>
                        </a:lnSpc>
                        <a:spcBef>
                          <a:spcPts val="0"/>
                        </a:spcBef>
                        <a:spcAft>
                          <a:spcPts val="0"/>
                        </a:spcAft>
                      </a:pPr>
                      <a:r>
                        <a:rPr lang="en-US" sz="1600" b="1" dirty="0">
                          <a:solidFill>
                            <a:srgbClr val="000000"/>
                          </a:solidFill>
                          <a:effectLst/>
                          <a:latin typeface="+mn-lt"/>
                          <a:ea typeface="Calibri" panose="020F0502020204030204" pitchFamily="34" charset="0"/>
                        </a:rPr>
                        <a:t>Golimumab</a:t>
                      </a:r>
                      <a:endParaRPr lang="en-US" sz="1600" dirty="0">
                        <a:effectLst/>
                        <a:latin typeface="+mn-lt"/>
                        <a:ea typeface="Calibri" panose="020F0502020204030204" pitchFamily="34" charset="0"/>
                      </a:endParaRP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0000"/>
                        </a:lnSpc>
                        <a:spcBef>
                          <a:spcPts val="0"/>
                        </a:spcBef>
                        <a:spcAft>
                          <a:spcPts val="0"/>
                        </a:spcAft>
                      </a:pPr>
                      <a:r>
                        <a:rPr lang="en-US" sz="1600" b="1" dirty="0">
                          <a:solidFill>
                            <a:srgbClr val="000000"/>
                          </a:solidFill>
                          <a:effectLst/>
                          <a:latin typeface="+mn-lt"/>
                          <a:ea typeface="Calibri" panose="020F0502020204030204" pitchFamily="34" charset="0"/>
                        </a:rPr>
                        <a:t>Vedolizumab</a:t>
                      </a:r>
                      <a:endParaRPr lang="en-US" sz="1600" dirty="0">
                        <a:effectLst/>
                        <a:latin typeface="+mn-lt"/>
                        <a:ea typeface="Calibri" panose="020F0502020204030204" pitchFamily="34" charset="0"/>
                      </a:endParaRP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0000"/>
                        </a:lnSpc>
                        <a:spcBef>
                          <a:spcPts val="0"/>
                        </a:spcBef>
                        <a:spcAft>
                          <a:spcPts val="0"/>
                        </a:spcAft>
                      </a:pPr>
                      <a:r>
                        <a:rPr lang="en-US" sz="1600" b="1" dirty="0">
                          <a:solidFill>
                            <a:srgbClr val="000000"/>
                          </a:solidFill>
                          <a:effectLst/>
                          <a:latin typeface="+mn-lt"/>
                          <a:ea typeface="Calibri" panose="020F0502020204030204" pitchFamily="34" charset="0"/>
                        </a:rPr>
                        <a:t>Natalizumab</a:t>
                      </a:r>
                      <a:endParaRPr lang="en-US" sz="1600" dirty="0">
                        <a:effectLst/>
                        <a:latin typeface="+mn-lt"/>
                        <a:ea typeface="Calibri" panose="020F0502020204030204" pitchFamily="34" charset="0"/>
                      </a:endParaRP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0000"/>
                        </a:lnSpc>
                        <a:spcBef>
                          <a:spcPts val="0"/>
                        </a:spcBef>
                        <a:spcAft>
                          <a:spcPts val="0"/>
                        </a:spcAft>
                      </a:pPr>
                      <a:r>
                        <a:rPr lang="en-US" sz="1600" b="1" dirty="0">
                          <a:solidFill>
                            <a:srgbClr val="000000"/>
                          </a:solidFill>
                          <a:effectLst/>
                          <a:latin typeface="+mn-lt"/>
                          <a:ea typeface="Calibri" panose="020F0502020204030204" pitchFamily="34" charset="0"/>
                        </a:rPr>
                        <a:t>Ustekinumab</a:t>
                      </a:r>
                      <a:endParaRPr lang="en-US" sz="1600" dirty="0">
                        <a:effectLst/>
                        <a:latin typeface="+mn-lt"/>
                        <a:ea typeface="Calibri" panose="020F0502020204030204" pitchFamily="34" charset="0"/>
                      </a:endParaRP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24114683"/>
                  </a:ext>
                </a:extLst>
              </a:tr>
              <a:tr h="274320">
                <a:tc>
                  <a:txBody>
                    <a:bodyPr/>
                    <a:lstStyle/>
                    <a:p>
                      <a:pPr marL="0" marR="0" algn="ctr">
                        <a:lnSpc>
                          <a:spcPct val="100000"/>
                        </a:lnSpc>
                        <a:spcBef>
                          <a:spcPts val="0"/>
                        </a:spcBef>
                        <a:spcAft>
                          <a:spcPts val="0"/>
                        </a:spcAft>
                      </a:pPr>
                      <a:r>
                        <a:rPr lang="en-US" sz="1600" b="1" dirty="0">
                          <a:effectLst/>
                          <a:latin typeface="+mn-lt"/>
                          <a:ea typeface="Calibri" panose="020F0502020204030204" pitchFamily="34" charset="0"/>
                        </a:rPr>
                        <a:t>N=235</a:t>
                      </a:r>
                      <a:endParaRPr lang="en-US" sz="1600" dirty="0">
                        <a:effectLst/>
                        <a:latin typeface="+mn-lt"/>
                        <a:ea typeface="Calibri" panose="020F0502020204030204" pitchFamily="34" charset="0"/>
                      </a:endParaRP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99</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66</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33</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4</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22</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4</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7</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0664106"/>
                  </a:ext>
                </a:extLst>
              </a:tr>
              <a:tr h="1097280">
                <a:tc>
                  <a:txBody>
                    <a:bodyPr/>
                    <a:lstStyle/>
                    <a:p>
                      <a:pPr marL="0" marR="0" algn="ctr">
                        <a:lnSpc>
                          <a:spcPct val="100000"/>
                        </a:lnSpc>
                        <a:spcBef>
                          <a:spcPts val="0"/>
                        </a:spcBef>
                        <a:spcAft>
                          <a:spcPts val="0"/>
                        </a:spcAft>
                      </a:pPr>
                      <a:r>
                        <a:rPr lang="en-US" sz="1600" b="1" dirty="0">
                          <a:effectLst/>
                          <a:latin typeface="+mn-lt"/>
                          <a:ea typeface="Calibri" panose="020F0502020204030204" pitchFamily="34" charset="0"/>
                        </a:rPr>
                        <a:t>[Infant or Cord]</a:t>
                      </a:r>
                    </a:p>
                    <a:p>
                      <a:pPr marL="0" marR="0" algn="ctr">
                        <a:lnSpc>
                          <a:spcPct val="100000"/>
                        </a:lnSpc>
                        <a:spcBef>
                          <a:spcPts val="0"/>
                        </a:spcBef>
                        <a:spcAft>
                          <a:spcPts val="0"/>
                        </a:spcAft>
                      </a:pPr>
                      <a:r>
                        <a:rPr lang="en-US" sz="1600" b="1" dirty="0">
                          <a:effectLst/>
                          <a:latin typeface="+mn-lt"/>
                          <a:ea typeface="Calibri" panose="020F0502020204030204" pitchFamily="34" charset="0"/>
                        </a:rPr>
                        <a:t> [median µg/ml (range)] *</a:t>
                      </a:r>
                      <a:endParaRPr lang="en-US" sz="1600" dirty="0">
                        <a:effectLst/>
                        <a:latin typeface="+mn-lt"/>
                        <a:ea typeface="Calibri" panose="020F0502020204030204" pitchFamily="34" charset="0"/>
                      </a:endParaRP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27.1</a:t>
                      </a:r>
                    </a:p>
                    <a:p>
                      <a:pPr marL="0" marR="0" algn="ctr">
                        <a:lnSpc>
                          <a:spcPct val="100000"/>
                        </a:lnSpc>
                        <a:spcBef>
                          <a:spcPts val="0"/>
                        </a:spcBef>
                        <a:spcAft>
                          <a:spcPts val="0"/>
                        </a:spcAft>
                      </a:pPr>
                      <a:r>
                        <a:rPr lang="en-US" sz="1600" dirty="0">
                          <a:effectLst/>
                          <a:latin typeface="+mn-lt"/>
                          <a:ea typeface="Calibri" panose="020F0502020204030204" pitchFamily="34" charset="0"/>
                        </a:rPr>
                        <a:t>(0.1, 103.1)</a:t>
                      </a: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9.1</a:t>
                      </a:r>
                    </a:p>
                    <a:p>
                      <a:pPr marL="0" marR="0" algn="ctr">
                        <a:lnSpc>
                          <a:spcPct val="100000"/>
                        </a:lnSpc>
                        <a:spcBef>
                          <a:spcPts val="0"/>
                        </a:spcBef>
                        <a:spcAft>
                          <a:spcPts val="0"/>
                        </a:spcAft>
                      </a:pPr>
                      <a:r>
                        <a:rPr lang="en-US" sz="1600" dirty="0">
                          <a:effectLst/>
                          <a:latin typeface="+mn-lt"/>
                          <a:ea typeface="Calibri" panose="020F0502020204030204" pitchFamily="34" charset="0"/>
                        </a:rPr>
                        <a:t>(0.0, 26.0)</a:t>
                      </a: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0.0</a:t>
                      </a:r>
                    </a:p>
                    <a:p>
                      <a:pPr marL="0" marR="0" algn="ctr">
                        <a:lnSpc>
                          <a:spcPct val="100000"/>
                        </a:lnSpc>
                        <a:spcBef>
                          <a:spcPts val="0"/>
                        </a:spcBef>
                        <a:spcAft>
                          <a:spcPts val="0"/>
                        </a:spcAft>
                      </a:pPr>
                      <a:r>
                        <a:rPr lang="en-US" sz="1600" dirty="0">
                          <a:effectLst/>
                          <a:latin typeface="+mn-lt"/>
                          <a:ea typeface="Calibri" panose="020F0502020204030204" pitchFamily="34" charset="0"/>
                        </a:rPr>
                        <a:t>(0.0, 5.1)</a:t>
                      </a: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3.4</a:t>
                      </a:r>
                    </a:p>
                    <a:p>
                      <a:pPr marL="0" marR="0" algn="ctr">
                        <a:lnSpc>
                          <a:spcPct val="100000"/>
                        </a:lnSpc>
                        <a:spcBef>
                          <a:spcPts val="0"/>
                        </a:spcBef>
                        <a:spcAft>
                          <a:spcPts val="0"/>
                        </a:spcAft>
                      </a:pPr>
                      <a:r>
                        <a:rPr lang="en-US" sz="1600" dirty="0">
                          <a:effectLst/>
                          <a:latin typeface="+mn-lt"/>
                          <a:ea typeface="Calibri" panose="020F0502020204030204" pitchFamily="34" charset="0"/>
                        </a:rPr>
                        <a:t>(1.1, 4.1)</a:t>
                      </a: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8.9</a:t>
                      </a:r>
                    </a:p>
                    <a:p>
                      <a:pPr marL="0" marR="0" algn="ctr">
                        <a:lnSpc>
                          <a:spcPct val="100000"/>
                        </a:lnSpc>
                        <a:spcBef>
                          <a:spcPts val="0"/>
                        </a:spcBef>
                        <a:spcAft>
                          <a:spcPts val="0"/>
                        </a:spcAft>
                      </a:pPr>
                      <a:r>
                        <a:rPr lang="en-US" sz="1600" dirty="0">
                          <a:effectLst/>
                          <a:latin typeface="+mn-lt"/>
                          <a:ea typeface="Calibri" panose="020F0502020204030204" pitchFamily="34" charset="0"/>
                        </a:rPr>
                        <a:t>(3.0, 22.0)</a:t>
                      </a: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1.8</a:t>
                      </a:r>
                    </a:p>
                    <a:p>
                      <a:pPr marL="0" marR="0" algn="ctr">
                        <a:lnSpc>
                          <a:spcPct val="100000"/>
                        </a:lnSpc>
                        <a:spcBef>
                          <a:spcPts val="0"/>
                        </a:spcBef>
                        <a:spcAft>
                          <a:spcPts val="0"/>
                        </a:spcAft>
                      </a:pPr>
                      <a:r>
                        <a:rPr lang="en-US" sz="1600" dirty="0">
                          <a:effectLst/>
                          <a:latin typeface="+mn-lt"/>
                          <a:ea typeface="Calibri" panose="020F0502020204030204" pitchFamily="34" charset="0"/>
                        </a:rPr>
                        <a:t>(0.0, 3.9)</a:t>
                      </a: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5.0</a:t>
                      </a:r>
                    </a:p>
                    <a:p>
                      <a:pPr marL="0" marR="0" algn="ctr">
                        <a:lnSpc>
                          <a:spcPct val="100000"/>
                        </a:lnSpc>
                        <a:spcBef>
                          <a:spcPts val="0"/>
                        </a:spcBef>
                        <a:spcAft>
                          <a:spcPts val="0"/>
                        </a:spcAft>
                      </a:pPr>
                      <a:r>
                        <a:rPr lang="en-US" sz="1600" dirty="0">
                          <a:effectLst/>
                          <a:latin typeface="+mn-lt"/>
                          <a:ea typeface="Calibri" panose="020F0502020204030204" pitchFamily="34" charset="0"/>
                        </a:rPr>
                        <a:t>(0.6, 40.0)</a:t>
                      </a: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5925259"/>
                  </a:ext>
                </a:extLst>
              </a:tr>
              <a:tr h="822960">
                <a:tc>
                  <a:txBody>
                    <a:bodyPr/>
                    <a:lstStyle/>
                    <a:p>
                      <a:pPr marL="0" marR="0" algn="ctr">
                        <a:lnSpc>
                          <a:spcPct val="100000"/>
                        </a:lnSpc>
                        <a:spcBef>
                          <a:spcPts val="0"/>
                        </a:spcBef>
                        <a:spcAft>
                          <a:spcPts val="0"/>
                        </a:spcAft>
                      </a:pPr>
                      <a:r>
                        <a:rPr lang="en-US" sz="1600" b="1" dirty="0">
                          <a:effectLst/>
                          <a:latin typeface="+mn-lt"/>
                          <a:ea typeface="Calibri" panose="020F0502020204030204" pitchFamily="34" charset="0"/>
                        </a:rPr>
                        <a:t>[Maternal]</a:t>
                      </a:r>
                      <a:endParaRPr lang="en-US" sz="1600" dirty="0">
                        <a:effectLst/>
                        <a:latin typeface="+mn-lt"/>
                        <a:ea typeface="Calibri" panose="020F0502020204030204" pitchFamily="34" charset="0"/>
                      </a:endParaRPr>
                    </a:p>
                    <a:p>
                      <a:pPr marL="0" marR="0" algn="ctr">
                        <a:lnSpc>
                          <a:spcPct val="100000"/>
                        </a:lnSpc>
                        <a:spcBef>
                          <a:spcPts val="0"/>
                        </a:spcBef>
                        <a:spcAft>
                          <a:spcPts val="0"/>
                        </a:spcAft>
                      </a:pPr>
                      <a:r>
                        <a:rPr lang="en-US" sz="1600" b="1" dirty="0">
                          <a:effectLst/>
                          <a:latin typeface="+mn-lt"/>
                          <a:ea typeface="Calibri" panose="020F0502020204030204" pitchFamily="34" charset="0"/>
                        </a:rPr>
                        <a:t>[median µg/ml (range)]</a:t>
                      </a:r>
                      <a:endParaRPr lang="en-US" sz="1600" dirty="0">
                        <a:effectLst/>
                        <a:latin typeface="+mn-lt"/>
                        <a:ea typeface="Calibri" panose="020F0502020204030204" pitchFamily="34" charset="0"/>
                      </a:endParaRP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12.0</a:t>
                      </a:r>
                    </a:p>
                    <a:p>
                      <a:pPr marL="0" marR="0" algn="ctr">
                        <a:lnSpc>
                          <a:spcPct val="100000"/>
                        </a:lnSpc>
                        <a:spcBef>
                          <a:spcPts val="0"/>
                        </a:spcBef>
                        <a:spcAft>
                          <a:spcPts val="0"/>
                        </a:spcAft>
                      </a:pPr>
                      <a:r>
                        <a:rPr lang="en-US" sz="1600" dirty="0">
                          <a:effectLst/>
                          <a:latin typeface="+mn-lt"/>
                          <a:ea typeface="Calibri" panose="020F0502020204030204" pitchFamily="34" charset="0"/>
                        </a:rPr>
                        <a:t>(0.0, 129.3)</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8.2</a:t>
                      </a:r>
                    </a:p>
                    <a:p>
                      <a:pPr marL="0" marR="0" algn="ctr">
                        <a:lnSpc>
                          <a:spcPct val="100000"/>
                        </a:lnSpc>
                        <a:spcBef>
                          <a:spcPts val="0"/>
                        </a:spcBef>
                        <a:spcAft>
                          <a:spcPts val="0"/>
                        </a:spcAft>
                      </a:pPr>
                      <a:r>
                        <a:rPr lang="en-US" sz="1600" dirty="0">
                          <a:effectLst/>
                          <a:latin typeface="+mn-lt"/>
                          <a:ea typeface="Calibri" panose="020F0502020204030204" pitchFamily="34" charset="0"/>
                        </a:rPr>
                        <a:t>(0.0, 39.8)</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25.0</a:t>
                      </a:r>
                    </a:p>
                    <a:p>
                      <a:pPr marL="0" marR="0" algn="ctr">
                        <a:lnSpc>
                          <a:spcPct val="100000"/>
                        </a:lnSpc>
                        <a:spcBef>
                          <a:spcPts val="0"/>
                        </a:spcBef>
                        <a:spcAft>
                          <a:spcPts val="0"/>
                        </a:spcAft>
                      </a:pPr>
                      <a:r>
                        <a:rPr lang="en-US" sz="1600" dirty="0">
                          <a:effectLst/>
                          <a:latin typeface="+mn-lt"/>
                          <a:ea typeface="Calibri" panose="020F0502020204030204" pitchFamily="34" charset="0"/>
                        </a:rPr>
                        <a:t>(0.0, 56.4)</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2.2</a:t>
                      </a:r>
                    </a:p>
                    <a:p>
                      <a:pPr marL="0" marR="0" algn="ctr">
                        <a:lnSpc>
                          <a:spcPct val="100000"/>
                        </a:lnSpc>
                        <a:spcBef>
                          <a:spcPts val="0"/>
                        </a:spcBef>
                        <a:spcAft>
                          <a:spcPts val="0"/>
                        </a:spcAft>
                      </a:pPr>
                      <a:r>
                        <a:rPr lang="en-US" sz="1600" dirty="0">
                          <a:effectLst/>
                          <a:latin typeface="+mn-lt"/>
                          <a:ea typeface="Calibri" panose="020F0502020204030204" pitchFamily="34" charset="0"/>
                        </a:rPr>
                        <a:t>(0.5, 3.7)</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13.0</a:t>
                      </a:r>
                    </a:p>
                    <a:p>
                      <a:pPr marL="0" marR="0" algn="ctr">
                        <a:lnSpc>
                          <a:spcPct val="100000"/>
                        </a:lnSpc>
                        <a:spcBef>
                          <a:spcPts val="0"/>
                        </a:spcBef>
                        <a:spcAft>
                          <a:spcPts val="0"/>
                        </a:spcAft>
                      </a:pPr>
                      <a:r>
                        <a:rPr lang="en-US" sz="1600" dirty="0">
                          <a:effectLst/>
                          <a:latin typeface="+mn-lt"/>
                          <a:ea typeface="Calibri" panose="020F0502020204030204" pitchFamily="34" charset="0"/>
                        </a:rPr>
                        <a:t>(0.4, 44.0)</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2.5</a:t>
                      </a:r>
                    </a:p>
                    <a:p>
                      <a:pPr marL="0" marR="0" algn="ctr">
                        <a:lnSpc>
                          <a:spcPct val="100000"/>
                        </a:lnSpc>
                        <a:spcBef>
                          <a:spcPts val="0"/>
                        </a:spcBef>
                        <a:spcAft>
                          <a:spcPts val="0"/>
                        </a:spcAft>
                      </a:pPr>
                      <a:r>
                        <a:rPr lang="en-US" sz="1600" dirty="0">
                          <a:effectLst/>
                          <a:latin typeface="+mn-lt"/>
                          <a:ea typeface="Calibri" panose="020F0502020204030204" pitchFamily="34" charset="0"/>
                        </a:rPr>
                        <a:t>(0.0, 5.5)</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4.0</a:t>
                      </a:r>
                    </a:p>
                    <a:p>
                      <a:pPr marL="0" marR="0" algn="ctr">
                        <a:lnSpc>
                          <a:spcPct val="100000"/>
                        </a:lnSpc>
                        <a:spcBef>
                          <a:spcPts val="0"/>
                        </a:spcBef>
                        <a:spcAft>
                          <a:spcPts val="0"/>
                        </a:spcAft>
                      </a:pPr>
                      <a:r>
                        <a:rPr lang="en-US" sz="1600" dirty="0">
                          <a:effectLst/>
                          <a:latin typeface="+mn-lt"/>
                          <a:ea typeface="Calibri" panose="020F0502020204030204" pitchFamily="34" charset="0"/>
                        </a:rPr>
                        <a:t>(0.1, 18.9)</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0691928"/>
                  </a:ext>
                </a:extLst>
              </a:tr>
              <a:tr h="1097280">
                <a:tc>
                  <a:txBody>
                    <a:bodyPr/>
                    <a:lstStyle/>
                    <a:p>
                      <a:pPr marL="0" marR="0" algn="ctr">
                        <a:lnSpc>
                          <a:spcPct val="100000"/>
                        </a:lnSpc>
                        <a:spcBef>
                          <a:spcPts val="0"/>
                        </a:spcBef>
                        <a:spcAft>
                          <a:spcPts val="0"/>
                        </a:spcAft>
                      </a:pPr>
                      <a:r>
                        <a:rPr lang="en-US" sz="1600" b="1" dirty="0">
                          <a:effectLst/>
                          <a:latin typeface="+mn-lt"/>
                          <a:ea typeface="Calibri" panose="020F0502020204030204" pitchFamily="34" charset="0"/>
                        </a:rPr>
                        <a:t>[Infant or Cord/Maternal] Ratio(median (range) **</a:t>
                      </a:r>
                      <a:endParaRPr lang="en-US" sz="1600" dirty="0">
                        <a:effectLst/>
                        <a:latin typeface="+mn-lt"/>
                        <a:ea typeface="Calibri" panose="020F0502020204030204" pitchFamily="34" charset="0"/>
                      </a:endParaRP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2.4</a:t>
                      </a:r>
                    </a:p>
                    <a:p>
                      <a:pPr marL="0" marR="0" algn="ctr">
                        <a:lnSpc>
                          <a:spcPct val="100000"/>
                        </a:lnSpc>
                        <a:spcBef>
                          <a:spcPts val="0"/>
                        </a:spcBef>
                        <a:spcAft>
                          <a:spcPts val="0"/>
                        </a:spcAft>
                      </a:pPr>
                      <a:r>
                        <a:rPr lang="en-US" sz="1600" dirty="0">
                          <a:effectLst/>
                          <a:latin typeface="+mn-lt"/>
                          <a:ea typeface="Calibri" panose="020F0502020204030204" pitchFamily="34" charset="0"/>
                        </a:rPr>
                        <a:t>(0.7, 8.0)</a:t>
                      </a: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1.3</a:t>
                      </a:r>
                    </a:p>
                    <a:p>
                      <a:pPr marL="0" marR="0" algn="ctr">
                        <a:lnSpc>
                          <a:spcPct val="100000"/>
                        </a:lnSpc>
                        <a:spcBef>
                          <a:spcPts val="0"/>
                        </a:spcBef>
                        <a:spcAft>
                          <a:spcPts val="0"/>
                        </a:spcAft>
                      </a:pPr>
                      <a:r>
                        <a:rPr lang="en-US" sz="1600" dirty="0">
                          <a:effectLst/>
                          <a:latin typeface="+mn-lt"/>
                          <a:ea typeface="Calibri" panose="020F0502020204030204" pitchFamily="34" charset="0"/>
                        </a:rPr>
                        <a:t>(0.4, 5.4)</a:t>
                      </a: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0.0</a:t>
                      </a:r>
                    </a:p>
                    <a:p>
                      <a:pPr marL="0" marR="0" algn="ctr">
                        <a:lnSpc>
                          <a:spcPct val="100000"/>
                        </a:lnSpc>
                        <a:spcBef>
                          <a:spcPts val="0"/>
                        </a:spcBef>
                        <a:spcAft>
                          <a:spcPts val="0"/>
                        </a:spcAft>
                      </a:pPr>
                      <a:r>
                        <a:rPr lang="en-US" sz="1600" dirty="0">
                          <a:effectLst/>
                          <a:latin typeface="+mn-lt"/>
                          <a:ea typeface="Calibri" panose="020F0502020204030204" pitchFamily="34" charset="0"/>
                        </a:rPr>
                        <a:t>(0.0, 0.1)</a:t>
                      </a: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1.5</a:t>
                      </a:r>
                    </a:p>
                    <a:p>
                      <a:pPr marL="0" marR="0" algn="ctr">
                        <a:lnSpc>
                          <a:spcPct val="100000"/>
                        </a:lnSpc>
                        <a:spcBef>
                          <a:spcPts val="0"/>
                        </a:spcBef>
                        <a:spcAft>
                          <a:spcPts val="0"/>
                        </a:spcAft>
                      </a:pPr>
                      <a:r>
                        <a:rPr lang="en-US" sz="1600" dirty="0">
                          <a:effectLst/>
                          <a:latin typeface="+mn-lt"/>
                          <a:ea typeface="Calibri" panose="020F0502020204030204" pitchFamily="34" charset="0"/>
                        </a:rPr>
                        <a:t>(0.0, 2.2)</a:t>
                      </a: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0.5</a:t>
                      </a:r>
                    </a:p>
                    <a:p>
                      <a:pPr marL="0" marR="0" algn="ctr">
                        <a:lnSpc>
                          <a:spcPct val="100000"/>
                        </a:lnSpc>
                        <a:spcBef>
                          <a:spcPts val="0"/>
                        </a:spcBef>
                        <a:spcAft>
                          <a:spcPts val="0"/>
                        </a:spcAft>
                      </a:pPr>
                      <a:r>
                        <a:rPr lang="en-US" sz="1600" dirty="0">
                          <a:effectLst/>
                          <a:latin typeface="+mn-lt"/>
                          <a:ea typeface="Calibri" panose="020F0502020204030204" pitchFamily="34" charset="0"/>
                        </a:rPr>
                        <a:t>(0.0, 1.7)</a:t>
                      </a: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0.7</a:t>
                      </a:r>
                    </a:p>
                    <a:p>
                      <a:pPr marL="0" marR="0" algn="ctr">
                        <a:lnSpc>
                          <a:spcPct val="100000"/>
                        </a:lnSpc>
                        <a:spcBef>
                          <a:spcPts val="0"/>
                        </a:spcBef>
                        <a:spcAft>
                          <a:spcPts val="0"/>
                        </a:spcAft>
                      </a:pPr>
                      <a:r>
                        <a:rPr lang="en-US" sz="1600" dirty="0">
                          <a:effectLst/>
                          <a:latin typeface="+mn-lt"/>
                          <a:ea typeface="Calibri" panose="020F0502020204030204" pitchFamily="34" charset="0"/>
                        </a:rPr>
                        <a:t>(0.7, 0.7)</a:t>
                      </a: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1.4</a:t>
                      </a:r>
                    </a:p>
                    <a:p>
                      <a:pPr marL="0" marR="0" algn="ctr">
                        <a:lnSpc>
                          <a:spcPct val="100000"/>
                        </a:lnSpc>
                        <a:spcBef>
                          <a:spcPts val="0"/>
                        </a:spcBef>
                        <a:spcAft>
                          <a:spcPts val="0"/>
                        </a:spcAft>
                      </a:pPr>
                      <a:r>
                        <a:rPr lang="en-US" sz="1600" dirty="0">
                          <a:effectLst/>
                          <a:latin typeface="+mn-lt"/>
                          <a:ea typeface="Calibri" panose="020F0502020204030204" pitchFamily="34" charset="0"/>
                        </a:rPr>
                        <a:t>(0.7, 13.7)</a:t>
                      </a:r>
                    </a:p>
                  </a:txBody>
                  <a:tcPr marL="21743" marR="21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97480381"/>
                  </a:ext>
                </a:extLst>
              </a:tr>
              <a:tr h="1097280">
                <a:tc>
                  <a:txBody>
                    <a:bodyPr/>
                    <a:lstStyle/>
                    <a:p>
                      <a:pPr marL="0" marR="0" algn="ctr">
                        <a:lnSpc>
                          <a:spcPct val="100000"/>
                        </a:lnSpc>
                        <a:spcBef>
                          <a:spcPts val="0"/>
                        </a:spcBef>
                        <a:spcAft>
                          <a:spcPts val="0"/>
                        </a:spcAft>
                      </a:pPr>
                      <a:r>
                        <a:rPr lang="en-US" sz="1600" b="1" dirty="0">
                          <a:effectLst/>
                          <a:latin typeface="+mn-lt"/>
                          <a:ea typeface="Calibri" panose="020F0502020204030204" pitchFamily="34" charset="0"/>
                        </a:rPr>
                        <a:t>Days Since Last Maternal Dose[median (range)]</a:t>
                      </a:r>
                      <a:endParaRPr lang="en-US" sz="1600" dirty="0">
                        <a:effectLst/>
                        <a:latin typeface="+mn-lt"/>
                        <a:ea typeface="Calibri" panose="020F0502020204030204" pitchFamily="34" charset="0"/>
                      </a:endParaRP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50.0</a:t>
                      </a:r>
                    </a:p>
                    <a:p>
                      <a:pPr marL="0" marR="0" algn="ctr">
                        <a:lnSpc>
                          <a:spcPct val="100000"/>
                        </a:lnSpc>
                        <a:spcBef>
                          <a:spcPts val="0"/>
                        </a:spcBef>
                        <a:spcAft>
                          <a:spcPts val="0"/>
                        </a:spcAft>
                      </a:pPr>
                      <a:r>
                        <a:rPr lang="en-US" sz="1600" dirty="0">
                          <a:effectLst/>
                          <a:latin typeface="+mn-lt"/>
                          <a:ea typeface="Calibri" panose="020F0502020204030204" pitchFamily="34" charset="0"/>
                        </a:rPr>
                        <a:t>(6.0,133.0)</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14.0</a:t>
                      </a:r>
                    </a:p>
                    <a:p>
                      <a:pPr marL="0" marR="0" algn="ctr">
                        <a:lnSpc>
                          <a:spcPct val="100000"/>
                        </a:lnSpc>
                        <a:spcBef>
                          <a:spcPts val="0"/>
                        </a:spcBef>
                        <a:spcAft>
                          <a:spcPts val="0"/>
                        </a:spcAft>
                      </a:pPr>
                      <a:r>
                        <a:rPr lang="en-US" sz="1600" dirty="0">
                          <a:effectLst/>
                          <a:latin typeface="+mn-lt"/>
                          <a:ea typeface="Calibri" panose="020F0502020204030204" pitchFamily="34" charset="0"/>
                        </a:rPr>
                        <a:t>(1.0, 150.0)</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13.0</a:t>
                      </a:r>
                    </a:p>
                    <a:p>
                      <a:pPr marL="0" marR="0" algn="ctr">
                        <a:lnSpc>
                          <a:spcPct val="100000"/>
                        </a:lnSpc>
                        <a:spcBef>
                          <a:spcPts val="0"/>
                        </a:spcBef>
                        <a:spcAft>
                          <a:spcPts val="0"/>
                        </a:spcAft>
                      </a:pPr>
                      <a:r>
                        <a:rPr lang="en-US" sz="1600" dirty="0">
                          <a:effectLst/>
                          <a:latin typeface="+mn-lt"/>
                          <a:ea typeface="Calibri" panose="020F0502020204030204" pitchFamily="34" charset="0"/>
                        </a:rPr>
                        <a:t>(2.0, 30.0)</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21.0</a:t>
                      </a:r>
                    </a:p>
                    <a:p>
                      <a:pPr marL="0" marR="0" algn="ctr">
                        <a:lnSpc>
                          <a:spcPct val="100000"/>
                        </a:lnSpc>
                        <a:spcBef>
                          <a:spcPts val="0"/>
                        </a:spcBef>
                        <a:spcAft>
                          <a:spcPts val="0"/>
                        </a:spcAft>
                      </a:pPr>
                      <a:r>
                        <a:rPr lang="en-US" sz="1600" dirty="0">
                          <a:effectLst/>
                          <a:latin typeface="+mn-lt"/>
                          <a:ea typeface="Calibri" panose="020F0502020204030204" pitchFamily="34" charset="0"/>
                        </a:rPr>
                        <a:t>(18.0, 28.0)</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29.0</a:t>
                      </a:r>
                    </a:p>
                    <a:p>
                      <a:pPr marL="0" marR="0" algn="ctr">
                        <a:lnSpc>
                          <a:spcPct val="100000"/>
                        </a:lnSpc>
                        <a:spcBef>
                          <a:spcPts val="0"/>
                        </a:spcBef>
                        <a:spcAft>
                          <a:spcPts val="0"/>
                        </a:spcAft>
                      </a:pPr>
                      <a:r>
                        <a:rPr lang="en-US" sz="1600" dirty="0">
                          <a:effectLst/>
                          <a:latin typeface="+mn-lt"/>
                          <a:ea typeface="Calibri" panose="020F0502020204030204" pitchFamily="34" charset="0"/>
                        </a:rPr>
                        <a:t>(1.0, 84.0)</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32.5</a:t>
                      </a:r>
                    </a:p>
                    <a:p>
                      <a:pPr marL="0" marR="0" algn="ctr">
                        <a:lnSpc>
                          <a:spcPct val="100000"/>
                        </a:lnSpc>
                        <a:spcBef>
                          <a:spcPts val="0"/>
                        </a:spcBef>
                        <a:spcAft>
                          <a:spcPts val="0"/>
                        </a:spcAft>
                      </a:pPr>
                      <a:r>
                        <a:rPr lang="en-US" sz="1600" dirty="0">
                          <a:effectLst/>
                          <a:latin typeface="+mn-lt"/>
                          <a:ea typeface="Calibri" panose="020F0502020204030204" pitchFamily="34" charset="0"/>
                        </a:rPr>
                        <a:t>(6.0, 141.0)</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35.0</a:t>
                      </a:r>
                    </a:p>
                    <a:p>
                      <a:pPr marL="0" marR="0" algn="ctr">
                        <a:lnSpc>
                          <a:spcPct val="100000"/>
                        </a:lnSpc>
                        <a:spcBef>
                          <a:spcPts val="0"/>
                        </a:spcBef>
                        <a:spcAft>
                          <a:spcPts val="0"/>
                        </a:spcAft>
                      </a:pPr>
                      <a:r>
                        <a:rPr lang="en-US" sz="1600" dirty="0">
                          <a:effectLst/>
                          <a:latin typeface="+mn-lt"/>
                          <a:ea typeface="Calibri" panose="020F0502020204030204" pitchFamily="34" charset="0"/>
                        </a:rPr>
                        <a:t>(7.0, 74.0)</a:t>
                      </a:r>
                    </a:p>
                  </a:txBody>
                  <a:tcPr marL="21743" marR="21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5758245"/>
                  </a:ext>
                </a:extLst>
              </a:tr>
              <a:tr h="731520">
                <a:tc>
                  <a:txBody>
                    <a:bodyPr/>
                    <a:lstStyle/>
                    <a:p>
                      <a:pPr marL="0" marR="0" algn="ctr">
                        <a:lnSpc>
                          <a:spcPct val="100000"/>
                        </a:lnSpc>
                        <a:spcBef>
                          <a:spcPts val="0"/>
                        </a:spcBef>
                        <a:spcAft>
                          <a:spcPts val="0"/>
                        </a:spcAft>
                      </a:pPr>
                      <a:r>
                        <a:rPr lang="en-US" sz="1100" b="1" dirty="0">
                          <a:effectLst/>
                          <a:latin typeface="+mn-lt"/>
                          <a:ea typeface="Calibri" panose="020F0502020204030204" pitchFamily="34" charset="0"/>
                        </a:rPr>
                        <a:t>[Infant] at next Blood Draw</a:t>
                      </a:r>
                      <a:r>
                        <a:rPr lang="en-US" sz="1100" b="1" baseline="30000" dirty="0">
                          <a:effectLst/>
                          <a:latin typeface="+mn-lt"/>
                          <a:ea typeface="Calibri" panose="020F0502020204030204" pitchFamily="34" charset="0"/>
                        </a:rPr>
                        <a:t>^</a:t>
                      </a:r>
                      <a:endParaRPr lang="en-US" sz="1100" dirty="0">
                        <a:effectLst/>
                        <a:latin typeface="+mn-lt"/>
                        <a:ea typeface="Calibri" panose="020F0502020204030204" pitchFamily="34" charset="0"/>
                      </a:endParaRPr>
                    </a:p>
                    <a:p>
                      <a:pPr marL="0" marR="0" algn="ctr">
                        <a:lnSpc>
                          <a:spcPct val="100000"/>
                        </a:lnSpc>
                        <a:spcBef>
                          <a:spcPts val="0"/>
                        </a:spcBef>
                        <a:spcAft>
                          <a:spcPts val="0"/>
                        </a:spcAft>
                      </a:pPr>
                      <a:r>
                        <a:rPr lang="en-US" sz="1100" b="1" dirty="0">
                          <a:effectLst/>
                          <a:latin typeface="+mn-lt"/>
                          <a:ea typeface="Calibri" panose="020F0502020204030204" pitchFamily="34" charset="0"/>
                        </a:rPr>
                        <a:t>[median µg/ml (range)]</a:t>
                      </a:r>
                      <a:endParaRPr lang="en-US" sz="1100" dirty="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0.6</a:t>
                      </a:r>
                    </a:p>
                    <a:p>
                      <a:pPr marL="0" marR="0" algn="ctr">
                        <a:lnSpc>
                          <a:spcPct val="100000"/>
                        </a:lnSpc>
                        <a:spcBef>
                          <a:spcPts val="0"/>
                        </a:spcBef>
                        <a:spcAft>
                          <a:spcPts val="0"/>
                        </a:spcAft>
                      </a:pPr>
                      <a:r>
                        <a:rPr lang="en-US" sz="1600" dirty="0">
                          <a:effectLst/>
                          <a:latin typeface="+mn-lt"/>
                          <a:ea typeface="Calibri" panose="020F0502020204030204" pitchFamily="34" charset="0"/>
                        </a:rPr>
                        <a:t>(0.0, 7.0)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0.0</a:t>
                      </a:r>
                    </a:p>
                    <a:p>
                      <a:pPr marL="0" marR="0" algn="ctr">
                        <a:lnSpc>
                          <a:spcPct val="100000"/>
                        </a:lnSpc>
                        <a:spcBef>
                          <a:spcPts val="0"/>
                        </a:spcBef>
                        <a:spcAft>
                          <a:spcPts val="0"/>
                        </a:spcAft>
                      </a:pPr>
                      <a:r>
                        <a:rPr lang="en-US" sz="1600" dirty="0">
                          <a:effectLst/>
                          <a:latin typeface="+mn-lt"/>
                          <a:ea typeface="Calibri" panose="020F0502020204030204" pitchFamily="34" charset="0"/>
                        </a:rPr>
                        <a:t>(0.0, 2.2)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0.0</a:t>
                      </a:r>
                    </a:p>
                    <a:p>
                      <a:pPr marL="0" marR="0" algn="ctr">
                        <a:lnSpc>
                          <a:spcPct val="100000"/>
                        </a:lnSpc>
                        <a:spcBef>
                          <a:spcPts val="0"/>
                        </a:spcBef>
                        <a:spcAft>
                          <a:spcPts val="0"/>
                        </a:spcAft>
                      </a:pPr>
                      <a:r>
                        <a:rPr lang="en-US" sz="1600" dirty="0">
                          <a:effectLst/>
                          <a:latin typeface="+mn-lt"/>
                          <a:ea typeface="Calibri" panose="020F0502020204030204" pitchFamily="34" charset="0"/>
                        </a:rPr>
                        <a:t>(0.0, 0.0)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0.0</a:t>
                      </a:r>
                    </a:p>
                    <a:p>
                      <a:pPr marL="0" marR="0" algn="ctr">
                        <a:lnSpc>
                          <a:spcPct val="100000"/>
                        </a:lnSpc>
                        <a:spcBef>
                          <a:spcPts val="0"/>
                        </a:spcBef>
                        <a:spcAft>
                          <a:spcPts val="0"/>
                        </a:spcAft>
                      </a:pPr>
                      <a:r>
                        <a:rPr lang="en-US" sz="1600" dirty="0">
                          <a:effectLst/>
                          <a:latin typeface="+mn-lt"/>
                          <a:ea typeface="Calibri" panose="020F0502020204030204" pitchFamily="34" charset="0"/>
                        </a:rPr>
                        <a:t>(0.0, 0.0)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a:t>
                      </a:r>
                    </a:p>
                    <a:p>
                      <a:pPr marL="0" marR="0" algn="ctr">
                        <a:lnSpc>
                          <a:spcPct val="100000"/>
                        </a:lnSpc>
                        <a:spcBef>
                          <a:spcPts val="0"/>
                        </a:spcBef>
                        <a:spcAft>
                          <a:spcPts val="0"/>
                        </a:spcAft>
                      </a:pPr>
                      <a:r>
                        <a:rPr lang="en-US" sz="1600" dirty="0">
                          <a:effectLst/>
                          <a:latin typeface="+mn-lt"/>
                          <a:ea typeface="Calibri" panose="020F050202020403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mn-lt"/>
                          <a:ea typeface="Calibri" panose="020F0502020204030204" pitchFamily="34" charset="0"/>
                        </a:rPr>
                        <a:t>0.1</a:t>
                      </a:r>
                    </a:p>
                    <a:p>
                      <a:pPr marL="0" marR="0" algn="ctr">
                        <a:lnSpc>
                          <a:spcPct val="100000"/>
                        </a:lnSpc>
                        <a:spcBef>
                          <a:spcPts val="0"/>
                        </a:spcBef>
                        <a:spcAft>
                          <a:spcPts val="0"/>
                        </a:spcAft>
                      </a:pPr>
                      <a:r>
                        <a:rPr lang="en-US" sz="1600" dirty="0">
                          <a:effectLst/>
                          <a:latin typeface="+mn-lt"/>
                          <a:ea typeface="Calibri" panose="020F0502020204030204" pitchFamily="34" charset="0"/>
                        </a:rPr>
                        <a:t>(0.0, 0.2)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145706"/>
                  </a:ext>
                </a:extLst>
              </a:tr>
            </a:tbl>
          </a:graphicData>
        </a:graphic>
      </p:graphicFrame>
      <p:sp>
        <p:nvSpPr>
          <p:cNvPr id="6" name="TextBox 5">
            <a:extLst>
              <a:ext uri="{FF2B5EF4-FFF2-40B4-BE49-F238E27FC236}">
                <a16:creationId xmlns:a16="http://schemas.microsoft.com/office/drawing/2014/main" id="{B0C67B09-E240-E440-A82B-CB07604C7323}"/>
              </a:ext>
            </a:extLst>
          </p:cNvPr>
          <p:cNvSpPr txBox="1"/>
          <p:nvPr/>
        </p:nvSpPr>
        <p:spPr bwMode="auto">
          <a:xfrm>
            <a:off x="439903" y="6447631"/>
            <a:ext cx="4990088" cy="184666"/>
          </a:xfrm>
          <a:prstGeom prst="rect">
            <a:avLst/>
          </a:prstGeom>
          <a:noFill/>
          <a:ln w="19050" algn="ctr">
            <a:noFill/>
            <a:miter lim="800000"/>
            <a:headEnd/>
            <a:tailEnd/>
          </a:ln>
        </p:spPr>
        <p:txBody>
          <a:bodyPr wrap="square" lIns="0" tIns="0" rIns="0" bIns="0" rtlCol="0">
            <a:spAutoFit/>
          </a:bodyPr>
          <a:lstStyle/>
          <a:p>
            <a:pPr defTabSz="1219170" eaLnBrk="0" fontAlgn="base" hangingPunct="0">
              <a:spcBef>
                <a:spcPct val="0"/>
              </a:spcBef>
              <a:spcAft>
                <a:spcPct val="0"/>
              </a:spcAft>
              <a:defRPr/>
            </a:pPr>
            <a:r>
              <a:rPr lang="en-US" sz="1200" dirty="0">
                <a:solidFill>
                  <a:srgbClr val="052049"/>
                </a:solidFill>
                <a:latin typeface="Calibri" panose="020F0502020204030204" pitchFamily="34" charset="0"/>
                <a:ea typeface="ＭＳ Ｐゴシック" charset="0"/>
                <a:cs typeface="Calibri" panose="020F0502020204030204" pitchFamily="34" charset="0"/>
              </a:rPr>
              <a:t>Mahadevan U, et al. </a:t>
            </a:r>
            <a:r>
              <a:rPr lang="en-US" sz="1200" i="1" dirty="0">
                <a:solidFill>
                  <a:srgbClr val="052049"/>
                </a:solidFill>
                <a:latin typeface="Calibri" panose="020F0502020204030204" pitchFamily="34" charset="0"/>
                <a:ea typeface="ＭＳ Ｐゴシック" charset="0"/>
                <a:cs typeface="Calibri" panose="020F0502020204030204" pitchFamily="34" charset="0"/>
              </a:rPr>
              <a:t>Gastroenterology</a:t>
            </a:r>
            <a:r>
              <a:rPr lang="en-US" sz="1200" dirty="0">
                <a:solidFill>
                  <a:srgbClr val="052049"/>
                </a:solidFill>
                <a:latin typeface="Calibri" panose="020F0502020204030204" pitchFamily="34" charset="0"/>
                <a:ea typeface="ＭＳ Ｐゴシック" charset="0"/>
                <a:cs typeface="Calibri" panose="020F0502020204030204" pitchFamily="34" charset="0"/>
              </a:rPr>
              <a:t>.</a:t>
            </a:r>
            <a:r>
              <a:rPr lang="en-US" altLang="en-US" sz="1200" dirty="0">
                <a:solidFill>
                  <a:srgbClr val="5B616B"/>
                </a:solidFill>
                <a:latin typeface="BlinkMacSystemFont"/>
                <a:ea typeface="ＭＳ Ｐゴシック" charset="0"/>
              </a:rPr>
              <a:t> 2021 Mar;160(4):1131-1139</a:t>
            </a:r>
            <a:r>
              <a:rPr lang="en-US" altLang="en-US" sz="267" dirty="0">
                <a:solidFill>
                  <a:srgbClr val="052049"/>
                </a:solidFill>
                <a:latin typeface="Arial" charset="0"/>
                <a:ea typeface="ＭＳ Ｐゴシック" charset="0"/>
              </a:rPr>
              <a:t> </a:t>
            </a:r>
            <a:endParaRPr lang="en-US" sz="1200" dirty="0">
              <a:solidFill>
                <a:srgbClr val="052049"/>
              </a:solidFill>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243016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20210" y="-20353"/>
            <a:ext cx="10965673" cy="1091583"/>
          </a:xfrm>
        </p:spPr>
        <p:txBody>
          <a:bodyPr>
            <a:noAutofit/>
          </a:bodyPr>
          <a:lstStyle/>
          <a:p>
            <a:pPr defTabSz="609539">
              <a:spcBef>
                <a:spcPts val="0"/>
              </a:spcBef>
              <a:defRPr/>
            </a:pPr>
            <a:r>
              <a:rPr lang="en-US" sz="2933" b="1" dirty="0">
                <a:solidFill>
                  <a:schemeClr val="accent5">
                    <a:lumMod val="10000"/>
                  </a:schemeClr>
                </a:solidFill>
                <a:latin typeface="Calibri" panose="020F0502020204030204" pitchFamily="34" charset="0"/>
                <a:ea typeface="+mn-ea"/>
                <a:cs typeface="Calibri" panose="020F0502020204030204" pitchFamily="34" charset="0"/>
              </a:rPr>
              <a:t>Infections After Fetal Exposure to Biologics and Thiopurines Among Women with IBD</a:t>
            </a:r>
            <a:endParaRPr lang="en-US" sz="2933" dirty="0">
              <a:solidFill>
                <a:schemeClr val="accent5">
                  <a:lumMod val="10000"/>
                </a:schemeClr>
              </a:solidFill>
              <a:latin typeface="Calibri" panose="020F0502020204030204" pitchFamily="34" charset="0"/>
              <a:ea typeface="+mn-ea"/>
              <a:cs typeface="Calibri" panose="020F0502020204030204" pitchFamily="34" charset="0"/>
            </a:endParaRPr>
          </a:p>
        </p:txBody>
      </p:sp>
      <p:graphicFrame>
        <p:nvGraphicFramePr>
          <p:cNvPr id="4" name="Content Placeholder 3">
            <a:extLst>
              <a:ext uri="{FF2B5EF4-FFF2-40B4-BE49-F238E27FC236}">
                <a16:creationId xmlns:a16="http://schemas.microsoft.com/office/drawing/2014/main" id="{DE141224-E4E1-491D-9B1A-DD546E4C9CA4}"/>
              </a:ext>
            </a:extLst>
          </p:cNvPr>
          <p:cNvGraphicFramePr>
            <a:graphicFrameLocks noGrp="1"/>
          </p:cNvGraphicFramePr>
          <p:nvPr>
            <p:ph idx="1"/>
          </p:nvPr>
        </p:nvGraphicFramePr>
        <p:xfrm>
          <a:off x="0" y="0"/>
          <a:ext cx="0" cy="0"/>
        </p:xfrm>
        <a:graphic>
          <a:graphicData uri="http://schemas.openxmlformats.org/drawingml/2006/table">
            <a:tbl>
              <a:tblPr firstRow="1" firstCol="1" bandRow="1">
                <a:tableStyleId>{5C22544A-7EE6-4342-B048-85BDC9FD1C3A}</a:tableStyleId>
              </a:tblPr>
              <a:tblGrid>
                <a:gridCol w="33867">
                  <a:extLst>
                    <a:ext uri="{9D8B030D-6E8A-4147-A177-3AD203B41FA5}">
                      <a16:colId xmlns:a16="http://schemas.microsoft.com/office/drawing/2014/main" val="2728432211"/>
                    </a:ext>
                  </a:extLst>
                </a:gridCol>
                <a:gridCol w="33867">
                  <a:extLst>
                    <a:ext uri="{9D8B030D-6E8A-4147-A177-3AD203B41FA5}">
                      <a16:colId xmlns:a16="http://schemas.microsoft.com/office/drawing/2014/main" val="383889448"/>
                    </a:ext>
                  </a:extLst>
                </a:gridCol>
                <a:gridCol w="33867">
                  <a:extLst>
                    <a:ext uri="{9D8B030D-6E8A-4147-A177-3AD203B41FA5}">
                      <a16:colId xmlns:a16="http://schemas.microsoft.com/office/drawing/2014/main" val="3277148522"/>
                    </a:ext>
                  </a:extLst>
                </a:gridCol>
                <a:gridCol w="33867">
                  <a:extLst>
                    <a:ext uri="{9D8B030D-6E8A-4147-A177-3AD203B41FA5}">
                      <a16:colId xmlns:a16="http://schemas.microsoft.com/office/drawing/2014/main" val="1191139445"/>
                    </a:ext>
                  </a:extLst>
                </a:gridCol>
                <a:gridCol w="33867">
                  <a:extLst>
                    <a:ext uri="{9D8B030D-6E8A-4147-A177-3AD203B41FA5}">
                      <a16:colId xmlns:a16="http://schemas.microsoft.com/office/drawing/2014/main" val="1129975942"/>
                    </a:ext>
                  </a:extLst>
                </a:gridCol>
                <a:gridCol w="33867">
                  <a:extLst>
                    <a:ext uri="{9D8B030D-6E8A-4147-A177-3AD203B41FA5}">
                      <a16:colId xmlns:a16="http://schemas.microsoft.com/office/drawing/2014/main" val="4034848607"/>
                    </a:ext>
                  </a:extLst>
                </a:gridCol>
                <a:gridCol w="33867">
                  <a:extLst>
                    <a:ext uri="{9D8B030D-6E8A-4147-A177-3AD203B41FA5}">
                      <a16:colId xmlns:a16="http://schemas.microsoft.com/office/drawing/2014/main" val="1537506328"/>
                    </a:ext>
                  </a:extLst>
                </a:gridCol>
              </a:tblGrid>
              <a:tr h="238083">
                <a:tc>
                  <a:txBody>
                    <a:bodyPr/>
                    <a:lstStyle/>
                    <a:p>
                      <a:pPr marL="0" marR="0" algn="ctr">
                        <a:lnSpc>
                          <a:spcPct val="200000"/>
                        </a:lnSpc>
                        <a:spcBef>
                          <a:spcPts val="0"/>
                        </a:spcBef>
                        <a:spcAft>
                          <a:spcPts val="0"/>
                        </a:spcAft>
                      </a:pPr>
                      <a:r>
                        <a:rPr lang="en-US" sz="100" dirty="0">
                          <a:effectLst/>
                        </a:rPr>
                        <a:t>Variable</a:t>
                      </a:r>
                      <a:endParaRPr lang="en-US" sz="1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algn="ctr">
                        <a:lnSpc>
                          <a:spcPct val="200000"/>
                        </a:lnSpc>
                        <a:spcBef>
                          <a:spcPts val="0"/>
                        </a:spcBef>
                        <a:spcAft>
                          <a:spcPts val="0"/>
                        </a:spcAft>
                      </a:pPr>
                      <a:r>
                        <a:rPr lang="en-US" sz="100" dirty="0">
                          <a:effectLst/>
                        </a:rPr>
                        <a:t>Overall</a:t>
                      </a:r>
                    </a:p>
                    <a:p>
                      <a:pPr marL="0" marR="0" algn="ctr">
                        <a:lnSpc>
                          <a:spcPct val="200000"/>
                        </a:lnSpc>
                        <a:spcBef>
                          <a:spcPts val="0"/>
                        </a:spcBef>
                        <a:spcAft>
                          <a:spcPts val="0"/>
                        </a:spcAft>
                      </a:pPr>
                      <a:r>
                        <a:rPr lang="en-US" sz="100" dirty="0">
                          <a:effectLst/>
                        </a:rPr>
                        <a:t>(n=1,431)</a:t>
                      </a:r>
                      <a:endParaRPr lang="en-US" sz="1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algn="ctr">
                        <a:lnSpc>
                          <a:spcPct val="200000"/>
                        </a:lnSpc>
                        <a:spcBef>
                          <a:spcPts val="0"/>
                        </a:spcBef>
                        <a:spcAft>
                          <a:spcPts val="0"/>
                        </a:spcAft>
                      </a:pPr>
                      <a:r>
                        <a:rPr lang="en-US" sz="100" dirty="0">
                          <a:effectLst/>
                        </a:rPr>
                        <a:t>No Exposure</a:t>
                      </a:r>
                    </a:p>
                    <a:p>
                      <a:pPr marL="0" marR="0" algn="ctr">
                        <a:lnSpc>
                          <a:spcPct val="200000"/>
                        </a:lnSpc>
                        <a:spcBef>
                          <a:spcPts val="0"/>
                        </a:spcBef>
                        <a:spcAft>
                          <a:spcPts val="0"/>
                        </a:spcAft>
                      </a:pPr>
                      <a:r>
                        <a:rPr lang="en-US" sz="100" dirty="0">
                          <a:effectLst/>
                        </a:rPr>
                        <a:t>(n=366)</a:t>
                      </a:r>
                      <a:endParaRPr lang="en-US" sz="1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algn="ctr">
                        <a:lnSpc>
                          <a:spcPct val="200000"/>
                        </a:lnSpc>
                        <a:spcBef>
                          <a:spcPts val="0"/>
                        </a:spcBef>
                        <a:spcAft>
                          <a:spcPts val="0"/>
                        </a:spcAft>
                      </a:pPr>
                      <a:r>
                        <a:rPr lang="en-US" sz="100" dirty="0">
                          <a:effectLst/>
                        </a:rPr>
                        <a:t>Biologics*</a:t>
                      </a:r>
                    </a:p>
                    <a:p>
                      <a:pPr marL="0" marR="0" algn="ctr">
                        <a:lnSpc>
                          <a:spcPct val="200000"/>
                        </a:lnSpc>
                        <a:spcBef>
                          <a:spcPts val="0"/>
                        </a:spcBef>
                        <a:spcAft>
                          <a:spcPts val="0"/>
                        </a:spcAft>
                      </a:pPr>
                      <a:r>
                        <a:rPr lang="en-US" sz="100" dirty="0">
                          <a:effectLst/>
                        </a:rPr>
                        <a:t>(n=616)</a:t>
                      </a:r>
                      <a:endParaRPr lang="en-US" sz="1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algn="ctr">
                        <a:lnSpc>
                          <a:spcPct val="200000"/>
                        </a:lnSpc>
                        <a:spcBef>
                          <a:spcPts val="0"/>
                        </a:spcBef>
                        <a:spcAft>
                          <a:spcPts val="0"/>
                        </a:spcAft>
                      </a:pPr>
                      <a:r>
                        <a:rPr lang="en-US" sz="100" dirty="0">
                          <a:effectLst/>
                        </a:rPr>
                        <a:t>Thiopurines</a:t>
                      </a:r>
                      <a:r>
                        <a:rPr lang="en-US" sz="100" baseline="30000" dirty="0">
                          <a:effectLst/>
                        </a:rPr>
                        <a:t>#</a:t>
                      </a:r>
                      <a:endParaRPr lang="en-US" sz="100" dirty="0">
                        <a:effectLst/>
                      </a:endParaRPr>
                    </a:p>
                    <a:p>
                      <a:pPr marL="0" marR="0" algn="ctr">
                        <a:lnSpc>
                          <a:spcPct val="200000"/>
                        </a:lnSpc>
                        <a:spcBef>
                          <a:spcPts val="0"/>
                        </a:spcBef>
                        <a:spcAft>
                          <a:spcPts val="0"/>
                        </a:spcAft>
                      </a:pPr>
                      <a:r>
                        <a:rPr lang="en-US" sz="100" dirty="0">
                          <a:effectLst/>
                        </a:rPr>
                        <a:t>(n=233)</a:t>
                      </a:r>
                      <a:endParaRPr lang="en-US" sz="1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algn="ctr">
                        <a:lnSpc>
                          <a:spcPct val="200000"/>
                        </a:lnSpc>
                        <a:spcBef>
                          <a:spcPts val="0"/>
                        </a:spcBef>
                        <a:spcAft>
                          <a:spcPts val="0"/>
                        </a:spcAft>
                      </a:pPr>
                      <a:r>
                        <a:rPr lang="en-US" sz="100" dirty="0">
                          <a:effectLst/>
                        </a:rPr>
                        <a:t>Combination**</a:t>
                      </a:r>
                    </a:p>
                    <a:p>
                      <a:pPr marL="0" marR="0" algn="ctr">
                        <a:lnSpc>
                          <a:spcPct val="200000"/>
                        </a:lnSpc>
                        <a:spcBef>
                          <a:spcPts val="0"/>
                        </a:spcBef>
                        <a:spcAft>
                          <a:spcPts val="0"/>
                        </a:spcAft>
                      </a:pPr>
                      <a:r>
                        <a:rPr lang="en-US" sz="100" dirty="0">
                          <a:effectLst/>
                        </a:rPr>
                        <a:t>(n=216)</a:t>
                      </a:r>
                      <a:endParaRPr lang="en-US" sz="1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algn="ctr">
                        <a:lnSpc>
                          <a:spcPct val="200000"/>
                        </a:lnSpc>
                        <a:spcBef>
                          <a:spcPts val="0"/>
                        </a:spcBef>
                        <a:spcAft>
                          <a:spcPts val="0"/>
                        </a:spcAft>
                      </a:pPr>
                      <a:r>
                        <a:rPr lang="en-US" sz="100" dirty="0">
                          <a:effectLst/>
                        </a:rPr>
                        <a:t>p</a:t>
                      </a:r>
                      <a:endParaRPr lang="en-US" sz="100" dirty="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670323116"/>
                  </a:ext>
                </a:extLst>
              </a:tr>
              <a:tr h="197020">
                <a:tc>
                  <a:txBody>
                    <a:bodyPr/>
                    <a:lstStyle/>
                    <a:p>
                      <a:pPr marL="0" marR="0">
                        <a:lnSpc>
                          <a:spcPct val="200000"/>
                        </a:lnSpc>
                        <a:spcBef>
                          <a:spcPts val="0"/>
                        </a:spcBef>
                        <a:spcAft>
                          <a:spcPts val="0"/>
                        </a:spcAft>
                      </a:pPr>
                      <a:r>
                        <a:rPr lang="en-US" sz="100" dirty="0">
                          <a:effectLst/>
                        </a:rPr>
                        <a:t>Infection at birth</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720646902"/>
                  </a:ext>
                </a:extLst>
              </a:tr>
              <a:tr h="197020">
                <a:tc>
                  <a:txBody>
                    <a:bodyPr/>
                    <a:lstStyle/>
                    <a:p>
                      <a:pPr marL="0" marR="0" algn="ctr">
                        <a:lnSpc>
                          <a:spcPct val="200000"/>
                        </a:lnSpc>
                        <a:spcBef>
                          <a:spcPts val="0"/>
                        </a:spcBef>
                        <a:spcAft>
                          <a:spcPts val="0"/>
                        </a:spcAft>
                      </a:pPr>
                      <a:r>
                        <a:rPr lang="en-US" sz="100" dirty="0">
                          <a:effectLst/>
                        </a:rPr>
                        <a:t>Serious</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29 / 1,384 (2%)</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3 / 348 (1%)</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15 / 601 (2%)</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6 / 227 (3%)</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5/ 208 (2%)</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0.27</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4101311951"/>
                  </a:ext>
                </a:extLst>
              </a:tr>
              <a:tr h="318940">
                <a:tc>
                  <a:txBody>
                    <a:bodyPr/>
                    <a:lstStyle/>
                    <a:p>
                      <a:pPr marL="0" marR="0">
                        <a:lnSpc>
                          <a:spcPct val="200000"/>
                        </a:lnSpc>
                        <a:spcBef>
                          <a:spcPts val="0"/>
                        </a:spcBef>
                        <a:spcAft>
                          <a:spcPts val="0"/>
                        </a:spcAft>
                      </a:pPr>
                      <a:r>
                        <a:rPr lang="en-US" sz="100" dirty="0">
                          <a:effectLst/>
                        </a:rPr>
                        <a:t>Infection by 4 months of life</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3473661634"/>
                  </a:ext>
                </a:extLst>
              </a:tr>
              <a:tr h="197020">
                <a:tc>
                  <a:txBody>
                    <a:bodyPr/>
                    <a:lstStyle/>
                    <a:p>
                      <a:pPr marL="0" marR="0" algn="ctr">
                        <a:lnSpc>
                          <a:spcPct val="200000"/>
                        </a:lnSpc>
                        <a:spcBef>
                          <a:spcPts val="0"/>
                        </a:spcBef>
                        <a:spcAft>
                          <a:spcPts val="0"/>
                        </a:spcAft>
                      </a:pPr>
                      <a:r>
                        <a:rPr lang="en-US" sz="100" dirty="0">
                          <a:effectLst/>
                        </a:rPr>
                        <a:t>Serious</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37 / 1,103 (3%)</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7 / 278 (3%)</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19 / 479 (4%)</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8/ 183 (4%)</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3 / 163 (2%)</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0.41</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3241936290"/>
                  </a:ext>
                </a:extLst>
              </a:tr>
              <a:tr h="197443">
                <a:tc>
                  <a:txBody>
                    <a:bodyPr/>
                    <a:lstStyle/>
                    <a:p>
                      <a:pPr marL="0" marR="0" algn="ctr">
                        <a:lnSpc>
                          <a:spcPct val="200000"/>
                        </a:lnSpc>
                        <a:spcBef>
                          <a:spcPts val="0"/>
                        </a:spcBef>
                        <a:spcAft>
                          <a:spcPts val="0"/>
                        </a:spcAft>
                      </a:pPr>
                      <a:r>
                        <a:rPr lang="en-US" sz="100" dirty="0">
                          <a:effectLst/>
                        </a:rPr>
                        <a:t>Non-Serious</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175 / 1,103 (16)</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38 / 278 (14)</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89 / 479 (19)</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26 / 183 (14)</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22 / 163 (13)</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0.19</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1313122126"/>
                  </a:ext>
                </a:extLst>
              </a:tr>
              <a:tr h="197443">
                <a:tc>
                  <a:txBody>
                    <a:bodyPr/>
                    <a:lstStyle/>
                    <a:p>
                      <a:pPr marL="0" marR="0" algn="ctr">
                        <a:lnSpc>
                          <a:spcPct val="200000"/>
                        </a:lnSpc>
                        <a:spcBef>
                          <a:spcPts val="0"/>
                        </a:spcBef>
                        <a:spcAft>
                          <a:spcPts val="0"/>
                        </a:spcAft>
                      </a:pPr>
                      <a:r>
                        <a:rPr lang="en-US" sz="100" dirty="0">
                          <a:effectLst/>
                        </a:rPr>
                        <a:t>Any infection^</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191 / 1,103 (17)</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42 / 278 (15)</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95 / 479 (20)</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32 / 183 (17)</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22 / 163 (13)</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0.19</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2303983949"/>
                  </a:ext>
                </a:extLst>
              </a:tr>
              <a:tr h="319363">
                <a:tc>
                  <a:txBody>
                    <a:bodyPr/>
                    <a:lstStyle/>
                    <a:p>
                      <a:pPr marL="0" marR="0">
                        <a:lnSpc>
                          <a:spcPct val="200000"/>
                        </a:lnSpc>
                        <a:spcBef>
                          <a:spcPts val="0"/>
                        </a:spcBef>
                        <a:spcAft>
                          <a:spcPts val="0"/>
                        </a:spcAft>
                      </a:pPr>
                      <a:r>
                        <a:rPr lang="en-US" sz="100" dirty="0">
                          <a:effectLst/>
                        </a:rPr>
                        <a:t>Infection in the first year of life</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 </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3466546275"/>
                  </a:ext>
                </a:extLst>
              </a:tr>
              <a:tr h="116163">
                <a:tc>
                  <a:txBody>
                    <a:bodyPr/>
                    <a:lstStyle/>
                    <a:p>
                      <a:pPr marL="0" marR="0" algn="ctr">
                        <a:lnSpc>
                          <a:spcPct val="200000"/>
                        </a:lnSpc>
                        <a:spcBef>
                          <a:spcPts val="0"/>
                        </a:spcBef>
                        <a:spcAft>
                          <a:spcPts val="0"/>
                        </a:spcAft>
                      </a:pPr>
                      <a:r>
                        <a:rPr lang="en-US" sz="100" dirty="0">
                          <a:effectLst/>
                        </a:rPr>
                        <a:t>Serious</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79/1431 (6)</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18/366 (5)</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35/616 (6)</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18 /233(8)</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8/216 (4)</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0.28</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3548199506"/>
                  </a:ext>
                </a:extLst>
              </a:tr>
              <a:tr h="156380">
                <a:tc>
                  <a:txBody>
                    <a:bodyPr/>
                    <a:lstStyle/>
                    <a:p>
                      <a:pPr marL="0" marR="0" algn="ctr">
                        <a:lnSpc>
                          <a:spcPct val="200000"/>
                        </a:lnSpc>
                        <a:spcBef>
                          <a:spcPts val="0"/>
                        </a:spcBef>
                        <a:spcAft>
                          <a:spcPts val="0"/>
                        </a:spcAft>
                      </a:pPr>
                      <a:r>
                        <a:rPr lang="en-US" sz="100" dirty="0">
                          <a:effectLst/>
                        </a:rPr>
                        <a:t>Non-Serious</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637/1431 (43)</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165/366 (44)</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268/616 (43)</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103/233 (44)</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102/216 (47)</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0.79</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2062134075"/>
                  </a:ext>
                </a:extLst>
              </a:tr>
              <a:tr h="156803">
                <a:tc>
                  <a:txBody>
                    <a:bodyPr/>
                    <a:lstStyle/>
                    <a:p>
                      <a:pPr marL="0" marR="0" algn="ctr">
                        <a:lnSpc>
                          <a:spcPct val="200000"/>
                        </a:lnSpc>
                        <a:spcBef>
                          <a:spcPts val="0"/>
                        </a:spcBef>
                        <a:spcAft>
                          <a:spcPts val="0"/>
                        </a:spcAft>
                      </a:pPr>
                      <a:r>
                        <a:rPr lang="en-US" sz="100" dirty="0">
                          <a:effectLst/>
                        </a:rPr>
                        <a:t>Any infection^</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658/1431 (46)</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173/366 (47)</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277/616 (45)</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107/233 (46)</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102/216 (47)</a:t>
                      </a:r>
                      <a:endParaRPr lang="en-US" sz="100" dirty="0">
                        <a:effectLst/>
                        <a:latin typeface="Times New Roman" panose="02020603050405020304" pitchFamily="18" charset="0"/>
                        <a:ea typeface="Calibri" panose="020F0502020204030204" pitchFamily="34" charset="0"/>
                      </a:endParaRPr>
                    </a:p>
                  </a:txBody>
                  <a:tcPr marL="0" marR="0" marT="0" marB="0"/>
                </a:tc>
                <a:tc>
                  <a:txBody>
                    <a:bodyPr/>
                    <a:lstStyle/>
                    <a:p>
                      <a:pPr marL="0" marR="0" algn="ctr">
                        <a:lnSpc>
                          <a:spcPct val="200000"/>
                        </a:lnSpc>
                        <a:spcBef>
                          <a:spcPts val="0"/>
                        </a:spcBef>
                        <a:spcAft>
                          <a:spcPts val="0"/>
                        </a:spcAft>
                      </a:pPr>
                      <a:r>
                        <a:rPr lang="en-US" sz="100" dirty="0">
                          <a:effectLst/>
                        </a:rPr>
                        <a:t>0.87</a:t>
                      </a:r>
                      <a:endParaRPr lang="en-US" sz="100" dirty="0">
                        <a:effectLst/>
                        <a:latin typeface="Times New Roman" panose="02020603050405020304" pitchFamily="18" charset="0"/>
                        <a:ea typeface="Calibri" panose="020F0502020204030204" pitchFamily="34" charset="0"/>
                      </a:endParaRPr>
                    </a:p>
                  </a:txBody>
                  <a:tcPr marL="0" marR="0" marT="0" marB="0"/>
                </a:tc>
                <a:extLst>
                  <a:ext uri="{0D108BD9-81ED-4DB2-BD59-A6C34878D82A}">
                    <a16:rowId xmlns:a16="http://schemas.microsoft.com/office/drawing/2014/main" val="1873512419"/>
                  </a:ext>
                </a:extLst>
              </a:tr>
            </a:tbl>
          </a:graphicData>
        </a:graphic>
      </p:graphicFrame>
      <p:graphicFrame>
        <p:nvGraphicFramePr>
          <p:cNvPr id="5" name="Chart 4">
            <a:extLst>
              <a:ext uri="{FF2B5EF4-FFF2-40B4-BE49-F238E27FC236}">
                <a16:creationId xmlns:a16="http://schemas.microsoft.com/office/drawing/2014/main" id="{CF63F3E9-21ED-43BE-A3A2-5E70B50305CD}"/>
              </a:ext>
            </a:extLst>
          </p:cNvPr>
          <p:cNvGraphicFramePr/>
          <p:nvPr/>
        </p:nvGraphicFramePr>
        <p:xfrm>
          <a:off x="546655" y="1146603"/>
          <a:ext cx="5549348" cy="48635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23A5FF56-C996-4C08-8BD3-07416171BC63}"/>
              </a:ext>
            </a:extLst>
          </p:cNvPr>
          <p:cNvGraphicFramePr/>
          <p:nvPr/>
        </p:nvGraphicFramePr>
        <p:xfrm>
          <a:off x="6396005" y="1345675"/>
          <a:ext cx="5021087" cy="4664511"/>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F9BA97E5-21E7-4004-BA21-AD9C9EBD58FF}"/>
              </a:ext>
            </a:extLst>
          </p:cNvPr>
          <p:cNvSpPr txBox="1"/>
          <p:nvPr/>
        </p:nvSpPr>
        <p:spPr>
          <a:xfrm>
            <a:off x="1150751" y="3944127"/>
            <a:ext cx="1093164" cy="462884"/>
          </a:xfrm>
          <a:prstGeom prst="rect">
            <a:avLst/>
          </a:prstGeom>
          <a:noFill/>
        </p:spPr>
        <p:txBody>
          <a:bodyPr wrap="square">
            <a:spAutoFit/>
          </a:bodyPr>
          <a:lstStyle/>
          <a:p>
            <a:pPr algn="ctr" defTabSz="914332">
              <a:lnSpc>
                <a:spcPct val="200000"/>
              </a:lnSpc>
              <a:buClr>
                <a:srgbClr val="000000"/>
              </a:buClr>
              <a:defRPr/>
            </a:pPr>
            <a:r>
              <a:rPr lang="en-US" sz="1400" kern="0" dirty="0">
                <a:solidFill>
                  <a:srgbClr val="000000"/>
                </a:solidFill>
                <a:latin typeface="Calibri" panose="020F0502020204030204"/>
                <a:ea typeface="Calibri" panose="020F0502020204030204" pitchFamily="34" charset="0"/>
                <a:sym typeface="Arial"/>
              </a:rPr>
              <a:t>P = .41</a:t>
            </a:r>
          </a:p>
        </p:txBody>
      </p:sp>
      <p:sp>
        <p:nvSpPr>
          <p:cNvPr id="16" name="TextBox 15">
            <a:extLst>
              <a:ext uri="{FF2B5EF4-FFF2-40B4-BE49-F238E27FC236}">
                <a16:creationId xmlns:a16="http://schemas.microsoft.com/office/drawing/2014/main" id="{A933DEC1-4A40-4E89-A8B0-BB3C1CB8FDC2}"/>
              </a:ext>
            </a:extLst>
          </p:cNvPr>
          <p:cNvSpPr txBox="1"/>
          <p:nvPr/>
        </p:nvSpPr>
        <p:spPr>
          <a:xfrm>
            <a:off x="2924743" y="3518197"/>
            <a:ext cx="1093164" cy="462884"/>
          </a:xfrm>
          <a:prstGeom prst="rect">
            <a:avLst/>
          </a:prstGeom>
          <a:noFill/>
        </p:spPr>
        <p:txBody>
          <a:bodyPr wrap="square">
            <a:spAutoFit/>
          </a:bodyPr>
          <a:lstStyle/>
          <a:p>
            <a:pPr algn="ctr" defTabSz="914332">
              <a:lnSpc>
                <a:spcPct val="200000"/>
              </a:lnSpc>
              <a:buClr>
                <a:srgbClr val="000000"/>
              </a:buClr>
              <a:defRPr/>
            </a:pPr>
            <a:r>
              <a:rPr lang="en-US" sz="1400" kern="0" dirty="0">
                <a:solidFill>
                  <a:srgbClr val="000000"/>
                </a:solidFill>
                <a:latin typeface="Calibri" panose="020F0502020204030204"/>
                <a:ea typeface="Calibri" panose="020F0502020204030204" pitchFamily="34" charset="0"/>
                <a:sym typeface="Arial"/>
              </a:rPr>
              <a:t>P = .19</a:t>
            </a:r>
          </a:p>
        </p:txBody>
      </p:sp>
      <p:sp>
        <p:nvSpPr>
          <p:cNvPr id="17" name="TextBox 16">
            <a:extLst>
              <a:ext uri="{FF2B5EF4-FFF2-40B4-BE49-F238E27FC236}">
                <a16:creationId xmlns:a16="http://schemas.microsoft.com/office/drawing/2014/main" id="{6BCEBD35-7B47-4589-9618-E783F5AB32DC}"/>
              </a:ext>
            </a:extLst>
          </p:cNvPr>
          <p:cNvSpPr txBox="1"/>
          <p:nvPr/>
        </p:nvSpPr>
        <p:spPr>
          <a:xfrm>
            <a:off x="4512495" y="3429000"/>
            <a:ext cx="1093164" cy="462884"/>
          </a:xfrm>
          <a:prstGeom prst="rect">
            <a:avLst/>
          </a:prstGeom>
          <a:noFill/>
        </p:spPr>
        <p:txBody>
          <a:bodyPr wrap="square">
            <a:spAutoFit/>
          </a:bodyPr>
          <a:lstStyle/>
          <a:p>
            <a:pPr algn="ctr" defTabSz="914332">
              <a:lnSpc>
                <a:spcPct val="200000"/>
              </a:lnSpc>
              <a:buClr>
                <a:srgbClr val="000000"/>
              </a:buClr>
              <a:defRPr/>
            </a:pPr>
            <a:r>
              <a:rPr lang="en-US" sz="1400" kern="0" dirty="0">
                <a:solidFill>
                  <a:srgbClr val="000000"/>
                </a:solidFill>
                <a:latin typeface="Calibri" panose="020F0502020204030204"/>
                <a:ea typeface="Calibri" panose="020F0502020204030204" pitchFamily="34" charset="0"/>
                <a:sym typeface="Arial"/>
              </a:rPr>
              <a:t>P = .19</a:t>
            </a:r>
          </a:p>
        </p:txBody>
      </p:sp>
      <p:sp>
        <p:nvSpPr>
          <p:cNvPr id="18" name="TextBox 17">
            <a:extLst>
              <a:ext uri="{FF2B5EF4-FFF2-40B4-BE49-F238E27FC236}">
                <a16:creationId xmlns:a16="http://schemas.microsoft.com/office/drawing/2014/main" id="{ADE0E75E-13F9-4D9A-A017-85CF40BB0D78}"/>
              </a:ext>
            </a:extLst>
          </p:cNvPr>
          <p:cNvSpPr txBox="1"/>
          <p:nvPr/>
        </p:nvSpPr>
        <p:spPr>
          <a:xfrm>
            <a:off x="6928879" y="4086943"/>
            <a:ext cx="1093164" cy="462884"/>
          </a:xfrm>
          <a:prstGeom prst="rect">
            <a:avLst/>
          </a:prstGeom>
          <a:noFill/>
        </p:spPr>
        <p:txBody>
          <a:bodyPr wrap="square">
            <a:spAutoFit/>
          </a:bodyPr>
          <a:lstStyle/>
          <a:p>
            <a:pPr algn="ctr" defTabSz="914332">
              <a:lnSpc>
                <a:spcPct val="200000"/>
              </a:lnSpc>
              <a:buClr>
                <a:srgbClr val="000000"/>
              </a:buClr>
              <a:defRPr/>
            </a:pPr>
            <a:r>
              <a:rPr lang="en-US" sz="1400" kern="0" dirty="0">
                <a:solidFill>
                  <a:srgbClr val="000000"/>
                </a:solidFill>
                <a:latin typeface="Calibri" panose="020F0502020204030204"/>
                <a:ea typeface="Calibri" panose="020F0502020204030204" pitchFamily="34" charset="0"/>
                <a:sym typeface="Arial"/>
              </a:rPr>
              <a:t>P = .28</a:t>
            </a:r>
          </a:p>
        </p:txBody>
      </p:sp>
      <p:sp>
        <p:nvSpPr>
          <p:cNvPr id="19" name="TextBox 18">
            <a:extLst>
              <a:ext uri="{FF2B5EF4-FFF2-40B4-BE49-F238E27FC236}">
                <a16:creationId xmlns:a16="http://schemas.microsoft.com/office/drawing/2014/main" id="{EF6B685E-0E81-412E-AF53-B64A454A1347}"/>
              </a:ext>
            </a:extLst>
          </p:cNvPr>
          <p:cNvSpPr txBox="1"/>
          <p:nvPr/>
        </p:nvSpPr>
        <p:spPr>
          <a:xfrm>
            <a:off x="8359963" y="2441864"/>
            <a:ext cx="1093164" cy="462884"/>
          </a:xfrm>
          <a:prstGeom prst="rect">
            <a:avLst/>
          </a:prstGeom>
          <a:noFill/>
        </p:spPr>
        <p:txBody>
          <a:bodyPr wrap="square">
            <a:spAutoFit/>
          </a:bodyPr>
          <a:lstStyle/>
          <a:p>
            <a:pPr algn="ctr" defTabSz="914332">
              <a:lnSpc>
                <a:spcPct val="200000"/>
              </a:lnSpc>
              <a:buClr>
                <a:srgbClr val="000000"/>
              </a:buClr>
              <a:defRPr/>
            </a:pPr>
            <a:r>
              <a:rPr lang="en-US" sz="1400" kern="0" dirty="0">
                <a:solidFill>
                  <a:srgbClr val="000000"/>
                </a:solidFill>
                <a:latin typeface="Calibri" panose="020F0502020204030204"/>
                <a:ea typeface="Calibri" panose="020F0502020204030204" pitchFamily="34" charset="0"/>
                <a:sym typeface="Arial"/>
              </a:rPr>
              <a:t>P = .79</a:t>
            </a:r>
          </a:p>
        </p:txBody>
      </p:sp>
      <p:sp>
        <p:nvSpPr>
          <p:cNvPr id="20" name="TextBox 19">
            <a:extLst>
              <a:ext uri="{FF2B5EF4-FFF2-40B4-BE49-F238E27FC236}">
                <a16:creationId xmlns:a16="http://schemas.microsoft.com/office/drawing/2014/main" id="{56D21B94-CF98-413C-B47A-3AA41A7B229D}"/>
              </a:ext>
            </a:extLst>
          </p:cNvPr>
          <p:cNvSpPr txBox="1"/>
          <p:nvPr/>
        </p:nvSpPr>
        <p:spPr>
          <a:xfrm>
            <a:off x="9992719" y="2397509"/>
            <a:ext cx="1093164" cy="462884"/>
          </a:xfrm>
          <a:prstGeom prst="rect">
            <a:avLst/>
          </a:prstGeom>
          <a:noFill/>
        </p:spPr>
        <p:txBody>
          <a:bodyPr wrap="square">
            <a:spAutoFit/>
          </a:bodyPr>
          <a:lstStyle/>
          <a:p>
            <a:pPr algn="ctr" defTabSz="914332">
              <a:lnSpc>
                <a:spcPct val="200000"/>
              </a:lnSpc>
              <a:buClr>
                <a:srgbClr val="000000"/>
              </a:buClr>
              <a:defRPr/>
            </a:pPr>
            <a:r>
              <a:rPr lang="en-US" sz="1400" kern="0" dirty="0">
                <a:solidFill>
                  <a:srgbClr val="000000"/>
                </a:solidFill>
                <a:latin typeface="Calibri" panose="020F0502020204030204"/>
                <a:ea typeface="Calibri" panose="020F0502020204030204" pitchFamily="34" charset="0"/>
                <a:sym typeface="Arial"/>
              </a:rPr>
              <a:t>P = .87</a:t>
            </a:r>
          </a:p>
        </p:txBody>
      </p:sp>
      <p:sp>
        <p:nvSpPr>
          <p:cNvPr id="13" name="TextBox 12">
            <a:extLst>
              <a:ext uri="{FF2B5EF4-FFF2-40B4-BE49-F238E27FC236}">
                <a16:creationId xmlns:a16="http://schemas.microsoft.com/office/drawing/2014/main" id="{6569C79A-3DA8-499E-A463-6E77A2801A2A}"/>
              </a:ext>
            </a:extLst>
          </p:cNvPr>
          <p:cNvSpPr txBox="1"/>
          <p:nvPr/>
        </p:nvSpPr>
        <p:spPr>
          <a:xfrm>
            <a:off x="220209" y="6417211"/>
            <a:ext cx="11737299" cy="276999"/>
          </a:xfrm>
          <a:prstGeom prst="rect">
            <a:avLst/>
          </a:prstGeom>
          <a:noFill/>
        </p:spPr>
        <p:txBody>
          <a:bodyPr wrap="square">
            <a:spAutoFit/>
          </a:bodyPr>
          <a:lstStyle/>
          <a:p>
            <a:pPr defTabSz="1219170">
              <a:defRPr/>
            </a:pPr>
            <a:r>
              <a:rPr lang="en-US" sz="1200" dirty="0">
                <a:solidFill>
                  <a:srgbClr val="052049"/>
                </a:solidFill>
                <a:latin typeface="Calibri" panose="020F0502020204030204" pitchFamily="34" charset="0"/>
                <a:ea typeface="ＭＳ Ｐゴシック" charset="0"/>
                <a:cs typeface="Calibri" panose="020F0502020204030204" pitchFamily="34" charset="0"/>
              </a:rPr>
              <a:t>Mahadevan U, et al. </a:t>
            </a:r>
            <a:r>
              <a:rPr lang="en-US" sz="1200" i="1" dirty="0">
                <a:solidFill>
                  <a:srgbClr val="052049"/>
                </a:solidFill>
                <a:latin typeface="Calibri" panose="020F0502020204030204" pitchFamily="34" charset="0"/>
                <a:ea typeface="ＭＳ Ｐゴシック" charset="0"/>
                <a:cs typeface="Calibri" panose="020F0502020204030204" pitchFamily="34" charset="0"/>
              </a:rPr>
              <a:t>Gastroenterology</a:t>
            </a:r>
            <a:r>
              <a:rPr lang="en-US" sz="1200" dirty="0">
                <a:solidFill>
                  <a:srgbClr val="052049"/>
                </a:solidFill>
                <a:latin typeface="Calibri" panose="020F0502020204030204" pitchFamily="34" charset="0"/>
                <a:ea typeface="ＭＳ Ｐゴシック" charset="0"/>
                <a:cs typeface="Calibri" panose="020F0502020204030204" pitchFamily="34" charset="0"/>
              </a:rPr>
              <a:t>.</a:t>
            </a:r>
            <a:r>
              <a:rPr lang="en-US" altLang="en-US" sz="1200" dirty="0">
                <a:solidFill>
                  <a:srgbClr val="5B616B"/>
                </a:solidFill>
                <a:latin typeface="BlinkMacSystemFont"/>
                <a:ea typeface="ＭＳ Ｐゴシック" charset="0"/>
              </a:rPr>
              <a:t> 2021 Mar;160(4):1131-1139</a:t>
            </a:r>
            <a:r>
              <a:rPr lang="en-US" altLang="en-US" sz="267" dirty="0">
                <a:solidFill>
                  <a:srgbClr val="052049"/>
                </a:solidFill>
                <a:latin typeface="Arial" charset="0"/>
                <a:ea typeface="ＭＳ Ｐゴシック" charset="0"/>
              </a:rPr>
              <a:t> </a:t>
            </a:r>
            <a:endParaRPr lang="en-US" sz="1200" dirty="0">
              <a:solidFill>
                <a:srgbClr val="052049"/>
              </a:solidFill>
              <a:latin typeface="Calibri" panose="020F0502020204030204" pitchFamily="34" charset="0"/>
              <a:ea typeface="ＭＳ Ｐゴシック" charset="0"/>
              <a:cs typeface="Calibri" panose="020F0502020204030204" pitchFamily="34" charset="0"/>
            </a:endParaRPr>
          </a:p>
        </p:txBody>
      </p:sp>
      <p:sp>
        <p:nvSpPr>
          <p:cNvPr id="2" name="Rectangle 1">
            <a:extLst>
              <a:ext uri="{FF2B5EF4-FFF2-40B4-BE49-F238E27FC236}">
                <a16:creationId xmlns:a16="http://schemas.microsoft.com/office/drawing/2014/main" id="{26D4E4A1-7A76-4E2A-B3FD-3DA0488BC237}"/>
              </a:ext>
            </a:extLst>
          </p:cNvPr>
          <p:cNvSpPr>
            <a:spLocks noChangeArrowheads="1"/>
          </p:cNvSpPr>
          <p:nvPr/>
        </p:nvSpPr>
        <p:spPr bwMode="auto">
          <a:xfrm>
            <a:off x="1" y="-123109"/>
            <a:ext cx="65" cy="2462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fontAlgn="base">
              <a:spcBef>
                <a:spcPct val="0"/>
              </a:spcBef>
              <a:spcAft>
                <a:spcPct val="0"/>
              </a:spcAft>
            </a:pPr>
            <a:endParaRPr lang="en-US" altLang="en-US" sz="1600" dirty="0">
              <a:solidFill>
                <a:srgbClr val="5B616B"/>
              </a:solidFill>
              <a:latin typeface="BlinkMacSystemFont"/>
              <a:ea typeface="ＭＳ Ｐゴシック" charset="0"/>
            </a:endParaRPr>
          </a:p>
        </p:txBody>
      </p:sp>
    </p:spTree>
    <p:extLst>
      <p:ext uri="{BB962C8B-B14F-4D97-AF65-F5344CB8AC3E}">
        <p14:creationId xmlns:p14="http://schemas.microsoft.com/office/powerpoint/2010/main" val="363099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Title 9"/>
          <p:cNvSpPr>
            <a:spLocks noGrp="1"/>
          </p:cNvSpPr>
          <p:nvPr>
            <p:ph type="title"/>
          </p:nvPr>
        </p:nvSpPr>
        <p:spPr>
          <a:xfrm>
            <a:off x="446443" y="303177"/>
            <a:ext cx="11294453" cy="1028700"/>
          </a:xfrm>
        </p:spPr>
        <p:txBody>
          <a:bodyPr>
            <a:noAutofit/>
          </a:bodyPr>
          <a:lstStyle/>
          <a:p>
            <a:r>
              <a:rPr lang="en-US" altLang="en-US" sz="3200" b="1" dirty="0">
                <a:solidFill>
                  <a:schemeClr val="accent5">
                    <a:lumMod val="10000"/>
                  </a:schemeClr>
                </a:solidFill>
                <a:latin typeface="Calibri" panose="020F0502020204030204" pitchFamily="34" charset="0"/>
                <a:cs typeface="Calibri" panose="020F0502020204030204" pitchFamily="34" charset="0"/>
              </a:rPr>
              <a:t>PIANO: Achievement of Developmental Milestones at 12 Months Among Offspring of Women with IBD</a:t>
            </a:r>
          </a:p>
        </p:txBody>
      </p:sp>
      <p:pic>
        <p:nvPicPr>
          <p:cNvPr id="9" name="Picture 8"/>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829032" y="3819023"/>
            <a:ext cx="3715544" cy="1917700"/>
          </a:xfrm>
          <a:prstGeom prst="rect">
            <a:avLst/>
          </a:prstGeom>
          <a:effectLst>
            <a:softEdge rad="254000"/>
          </a:effectLst>
        </p:spPr>
      </p:pic>
      <p:sp>
        <p:nvSpPr>
          <p:cNvPr id="114695" name="Rectangle 3"/>
          <p:cNvSpPr>
            <a:spLocks noGrp="1" noChangeArrowheads="1"/>
          </p:cNvSpPr>
          <p:nvPr>
            <p:ph idx="1"/>
          </p:nvPr>
        </p:nvSpPr>
        <p:spPr>
          <a:xfrm>
            <a:off x="6928216" y="1881579"/>
            <a:ext cx="3616361" cy="1917700"/>
          </a:xfrm>
          <a:ln w="57150">
            <a:solidFill>
              <a:schemeClr val="tx2">
                <a:lumMod val="60000"/>
                <a:lumOff val="40000"/>
              </a:schemeClr>
            </a:solidFill>
          </a:ln>
        </p:spPr>
        <p:txBody>
          <a:bodyPr>
            <a:noAutofit/>
          </a:bodyPr>
          <a:lstStyle/>
          <a:p>
            <a:pPr marL="0" indent="0" algn="ctr">
              <a:buNone/>
            </a:pPr>
            <a:r>
              <a:rPr lang="en-US" altLang="en-US" sz="1600" i="1" dirty="0"/>
              <a:t>In utero </a:t>
            </a:r>
            <a:r>
              <a:rPr lang="en-US" altLang="en-US" sz="1600" dirty="0"/>
              <a:t>exposure to immunomodulator and biologic therapy was not associated with developmental delay compared to unexposed infants or general population.</a:t>
            </a:r>
          </a:p>
          <a:p>
            <a:pPr marL="0" indent="0" algn="ctr">
              <a:buNone/>
            </a:pPr>
            <a:r>
              <a:rPr lang="en-US" altLang="en-US" sz="1600" dirty="0"/>
              <a:t>ASQ-3</a:t>
            </a:r>
          </a:p>
        </p:txBody>
      </p:sp>
      <p:sp>
        <p:nvSpPr>
          <p:cNvPr id="8" name="Rectangle 7"/>
          <p:cNvSpPr/>
          <p:nvPr/>
        </p:nvSpPr>
        <p:spPr>
          <a:xfrm>
            <a:off x="2590800" y="2358483"/>
            <a:ext cx="1676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dirty="0">
                <a:solidFill>
                  <a:prstClr val="white"/>
                </a:solidFill>
                <a:latin typeface="Candara"/>
              </a:rPr>
              <a:t>Live Births:</a:t>
            </a:r>
          </a:p>
          <a:p>
            <a:pPr algn="ctr" defTabSz="1219170">
              <a:defRPr/>
            </a:pPr>
            <a:r>
              <a:rPr lang="en-US" dirty="0">
                <a:solidFill>
                  <a:prstClr val="white"/>
                </a:solidFill>
                <a:latin typeface="Candara"/>
              </a:rPr>
              <a:t>411</a:t>
            </a:r>
          </a:p>
        </p:txBody>
      </p:sp>
      <p:sp>
        <p:nvSpPr>
          <p:cNvPr id="10" name="Down Arrow 9"/>
          <p:cNvSpPr/>
          <p:nvPr/>
        </p:nvSpPr>
        <p:spPr>
          <a:xfrm>
            <a:off x="3262884" y="3119927"/>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dirty="0">
              <a:solidFill>
                <a:prstClr val="white"/>
              </a:solidFill>
              <a:latin typeface="Candara"/>
            </a:endParaRPr>
          </a:p>
        </p:txBody>
      </p:sp>
      <p:sp>
        <p:nvSpPr>
          <p:cNvPr id="11" name="Rectangle 10"/>
          <p:cNvSpPr/>
          <p:nvPr/>
        </p:nvSpPr>
        <p:spPr>
          <a:xfrm>
            <a:off x="1584223" y="3819023"/>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dirty="0">
                <a:solidFill>
                  <a:prstClr val="white"/>
                </a:solidFill>
                <a:latin typeface="Candara"/>
              </a:rPr>
              <a:t>Ref: 92</a:t>
            </a:r>
          </a:p>
        </p:txBody>
      </p:sp>
      <p:sp>
        <p:nvSpPr>
          <p:cNvPr id="12" name="Rectangle 11"/>
          <p:cNvSpPr/>
          <p:nvPr/>
        </p:nvSpPr>
        <p:spPr>
          <a:xfrm>
            <a:off x="2590800" y="382079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dirty="0">
                <a:solidFill>
                  <a:prstClr val="white"/>
                </a:solidFill>
                <a:latin typeface="Candara"/>
              </a:rPr>
              <a:t>T:52</a:t>
            </a:r>
          </a:p>
        </p:txBody>
      </p:sp>
      <p:sp>
        <p:nvSpPr>
          <p:cNvPr id="13" name="Rectangle 12"/>
          <p:cNvSpPr/>
          <p:nvPr/>
        </p:nvSpPr>
        <p:spPr>
          <a:xfrm>
            <a:off x="3657600" y="3819023"/>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dirty="0">
                <a:solidFill>
                  <a:prstClr val="white"/>
                </a:solidFill>
                <a:latin typeface="Candara"/>
              </a:rPr>
              <a:t>B: 206</a:t>
            </a:r>
          </a:p>
        </p:txBody>
      </p:sp>
      <p:sp>
        <p:nvSpPr>
          <p:cNvPr id="14" name="Rectangle 13"/>
          <p:cNvSpPr/>
          <p:nvPr/>
        </p:nvSpPr>
        <p:spPr>
          <a:xfrm>
            <a:off x="4696075" y="3819023"/>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dirty="0">
                <a:solidFill>
                  <a:prstClr val="white"/>
                </a:solidFill>
                <a:latin typeface="Candara"/>
              </a:rPr>
              <a:t>C:62</a:t>
            </a:r>
          </a:p>
        </p:txBody>
      </p:sp>
      <p:sp>
        <p:nvSpPr>
          <p:cNvPr id="15" name="TextBox 14">
            <a:extLst>
              <a:ext uri="{FF2B5EF4-FFF2-40B4-BE49-F238E27FC236}">
                <a16:creationId xmlns:a16="http://schemas.microsoft.com/office/drawing/2014/main" id="{AD9A26B7-C923-D044-A8F6-66B90C0B4DCF}"/>
              </a:ext>
            </a:extLst>
          </p:cNvPr>
          <p:cNvSpPr txBox="1"/>
          <p:nvPr/>
        </p:nvSpPr>
        <p:spPr>
          <a:xfrm>
            <a:off x="-37481" y="6554823"/>
            <a:ext cx="5647956" cy="276999"/>
          </a:xfrm>
          <a:prstGeom prst="rect">
            <a:avLst/>
          </a:prstGeom>
          <a:noFill/>
        </p:spPr>
        <p:txBody>
          <a:bodyPr wrap="none" rtlCol="0">
            <a:spAutoFit/>
          </a:bodyPr>
          <a:lstStyle/>
          <a:p>
            <a:pPr defTabSz="1219170">
              <a:defRPr/>
            </a:pPr>
            <a:r>
              <a:rPr lang="en-US" sz="1200" dirty="0">
                <a:solidFill>
                  <a:srgbClr val="052049"/>
                </a:solidFill>
                <a:latin typeface="Calibri" panose="020F0502020204030204" pitchFamily="34" charset="0"/>
                <a:ea typeface="ＭＳ Ｐゴシック" charset="0"/>
                <a:cs typeface="Calibri" panose="020F0502020204030204" pitchFamily="34" charset="0"/>
              </a:rPr>
              <a:t>Mahadevan, et al.</a:t>
            </a:r>
            <a:r>
              <a:rPr lang="en-US" altLang="en-US" sz="1200" dirty="0">
                <a:solidFill>
                  <a:srgbClr val="052049"/>
                </a:solidFill>
                <a:latin typeface="Calibri" pitchFamily="34" charset="0"/>
                <a:ea typeface="ＭＳ Ｐゴシック" charset="0"/>
              </a:rPr>
              <a:t> Gastroenterology. 146. S-1, 2014. 10.1016/S0016-5085(14)60001-9.  </a:t>
            </a:r>
          </a:p>
        </p:txBody>
      </p:sp>
    </p:spTree>
    <p:extLst>
      <p:ext uri="{BB962C8B-B14F-4D97-AF65-F5344CB8AC3E}">
        <p14:creationId xmlns:p14="http://schemas.microsoft.com/office/powerpoint/2010/main" val="970385602"/>
      </p:ext>
    </p:extLst>
  </p:cSld>
  <p:clrMapOvr>
    <a:masterClrMapping/>
  </p:clrMapOvr>
</p:sld>
</file>

<file path=ppt/theme/theme1.xml><?xml version="1.0" encoding="utf-8"?>
<a:theme xmlns:a="http://schemas.openxmlformats.org/drawingml/2006/main" name="Office Theme">
  <a:themeElements>
    <a:clrScheme name="PIANO Theme">
      <a:dk1>
        <a:srgbClr val="000000"/>
      </a:dk1>
      <a:lt1>
        <a:srgbClr val="FFFFFF"/>
      </a:lt1>
      <a:dk2>
        <a:srgbClr val="011627"/>
      </a:dk2>
      <a:lt2>
        <a:srgbClr val="F6F6F6"/>
      </a:lt2>
      <a:accent1>
        <a:srgbClr val="6883BA"/>
      </a:accent1>
      <a:accent2>
        <a:srgbClr val="E071A3"/>
      </a:accent2>
      <a:accent3>
        <a:srgbClr val="B1BEDA"/>
      </a:accent3>
      <a:accent4>
        <a:srgbClr val="EDB6CF"/>
      </a:accent4>
      <a:accent5>
        <a:srgbClr val="714466"/>
      </a:accent5>
      <a:accent6>
        <a:srgbClr val="011627"/>
      </a:accent6>
      <a:hlink>
        <a:srgbClr val="6883BA"/>
      </a:hlink>
      <a:folHlink>
        <a:srgbClr val="7144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4621</TotalTime>
  <Words>3674</Words>
  <Application>Microsoft Office PowerPoint</Application>
  <PresentationFormat>Widescreen</PresentationFormat>
  <Paragraphs>611</Paragraphs>
  <Slides>23</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BlinkMacSystemFont</vt:lpstr>
      <vt:lpstr>Calibri</vt:lpstr>
      <vt:lpstr>Calibri Light</vt:lpstr>
      <vt:lpstr>Cambria</vt:lpstr>
      <vt:lpstr>Candara</vt:lpstr>
      <vt:lpstr>Montserrat</vt:lpstr>
      <vt:lpstr>System Font Regular</vt:lpstr>
      <vt:lpstr>Times New Roman</vt:lpstr>
      <vt:lpstr>Wingdings</vt:lpstr>
      <vt:lpstr>Office Theme</vt:lpstr>
      <vt:lpstr>IBD Roadmap: Pregnancy and Beyond</vt:lpstr>
      <vt:lpstr>Medication Safety: Pregnancy</vt:lpstr>
      <vt:lpstr>Medications to Continue?</vt:lpstr>
      <vt:lpstr>Exposure to Corticosteroids in Pregnancy is Associated with Adverse Perinatal Outcomes Among Infants of Mothers with Inflammatory Bowel Disease: Results From The PIANO Registry</vt:lpstr>
      <vt:lpstr>PowerPoint Presentation</vt:lpstr>
      <vt:lpstr>FcRN materno-fetal transport of IgG across placenta</vt:lpstr>
      <vt:lpstr>Placental Transfer</vt:lpstr>
      <vt:lpstr>Infections After Fetal Exposure to Biologics and Thiopurines Among Women with IBD</vt:lpstr>
      <vt:lpstr>PIANO: Achievement of Developmental Milestones at 12 Months Among Offspring of Women with IBD</vt:lpstr>
      <vt:lpstr>ECCO Guidelines 2022</vt:lpstr>
      <vt:lpstr>Vedolizumab treatment during pregnancy alters placental morphology</vt:lpstr>
      <vt:lpstr>Summary</vt:lpstr>
      <vt:lpstr>Infections</vt:lpstr>
      <vt:lpstr>Small Molecules</vt:lpstr>
      <vt:lpstr>Medication Safety: Lactation</vt:lpstr>
      <vt:lpstr>Levels of Biologics Detected in Breast Milk Are Low and Do Not Adversely Affect Infant Outcomes</vt:lpstr>
      <vt:lpstr>Medication Safety: Vaccination</vt:lpstr>
      <vt:lpstr>PIANO Registry: Maternal Immunomodulators or Biologics Do Not Impact Vaccine Response</vt:lpstr>
      <vt:lpstr>Rotavirus Vaccination</vt:lpstr>
      <vt:lpstr>Summary</vt:lpstr>
      <vt:lpstr>Vaccinations?</vt:lpstr>
      <vt:lpstr>And Beyond…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Sarnelli, Anna</dc:creator>
  <cp:lastModifiedBy>Mahadevan, Uma</cp:lastModifiedBy>
  <cp:revision>21</cp:revision>
  <dcterms:created xsi:type="dcterms:W3CDTF">2022-10-11T17:43:27Z</dcterms:created>
  <dcterms:modified xsi:type="dcterms:W3CDTF">2023-03-30T20:28:50Z</dcterms:modified>
</cp:coreProperties>
</file>