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763" r:id="rId3"/>
    <p:sldId id="263" r:id="rId4"/>
    <p:sldId id="780" r:id="rId5"/>
    <p:sldId id="765" r:id="rId6"/>
    <p:sldId id="779" r:id="rId7"/>
    <p:sldId id="300" r:id="rId8"/>
    <p:sldId id="257" r:id="rId9"/>
    <p:sldId id="766" r:id="rId10"/>
    <p:sldId id="776" r:id="rId11"/>
    <p:sldId id="305" r:id="rId12"/>
    <p:sldId id="777" r:id="rId13"/>
    <p:sldId id="303" r:id="rId14"/>
    <p:sldId id="767" r:id="rId15"/>
    <p:sldId id="775" r:id="rId16"/>
    <p:sldId id="778" r:id="rId17"/>
    <p:sldId id="768" r:id="rId18"/>
    <p:sldId id="261" r:id="rId19"/>
    <p:sldId id="770" r:id="rId20"/>
    <p:sldId id="771" r:id="rId21"/>
    <p:sldId id="773" r:id="rId22"/>
    <p:sldId id="7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34"/>
    <p:restoredTop sz="96327"/>
  </p:normalViewPr>
  <p:slideViewPr>
    <p:cSldViewPr snapToGrid="0">
      <p:cViewPr varScale="1">
        <p:scale>
          <a:sx n="128" d="100"/>
          <a:sy n="128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0897D5-6B41-40E8-81D3-A65DD5589481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1F5AE3-458D-4AB8-B56B-3D5875297AE7}">
      <dgm:prSet/>
      <dgm:spPr/>
      <dgm:t>
        <a:bodyPr/>
        <a:lstStyle/>
        <a:p>
          <a:r>
            <a:rPr lang="en-US"/>
            <a:t>3 million people affected </a:t>
          </a:r>
        </a:p>
      </dgm:t>
    </dgm:pt>
    <dgm:pt modelId="{09BC7FAC-F91B-4417-8CED-9E551E691718}" type="parTrans" cxnId="{C3D6A9D6-72F5-4D28-801D-E942F48E2FD4}">
      <dgm:prSet/>
      <dgm:spPr/>
      <dgm:t>
        <a:bodyPr/>
        <a:lstStyle/>
        <a:p>
          <a:endParaRPr lang="en-US"/>
        </a:p>
      </dgm:t>
    </dgm:pt>
    <dgm:pt modelId="{12D2DB89-8FB4-4AB3-9BF2-F71EFAEBF121}" type="sibTrans" cxnId="{C3D6A9D6-72F5-4D28-801D-E942F48E2FD4}">
      <dgm:prSet/>
      <dgm:spPr/>
      <dgm:t>
        <a:bodyPr/>
        <a:lstStyle/>
        <a:p>
          <a:endParaRPr lang="en-US"/>
        </a:p>
      </dgm:t>
    </dgm:pt>
    <dgm:pt modelId="{52A5A261-751A-4804-8794-20FC7D85E448}">
      <dgm:prSet/>
      <dgm:spPr/>
      <dgm:t>
        <a:bodyPr/>
        <a:lstStyle/>
        <a:p>
          <a:r>
            <a:rPr lang="en-US" dirty="0"/>
            <a:t>Incidence is rising/concerns about drug and disease associated complications</a:t>
          </a:r>
        </a:p>
      </dgm:t>
    </dgm:pt>
    <dgm:pt modelId="{35B5D015-AA03-4937-BD85-A05AB8A07E15}" type="parTrans" cxnId="{AA27778A-6685-4809-ACFE-573F880E1835}">
      <dgm:prSet/>
      <dgm:spPr/>
      <dgm:t>
        <a:bodyPr/>
        <a:lstStyle/>
        <a:p>
          <a:endParaRPr lang="en-US"/>
        </a:p>
      </dgm:t>
    </dgm:pt>
    <dgm:pt modelId="{E4884E42-5225-4D99-BB1C-0E87E6ED0887}" type="sibTrans" cxnId="{AA27778A-6685-4809-ACFE-573F880E1835}">
      <dgm:prSet/>
      <dgm:spPr/>
      <dgm:t>
        <a:bodyPr/>
        <a:lstStyle/>
        <a:p>
          <a:endParaRPr lang="en-US"/>
        </a:p>
      </dgm:t>
    </dgm:pt>
    <dgm:pt modelId="{844B7879-FCF1-4E2F-A166-E4D6CA80DA2F}">
      <dgm:prSet/>
      <dgm:spPr/>
      <dgm:t>
        <a:bodyPr/>
        <a:lstStyle/>
        <a:p>
          <a:r>
            <a:rPr lang="en-US" dirty="0"/>
            <a:t>**Patient preferences </a:t>
          </a:r>
        </a:p>
      </dgm:t>
    </dgm:pt>
    <dgm:pt modelId="{6A8D53EF-180D-448E-89D5-A3B633FBFB6B}" type="parTrans" cxnId="{93DBF480-AB34-4CDD-9E81-F442D2494009}">
      <dgm:prSet/>
      <dgm:spPr/>
      <dgm:t>
        <a:bodyPr/>
        <a:lstStyle/>
        <a:p>
          <a:endParaRPr lang="en-US"/>
        </a:p>
      </dgm:t>
    </dgm:pt>
    <dgm:pt modelId="{E6E2CA31-D02D-40C9-9E17-98AFACC595D7}" type="sibTrans" cxnId="{93DBF480-AB34-4CDD-9E81-F442D2494009}">
      <dgm:prSet/>
      <dgm:spPr/>
      <dgm:t>
        <a:bodyPr/>
        <a:lstStyle/>
        <a:p>
          <a:endParaRPr lang="en-US"/>
        </a:p>
      </dgm:t>
    </dgm:pt>
    <dgm:pt modelId="{68EEB14E-722A-4E22-BD07-7333B239B292}">
      <dgm:prSet/>
      <dgm:spPr/>
      <dgm:t>
        <a:bodyPr/>
        <a:lstStyle/>
        <a:p>
          <a:r>
            <a:rPr lang="en-US" dirty="0"/>
            <a:t>Current therapies have improved control but </a:t>
          </a:r>
          <a:r>
            <a:rPr lang="en-US" b="1" dirty="0"/>
            <a:t>NOT</a:t>
          </a:r>
          <a:r>
            <a:rPr lang="en-US" dirty="0"/>
            <a:t> eliminated risk of cancer</a:t>
          </a:r>
        </a:p>
      </dgm:t>
    </dgm:pt>
    <dgm:pt modelId="{BC242080-36CB-4655-93DB-701B50809235}" type="parTrans" cxnId="{686EC20C-2A13-4526-BF3D-30315A2EBE79}">
      <dgm:prSet/>
      <dgm:spPr/>
      <dgm:t>
        <a:bodyPr/>
        <a:lstStyle/>
        <a:p>
          <a:endParaRPr lang="en-US"/>
        </a:p>
      </dgm:t>
    </dgm:pt>
    <dgm:pt modelId="{EB8EBF53-FF81-4A91-A257-09533BD43664}" type="sibTrans" cxnId="{686EC20C-2A13-4526-BF3D-30315A2EBE79}">
      <dgm:prSet/>
      <dgm:spPr/>
      <dgm:t>
        <a:bodyPr/>
        <a:lstStyle/>
        <a:p>
          <a:endParaRPr lang="en-US"/>
        </a:p>
      </dgm:t>
    </dgm:pt>
    <dgm:pt modelId="{07785C1A-E0F9-EA4E-898C-CD838C445A60}" type="pres">
      <dgm:prSet presAssocID="{950897D5-6B41-40E8-81D3-A65DD55894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3B96DCD-5927-1647-9A13-D8842412FE97}" type="pres">
      <dgm:prSet presAssocID="{601F5AE3-458D-4AB8-B56B-3D5875297AE7}" presName="hierRoot1" presStyleCnt="0"/>
      <dgm:spPr/>
    </dgm:pt>
    <dgm:pt modelId="{A7B8BC3A-80B2-2746-AB37-09FF35376073}" type="pres">
      <dgm:prSet presAssocID="{601F5AE3-458D-4AB8-B56B-3D5875297AE7}" presName="composite" presStyleCnt="0"/>
      <dgm:spPr/>
    </dgm:pt>
    <dgm:pt modelId="{58157026-83F9-5340-89D5-78BF167F3B38}" type="pres">
      <dgm:prSet presAssocID="{601F5AE3-458D-4AB8-B56B-3D5875297AE7}" presName="background" presStyleLbl="node0" presStyleIdx="0" presStyleCnt="4"/>
      <dgm:spPr/>
    </dgm:pt>
    <dgm:pt modelId="{67F66A36-E0BE-E141-B9C5-B6D72E2B5E47}" type="pres">
      <dgm:prSet presAssocID="{601F5AE3-458D-4AB8-B56B-3D5875297AE7}" presName="text" presStyleLbl="fgAcc0" presStyleIdx="0" presStyleCnt="4">
        <dgm:presLayoutVars>
          <dgm:chPref val="3"/>
        </dgm:presLayoutVars>
      </dgm:prSet>
      <dgm:spPr/>
    </dgm:pt>
    <dgm:pt modelId="{91CE6786-A000-3D43-B54B-202C4EE5D996}" type="pres">
      <dgm:prSet presAssocID="{601F5AE3-458D-4AB8-B56B-3D5875297AE7}" presName="hierChild2" presStyleCnt="0"/>
      <dgm:spPr/>
    </dgm:pt>
    <dgm:pt modelId="{BD601E8D-2E73-4D49-8ACC-597F79C7E3E5}" type="pres">
      <dgm:prSet presAssocID="{52A5A261-751A-4804-8794-20FC7D85E448}" presName="hierRoot1" presStyleCnt="0"/>
      <dgm:spPr/>
    </dgm:pt>
    <dgm:pt modelId="{2188639F-B736-C64F-BEE5-15509CB15206}" type="pres">
      <dgm:prSet presAssocID="{52A5A261-751A-4804-8794-20FC7D85E448}" presName="composite" presStyleCnt="0"/>
      <dgm:spPr/>
    </dgm:pt>
    <dgm:pt modelId="{621DE319-84E3-B347-854B-239A5C934E47}" type="pres">
      <dgm:prSet presAssocID="{52A5A261-751A-4804-8794-20FC7D85E448}" presName="background" presStyleLbl="node0" presStyleIdx="1" presStyleCnt="4"/>
      <dgm:spPr/>
    </dgm:pt>
    <dgm:pt modelId="{054E7326-123B-8343-AF53-FE58A0EE4BC7}" type="pres">
      <dgm:prSet presAssocID="{52A5A261-751A-4804-8794-20FC7D85E448}" presName="text" presStyleLbl="fgAcc0" presStyleIdx="1" presStyleCnt="4">
        <dgm:presLayoutVars>
          <dgm:chPref val="3"/>
        </dgm:presLayoutVars>
      </dgm:prSet>
      <dgm:spPr/>
    </dgm:pt>
    <dgm:pt modelId="{DD1621F5-965C-9249-B5F7-49C0F6D2D3D3}" type="pres">
      <dgm:prSet presAssocID="{52A5A261-751A-4804-8794-20FC7D85E448}" presName="hierChild2" presStyleCnt="0"/>
      <dgm:spPr/>
    </dgm:pt>
    <dgm:pt modelId="{5CF70C84-A2F1-C941-B78B-AA9F1E661EA0}" type="pres">
      <dgm:prSet presAssocID="{844B7879-FCF1-4E2F-A166-E4D6CA80DA2F}" presName="hierRoot1" presStyleCnt="0"/>
      <dgm:spPr/>
    </dgm:pt>
    <dgm:pt modelId="{72154922-F683-8C47-BB01-15BD3BCD1A5A}" type="pres">
      <dgm:prSet presAssocID="{844B7879-FCF1-4E2F-A166-E4D6CA80DA2F}" presName="composite" presStyleCnt="0"/>
      <dgm:spPr/>
    </dgm:pt>
    <dgm:pt modelId="{7F93A380-8FC1-E84B-9703-79F81D1919F2}" type="pres">
      <dgm:prSet presAssocID="{844B7879-FCF1-4E2F-A166-E4D6CA80DA2F}" presName="background" presStyleLbl="node0" presStyleIdx="2" presStyleCnt="4"/>
      <dgm:spPr/>
    </dgm:pt>
    <dgm:pt modelId="{6B02B7C5-3A00-F545-B1DD-EC304A838E4E}" type="pres">
      <dgm:prSet presAssocID="{844B7879-FCF1-4E2F-A166-E4D6CA80DA2F}" presName="text" presStyleLbl="fgAcc0" presStyleIdx="2" presStyleCnt="4">
        <dgm:presLayoutVars>
          <dgm:chPref val="3"/>
        </dgm:presLayoutVars>
      </dgm:prSet>
      <dgm:spPr/>
    </dgm:pt>
    <dgm:pt modelId="{B8104CF5-6AB6-9245-9110-E940766DEF2B}" type="pres">
      <dgm:prSet presAssocID="{844B7879-FCF1-4E2F-A166-E4D6CA80DA2F}" presName="hierChild2" presStyleCnt="0"/>
      <dgm:spPr/>
    </dgm:pt>
    <dgm:pt modelId="{B9902E1C-29F9-6F48-83CA-844B63E88583}" type="pres">
      <dgm:prSet presAssocID="{68EEB14E-722A-4E22-BD07-7333B239B292}" presName="hierRoot1" presStyleCnt="0"/>
      <dgm:spPr/>
    </dgm:pt>
    <dgm:pt modelId="{56B015AD-536C-964A-92B2-BF97E6F7F51D}" type="pres">
      <dgm:prSet presAssocID="{68EEB14E-722A-4E22-BD07-7333B239B292}" presName="composite" presStyleCnt="0"/>
      <dgm:spPr/>
    </dgm:pt>
    <dgm:pt modelId="{9A324EDF-AEFD-FA40-8BC9-4ACCB26F1B67}" type="pres">
      <dgm:prSet presAssocID="{68EEB14E-722A-4E22-BD07-7333B239B292}" presName="background" presStyleLbl="node0" presStyleIdx="3" presStyleCnt="4"/>
      <dgm:spPr/>
    </dgm:pt>
    <dgm:pt modelId="{01A6DDE6-F698-764E-B44E-BE517315A5DD}" type="pres">
      <dgm:prSet presAssocID="{68EEB14E-722A-4E22-BD07-7333B239B292}" presName="text" presStyleLbl="fgAcc0" presStyleIdx="3" presStyleCnt="4">
        <dgm:presLayoutVars>
          <dgm:chPref val="3"/>
        </dgm:presLayoutVars>
      </dgm:prSet>
      <dgm:spPr/>
    </dgm:pt>
    <dgm:pt modelId="{DFE02310-97E4-4044-8B2B-04ADD0B06501}" type="pres">
      <dgm:prSet presAssocID="{68EEB14E-722A-4E22-BD07-7333B239B292}" presName="hierChild2" presStyleCnt="0"/>
      <dgm:spPr/>
    </dgm:pt>
  </dgm:ptLst>
  <dgm:cxnLst>
    <dgm:cxn modelId="{686EC20C-2A13-4526-BF3D-30315A2EBE79}" srcId="{950897D5-6B41-40E8-81D3-A65DD5589481}" destId="{68EEB14E-722A-4E22-BD07-7333B239B292}" srcOrd="3" destOrd="0" parTransId="{BC242080-36CB-4655-93DB-701B50809235}" sibTransId="{EB8EBF53-FF81-4A91-A257-09533BD43664}"/>
    <dgm:cxn modelId="{C2796B62-9DA1-A549-8721-172C1BABAC63}" type="presOf" srcId="{844B7879-FCF1-4E2F-A166-E4D6CA80DA2F}" destId="{6B02B7C5-3A00-F545-B1DD-EC304A838E4E}" srcOrd="0" destOrd="0" presId="urn:microsoft.com/office/officeart/2005/8/layout/hierarchy1"/>
    <dgm:cxn modelId="{93DBF480-AB34-4CDD-9E81-F442D2494009}" srcId="{950897D5-6B41-40E8-81D3-A65DD5589481}" destId="{844B7879-FCF1-4E2F-A166-E4D6CA80DA2F}" srcOrd="2" destOrd="0" parTransId="{6A8D53EF-180D-448E-89D5-A3B633FBFB6B}" sibTransId="{E6E2CA31-D02D-40C9-9E17-98AFACC595D7}"/>
    <dgm:cxn modelId="{AA27778A-6685-4809-ACFE-573F880E1835}" srcId="{950897D5-6B41-40E8-81D3-A65DD5589481}" destId="{52A5A261-751A-4804-8794-20FC7D85E448}" srcOrd="1" destOrd="0" parTransId="{35B5D015-AA03-4937-BD85-A05AB8A07E15}" sibTransId="{E4884E42-5225-4D99-BB1C-0E87E6ED0887}"/>
    <dgm:cxn modelId="{62B8D292-6589-8942-BA28-68A37D78D1A2}" type="presOf" srcId="{68EEB14E-722A-4E22-BD07-7333B239B292}" destId="{01A6DDE6-F698-764E-B44E-BE517315A5DD}" srcOrd="0" destOrd="0" presId="urn:microsoft.com/office/officeart/2005/8/layout/hierarchy1"/>
    <dgm:cxn modelId="{C316CC9E-E2F7-9C4B-BBC4-D1682D37A640}" type="presOf" srcId="{52A5A261-751A-4804-8794-20FC7D85E448}" destId="{054E7326-123B-8343-AF53-FE58A0EE4BC7}" srcOrd="0" destOrd="0" presId="urn:microsoft.com/office/officeart/2005/8/layout/hierarchy1"/>
    <dgm:cxn modelId="{92A47BA8-E777-E84F-9B49-6D6C77C1B7F6}" type="presOf" srcId="{950897D5-6B41-40E8-81D3-A65DD5589481}" destId="{07785C1A-E0F9-EA4E-898C-CD838C445A60}" srcOrd="0" destOrd="0" presId="urn:microsoft.com/office/officeart/2005/8/layout/hierarchy1"/>
    <dgm:cxn modelId="{2ED080C1-62A5-E443-BA77-98063E17F27A}" type="presOf" srcId="{601F5AE3-458D-4AB8-B56B-3D5875297AE7}" destId="{67F66A36-E0BE-E141-B9C5-B6D72E2B5E47}" srcOrd="0" destOrd="0" presId="urn:microsoft.com/office/officeart/2005/8/layout/hierarchy1"/>
    <dgm:cxn modelId="{C3D6A9D6-72F5-4D28-801D-E942F48E2FD4}" srcId="{950897D5-6B41-40E8-81D3-A65DD5589481}" destId="{601F5AE3-458D-4AB8-B56B-3D5875297AE7}" srcOrd="0" destOrd="0" parTransId="{09BC7FAC-F91B-4417-8CED-9E551E691718}" sibTransId="{12D2DB89-8FB4-4AB3-9BF2-F71EFAEBF121}"/>
    <dgm:cxn modelId="{CD984025-60B0-4043-9D25-5F95757C5C74}" type="presParOf" srcId="{07785C1A-E0F9-EA4E-898C-CD838C445A60}" destId="{C3B96DCD-5927-1647-9A13-D8842412FE97}" srcOrd="0" destOrd="0" presId="urn:microsoft.com/office/officeart/2005/8/layout/hierarchy1"/>
    <dgm:cxn modelId="{2651319C-A0B4-0849-8885-4423C38D6C68}" type="presParOf" srcId="{C3B96DCD-5927-1647-9A13-D8842412FE97}" destId="{A7B8BC3A-80B2-2746-AB37-09FF35376073}" srcOrd="0" destOrd="0" presId="urn:microsoft.com/office/officeart/2005/8/layout/hierarchy1"/>
    <dgm:cxn modelId="{EBB642FD-2D3B-D341-9EA3-FC57A95CDBE1}" type="presParOf" srcId="{A7B8BC3A-80B2-2746-AB37-09FF35376073}" destId="{58157026-83F9-5340-89D5-78BF167F3B38}" srcOrd="0" destOrd="0" presId="urn:microsoft.com/office/officeart/2005/8/layout/hierarchy1"/>
    <dgm:cxn modelId="{9A02CC96-2802-C04B-B2BC-74D10D22DCDB}" type="presParOf" srcId="{A7B8BC3A-80B2-2746-AB37-09FF35376073}" destId="{67F66A36-E0BE-E141-B9C5-B6D72E2B5E47}" srcOrd="1" destOrd="0" presId="urn:microsoft.com/office/officeart/2005/8/layout/hierarchy1"/>
    <dgm:cxn modelId="{0A7AD5A2-A4C7-3343-BC68-0DD879882525}" type="presParOf" srcId="{C3B96DCD-5927-1647-9A13-D8842412FE97}" destId="{91CE6786-A000-3D43-B54B-202C4EE5D996}" srcOrd="1" destOrd="0" presId="urn:microsoft.com/office/officeart/2005/8/layout/hierarchy1"/>
    <dgm:cxn modelId="{7F1A851F-E6AD-8246-9D21-AD2C1FFCD702}" type="presParOf" srcId="{07785C1A-E0F9-EA4E-898C-CD838C445A60}" destId="{BD601E8D-2E73-4D49-8ACC-597F79C7E3E5}" srcOrd="1" destOrd="0" presId="urn:microsoft.com/office/officeart/2005/8/layout/hierarchy1"/>
    <dgm:cxn modelId="{58001541-5FF8-7C44-AE09-99FD6DB6783A}" type="presParOf" srcId="{BD601E8D-2E73-4D49-8ACC-597F79C7E3E5}" destId="{2188639F-B736-C64F-BEE5-15509CB15206}" srcOrd="0" destOrd="0" presId="urn:microsoft.com/office/officeart/2005/8/layout/hierarchy1"/>
    <dgm:cxn modelId="{C320AAB9-4B92-B540-9046-FD2EC2D9FB5F}" type="presParOf" srcId="{2188639F-B736-C64F-BEE5-15509CB15206}" destId="{621DE319-84E3-B347-854B-239A5C934E47}" srcOrd="0" destOrd="0" presId="urn:microsoft.com/office/officeart/2005/8/layout/hierarchy1"/>
    <dgm:cxn modelId="{3536F163-57FB-604F-AD93-C52A6D670162}" type="presParOf" srcId="{2188639F-B736-C64F-BEE5-15509CB15206}" destId="{054E7326-123B-8343-AF53-FE58A0EE4BC7}" srcOrd="1" destOrd="0" presId="urn:microsoft.com/office/officeart/2005/8/layout/hierarchy1"/>
    <dgm:cxn modelId="{2C47192A-8D1F-5B48-9407-F911263B6F57}" type="presParOf" srcId="{BD601E8D-2E73-4D49-8ACC-597F79C7E3E5}" destId="{DD1621F5-965C-9249-B5F7-49C0F6D2D3D3}" srcOrd="1" destOrd="0" presId="urn:microsoft.com/office/officeart/2005/8/layout/hierarchy1"/>
    <dgm:cxn modelId="{642EAB86-E412-5243-9861-03569506913C}" type="presParOf" srcId="{07785C1A-E0F9-EA4E-898C-CD838C445A60}" destId="{5CF70C84-A2F1-C941-B78B-AA9F1E661EA0}" srcOrd="2" destOrd="0" presId="urn:microsoft.com/office/officeart/2005/8/layout/hierarchy1"/>
    <dgm:cxn modelId="{2DDA48E4-E6A1-AF46-B63A-089F26168882}" type="presParOf" srcId="{5CF70C84-A2F1-C941-B78B-AA9F1E661EA0}" destId="{72154922-F683-8C47-BB01-15BD3BCD1A5A}" srcOrd="0" destOrd="0" presId="urn:microsoft.com/office/officeart/2005/8/layout/hierarchy1"/>
    <dgm:cxn modelId="{191E99FF-0449-084D-BF17-7759D3649866}" type="presParOf" srcId="{72154922-F683-8C47-BB01-15BD3BCD1A5A}" destId="{7F93A380-8FC1-E84B-9703-79F81D1919F2}" srcOrd="0" destOrd="0" presId="urn:microsoft.com/office/officeart/2005/8/layout/hierarchy1"/>
    <dgm:cxn modelId="{7975CCB0-3575-0948-B696-20CB7CD58772}" type="presParOf" srcId="{72154922-F683-8C47-BB01-15BD3BCD1A5A}" destId="{6B02B7C5-3A00-F545-B1DD-EC304A838E4E}" srcOrd="1" destOrd="0" presId="urn:microsoft.com/office/officeart/2005/8/layout/hierarchy1"/>
    <dgm:cxn modelId="{AB93B693-82F6-2046-A53D-3C5F210C9B83}" type="presParOf" srcId="{5CF70C84-A2F1-C941-B78B-AA9F1E661EA0}" destId="{B8104CF5-6AB6-9245-9110-E940766DEF2B}" srcOrd="1" destOrd="0" presId="urn:microsoft.com/office/officeart/2005/8/layout/hierarchy1"/>
    <dgm:cxn modelId="{B82C6252-6F2F-E146-B5C5-C79FB18B1F23}" type="presParOf" srcId="{07785C1A-E0F9-EA4E-898C-CD838C445A60}" destId="{B9902E1C-29F9-6F48-83CA-844B63E88583}" srcOrd="3" destOrd="0" presId="urn:microsoft.com/office/officeart/2005/8/layout/hierarchy1"/>
    <dgm:cxn modelId="{2DBCD2B0-80BA-E74A-9109-87477814DB93}" type="presParOf" srcId="{B9902E1C-29F9-6F48-83CA-844B63E88583}" destId="{56B015AD-536C-964A-92B2-BF97E6F7F51D}" srcOrd="0" destOrd="0" presId="urn:microsoft.com/office/officeart/2005/8/layout/hierarchy1"/>
    <dgm:cxn modelId="{E8E1F481-6626-7640-91F2-5120C95C5C4F}" type="presParOf" srcId="{56B015AD-536C-964A-92B2-BF97E6F7F51D}" destId="{9A324EDF-AEFD-FA40-8BC9-4ACCB26F1B67}" srcOrd="0" destOrd="0" presId="urn:microsoft.com/office/officeart/2005/8/layout/hierarchy1"/>
    <dgm:cxn modelId="{6C3DE9C5-DC16-CE45-BA91-0ED25E74BAF2}" type="presParOf" srcId="{56B015AD-536C-964A-92B2-BF97E6F7F51D}" destId="{01A6DDE6-F698-764E-B44E-BE517315A5DD}" srcOrd="1" destOrd="0" presId="urn:microsoft.com/office/officeart/2005/8/layout/hierarchy1"/>
    <dgm:cxn modelId="{897B2F3B-3E53-3A47-9D39-1FECA3CBFC93}" type="presParOf" srcId="{B9902E1C-29F9-6F48-83CA-844B63E88583}" destId="{DFE02310-97E4-4044-8B2B-04ADD0B0650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57026-83F9-5340-89D5-78BF167F3B38}">
      <dsp:nvSpPr>
        <dsp:cNvPr id="0" name=""/>
        <dsp:cNvSpPr/>
      </dsp:nvSpPr>
      <dsp:spPr>
        <a:xfrm>
          <a:off x="3007" y="685865"/>
          <a:ext cx="2147393" cy="1363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F66A36-E0BE-E141-B9C5-B6D72E2B5E47}">
      <dsp:nvSpPr>
        <dsp:cNvPr id="0" name=""/>
        <dsp:cNvSpPr/>
      </dsp:nvSpPr>
      <dsp:spPr>
        <a:xfrm>
          <a:off x="241606" y="912535"/>
          <a:ext cx="2147393" cy="1363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3 million people affected </a:t>
          </a:r>
        </a:p>
      </dsp:txBody>
      <dsp:txXfrm>
        <a:off x="281544" y="952473"/>
        <a:ext cx="2067517" cy="1283719"/>
      </dsp:txXfrm>
    </dsp:sp>
    <dsp:sp modelId="{621DE319-84E3-B347-854B-239A5C934E47}">
      <dsp:nvSpPr>
        <dsp:cNvPr id="0" name=""/>
        <dsp:cNvSpPr/>
      </dsp:nvSpPr>
      <dsp:spPr>
        <a:xfrm>
          <a:off x="2627600" y="685865"/>
          <a:ext cx="2147393" cy="1363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4E7326-123B-8343-AF53-FE58A0EE4BC7}">
      <dsp:nvSpPr>
        <dsp:cNvPr id="0" name=""/>
        <dsp:cNvSpPr/>
      </dsp:nvSpPr>
      <dsp:spPr>
        <a:xfrm>
          <a:off x="2866199" y="912535"/>
          <a:ext cx="2147393" cy="1363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Incidence is rising/concerns about drug and disease associated complications</a:t>
          </a:r>
        </a:p>
      </dsp:txBody>
      <dsp:txXfrm>
        <a:off x="2906137" y="952473"/>
        <a:ext cx="2067517" cy="1283719"/>
      </dsp:txXfrm>
    </dsp:sp>
    <dsp:sp modelId="{7F93A380-8FC1-E84B-9703-79F81D1919F2}">
      <dsp:nvSpPr>
        <dsp:cNvPr id="0" name=""/>
        <dsp:cNvSpPr/>
      </dsp:nvSpPr>
      <dsp:spPr>
        <a:xfrm>
          <a:off x="5252192" y="685865"/>
          <a:ext cx="2147393" cy="1363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02B7C5-3A00-F545-B1DD-EC304A838E4E}">
      <dsp:nvSpPr>
        <dsp:cNvPr id="0" name=""/>
        <dsp:cNvSpPr/>
      </dsp:nvSpPr>
      <dsp:spPr>
        <a:xfrm>
          <a:off x="5490791" y="912535"/>
          <a:ext cx="2147393" cy="1363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**Patient preferences </a:t>
          </a:r>
        </a:p>
      </dsp:txBody>
      <dsp:txXfrm>
        <a:off x="5530729" y="952473"/>
        <a:ext cx="2067517" cy="1283719"/>
      </dsp:txXfrm>
    </dsp:sp>
    <dsp:sp modelId="{9A324EDF-AEFD-FA40-8BC9-4ACCB26F1B67}">
      <dsp:nvSpPr>
        <dsp:cNvPr id="0" name=""/>
        <dsp:cNvSpPr/>
      </dsp:nvSpPr>
      <dsp:spPr>
        <a:xfrm>
          <a:off x="7876785" y="685865"/>
          <a:ext cx="2147393" cy="1363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A6DDE6-F698-764E-B44E-BE517315A5DD}">
      <dsp:nvSpPr>
        <dsp:cNvPr id="0" name=""/>
        <dsp:cNvSpPr/>
      </dsp:nvSpPr>
      <dsp:spPr>
        <a:xfrm>
          <a:off x="8115384" y="912535"/>
          <a:ext cx="2147393" cy="1363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Current therapies have improved control but </a:t>
          </a:r>
          <a:r>
            <a:rPr lang="en-US" sz="1600" b="1" kern="1200" dirty="0"/>
            <a:t>NOT</a:t>
          </a:r>
          <a:r>
            <a:rPr lang="en-US" sz="1600" kern="1200" dirty="0"/>
            <a:t> eliminated risk of cancer</a:t>
          </a:r>
        </a:p>
      </dsp:txBody>
      <dsp:txXfrm>
        <a:off x="8155322" y="952473"/>
        <a:ext cx="2067517" cy="1283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37DFA-D652-5A48-9A06-F8DA1C9C0750}" type="datetimeFigureOut">
              <a:rPr lang="en-US" smtClean="0"/>
              <a:t>6/19/23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F27CB-FD6A-0C4A-87FA-1135C4A6E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2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0" dirty="0">
                <a:latin typeface="Arial" charset="0"/>
                <a:ea typeface="MS PGothic" charset="0"/>
              </a:rPr>
              <a:t>LGD -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Inflammation is present but minimal, and there is enlargement,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hyperchromasia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mild stratification of the nuclei of the crypt epithelial cells. Nuclei are seen in the basal one-third of the epithelial cells.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556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one approach, methylene blue is sprayed onto the lining of the colon. The uptake of the dye is different for dysplastic (neoplastic) tissue than it is for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colitic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tissue. This difference enables the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endoscopist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detect lesions that may be missed with standard white light techniques. Another technique uses indigo carmine, which details the spaces between colonic crypts, thereby enabling an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endoscopist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distinguish dysplastic (neoplastic) tissue from ordinary colitis tissue. Both methods have been evaluated, and multiple studies have reported increased rates of dysplasia detection with these techniques, in the range of 2- to 4-fold higher than with traditional white light colonoscopy alone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1D906-D1E0-6242-9BC2-C8295127F5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7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046A4-985F-9F49-86FB-DF5980EB9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?sort=date&amp;term=Ananthakrishnan+AN&amp;cauthor_id=25041865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F1E992-B14A-4FD5-8E41-E19C83492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69C544B6-3EB8-40C0-BBA0-D6825A339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008ED5F3-C2B0-4C4B-864A-381723C87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23CC4B0B-BFBC-4B5D-87E1-9E6415263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C346C5BB-C560-432B-B712-CC4188B6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A5D527C1-B6DA-42CF-8499-7561AF3C1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79811171-A408-48D1-B498-29EEB218D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CAB35AA3-C384-40C1-972D-E9CF2ECEB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F1FB2FB4-BDB4-49C0-B229-C44C3A652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911B13BF-C299-4EDA-AC49-B43C6E01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46744126-7C1B-4B5B-BBB2-8F25CE557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5DCDFB75-55EC-4221-A026-2DF2C8ACB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F9DB045F-5C45-45BF-AFCB-2EA8DE14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11">
            <a:extLst>
              <a:ext uri="{FF2B5EF4-FFF2-40B4-BE49-F238E27FC236}">
                <a16:creationId xmlns:a16="http://schemas.microsoft.com/office/drawing/2014/main" id="{1E86F813-D67B-409D-AA77-FA8878C2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0BB6E0-44F4-4938-8070-5992040B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544A1-5AF2-B936-A412-B43CB8316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969" y="804335"/>
            <a:ext cx="5768697" cy="5249332"/>
          </a:xfrm>
        </p:spPr>
        <p:txBody>
          <a:bodyPr anchor="ctr">
            <a:normAutofit/>
          </a:bodyPr>
          <a:lstStyle/>
          <a:p>
            <a:r>
              <a:rPr lang="en-US" sz="4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Dysplasia Surveillance in Chronic Colitis: Who, when, how, and how often?</a:t>
            </a:r>
            <a:br>
              <a:rPr lang="en-US" sz="4000" b="1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AA365-3779-091C-B69C-10409CE44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035" y="804334"/>
            <a:ext cx="3348069" cy="5249332"/>
          </a:xfrm>
        </p:spPr>
        <p:txBody>
          <a:bodyPr anchor="ctr">
            <a:normAutofit/>
          </a:bodyPr>
          <a:lstStyle/>
          <a:p>
            <a:pPr algn="l"/>
            <a:r>
              <a:rPr lang="en-US" sz="12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Kofi Clarke MD,FACP,FRCP (</a:t>
            </a:r>
            <a:r>
              <a:rPr lang="en-US" sz="12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Lond</a:t>
            </a:r>
            <a:r>
              <a:rPr lang="en-US" sz="12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), AGAF</a:t>
            </a:r>
            <a:endParaRPr lang="en-US" sz="1200" b="0" i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Professor, College of Medicine</a:t>
            </a:r>
            <a:endParaRPr lang="en-US" sz="1200" b="0" i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Chief , Gastroenterology and Hepatology</a:t>
            </a:r>
            <a:endParaRPr lang="en-US" sz="1200" b="0" i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Graham H. Jeffries Professor of Medicine</a:t>
            </a:r>
          </a:p>
          <a:p>
            <a:pPr algn="l"/>
            <a:r>
              <a:rPr lang="en-US" sz="12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Penn State Hershey Medical Center</a:t>
            </a:r>
            <a:endParaRPr lang="en-US" sz="1200" b="0" i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algn="r"/>
            <a:r>
              <a:rPr lang="en-US" sz="1200" i="1" dirty="0">
                <a:solidFill>
                  <a:schemeClr val="tx1"/>
                </a:solidFill>
              </a:rPr>
              <a:t>June 2023</a:t>
            </a:r>
          </a:p>
        </p:txBody>
      </p:sp>
    </p:spTree>
    <p:extLst>
      <p:ext uri="{BB962C8B-B14F-4D97-AF65-F5344CB8AC3E}">
        <p14:creationId xmlns:p14="http://schemas.microsoft.com/office/powerpoint/2010/main" val="3810638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AF03-5D79-5258-57D3-B1D03D7DD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800" b="1" i="0" strike="noStrike" dirty="0">
                <a:solidFill>
                  <a:schemeClr val="tx1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400" i="0" dirty="0">
                <a:solidFill>
                  <a:srgbClr val="212121"/>
                </a:solidFill>
                <a:effectLst/>
              </a:rPr>
              <a:t>Colonoscopy is associated with a reduced risk for colon cancer and mortality in patients with inflammatory bowel disease</a:t>
            </a:r>
            <a:br>
              <a:rPr lang="en-US" sz="2800" i="0" dirty="0">
                <a:solidFill>
                  <a:srgbClr val="212121"/>
                </a:solidFill>
                <a:effectLst/>
              </a:rPr>
            </a:br>
            <a:br>
              <a:rPr lang="en-US" sz="800" b="0" i="0" strike="noStrike" dirty="0">
                <a:solidFill>
                  <a:schemeClr val="tx1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US" sz="800" b="0" i="0" strike="noStrike" dirty="0">
                <a:solidFill>
                  <a:schemeClr val="tx1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US" sz="800" b="0" i="0" strike="noStrike" dirty="0">
                <a:solidFill>
                  <a:schemeClr val="tx1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396CE-45A7-0F1B-1651-728E34F6A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12121"/>
                </a:solidFill>
                <a:latin typeface="system-ui"/>
              </a:rPr>
              <a:t>I</a:t>
            </a:r>
            <a:r>
              <a:rPr lang="en-US" b="0" i="0" dirty="0">
                <a:solidFill>
                  <a:srgbClr val="212121"/>
                </a:solidFill>
                <a:effectLst/>
                <a:latin typeface="system-ui"/>
              </a:rPr>
              <a:t>ncidence of CRC in patients without a recent colonoscopy (2.7%) was significantly higher than among patients with a recent colonoscopy (1.6%) (odds ratio [OR], 0.56; 95% confidence interval [CI], 0.39-0.80). </a:t>
            </a: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system-ui"/>
              </a:rPr>
              <a:t>This difference persisted in multivariate analysis (OR, 0.65; 95% CI, 0.45-0.93) and was robust when adjusted for a range of assumptions in sensitivity analyses. </a:t>
            </a: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system-ui"/>
              </a:rPr>
              <a:t>Among patients with CRC, a colonoscopy within 6 to 36 months before diagnosis was associated with a reduced mortality rate (OR, 0.34; 95% CI, 0.12-0.95).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8796D-F29C-E562-7C59-EF21A5DE7AD3}"/>
              </a:ext>
            </a:extLst>
          </p:cNvPr>
          <p:cNvSpPr txBox="1"/>
          <p:nvPr/>
        </p:nvSpPr>
        <p:spPr>
          <a:xfrm>
            <a:off x="6096000" y="6233890"/>
            <a:ext cx="5259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strike="noStrike" dirty="0" err="1">
                <a:solidFill>
                  <a:schemeClr val="tx1"/>
                </a:solidFill>
                <a:effectLst/>
                <a:latin typeface="+mj-lt"/>
              </a:rPr>
              <a:t>Ananthakrishnan</a:t>
            </a:r>
            <a:r>
              <a:rPr lang="en-US" sz="1200" b="0" i="0" strike="noStrike" dirty="0">
                <a:solidFill>
                  <a:schemeClr val="tx1"/>
                </a:solidFill>
                <a:effectLst/>
                <a:latin typeface="+mj-lt"/>
              </a:rPr>
              <a:t> et al , </a:t>
            </a:r>
            <a:r>
              <a:rPr lang="en-US" sz="1200" b="0" i="0" dirty="0">
                <a:solidFill>
                  <a:srgbClr val="5B616B"/>
                </a:solidFill>
                <a:effectLst/>
                <a:latin typeface="+mj-lt"/>
              </a:rPr>
              <a:t>Clin Gastroenterol Hepatol</a:t>
            </a:r>
            <a:r>
              <a:rPr lang="en-US" sz="1200" cap="small" dirty="0">
                <a:solidFill>
                  <a:srgbClr val="5B616B"/>
                </a:solidFill>
                <a:latin typeface="+mj-lt"/>
              </a:rPr>
              <a:t>, </a:t>
            </a:r>
            <a:r>
              <a:rPr lang="en-US" sz="1200" b="0" i="0" dirty="0">
                <a:solidFill>
                  <a:srgbClr val="5B616B"/>
                </a:solidFill>
                <a:effectLst/>
                <a:latin typeface="+mj-lt"/>
              </a:rPr>
              <a:t>2015 Feb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6745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49414" y="48700"/>
            <a:ext cx="9018587" cy="83496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  <a:ea typeface="MS PGothic" charset="0"/>
                <a:cs typeface="Arial"/>
              </a:rPr>
              <a:t>Endoscopic surveillance for CRC in IBD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49414" y="1271909"/>
            <a:ext cx="8942387" cy="4611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  <a:cs typeface="Arial"/>
              </a:rPr>
              <a:t>Rubin et al. -33 biopsies were needed during colonoscopy to rule out dysplasia with 90% certainty  </a:t>
            </a:r>
          </a:p>
          <a:p>
            <a:pPr marL="0" indent="0">
              <a:buNone/>
            </a:pPr>
            <a:endParaRPr lang="en-US" sz="2000" dirty="0">
              <a:latin typeface="+mj-lt"/>
              <a:cs typeface="Arial"/>
            </a:endParaRPr>
          </a:p>
          <a:p>
            <a:endParaRPr lang="en-US" sz="2000" dirty="0">
              <a:latin typeface="+mj-lt"/>
              <a:cs typeface="Arial"/>
            </a:endParaRPr>
          </a:p>
          <a:p>
            <a:r>
              <a:rPr lang="en-US" sz="2000" dirty="0">
                <a:latin typeface="+mj-lt"/>
                <a:cs typeface="Arial"/>
              </a:rPr>
              <a:t>For 25 years:- random, non-targeted 4-quadrant biopsies every 10 cm, with a minimum of 32 biopsies, in addition to obtaining biopsies of suspicious lesions</a:t>
            </a:r>
          </a:p>
          <a:p>
            <a:pPr marL="0" indent="0">
              <a:buNone/>
            </a:pPr>
            <a:endParaRPr lang="en-US" sz="2000" dirty="0">
              <a:latin typeface="+mj-lt"/>
              <a:cs typeface="Arial"/>
            </a:endParaRPr>
          </a:p>
          <a:p>
            <a:endParaRPr lang="en-US" sz="2000" dirty="0">
              <a:latin typeface="+mj-lt"/>
              <a:cs typeface="Arial"/>
            </a:endParaRPr>
          </a:p>
          <a:p>
            <a:r>
              <a:rPr lang="en-US" sz="2000" u="sng" dirty="0">
                <a:latin typeface="+mj-lt"/>
                <a:cs typeface="Arial"/>
              </a:rPr>
              <a:t>However</a:t>
            </a:r>
            <a:r>
              <a:rPr lang="en-US" sz="2000" dirty="0">
                <a:latin typeface="+mj-lt"/>
                <a:cs typeface="Arial"/>
              </a:rPr>
              <a:t>, several studies have cast doubt on the efficacy of this approach; adherence rates to this practice are low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6688668" y="6221864"/>
            <a:ext cx="39210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i="1" dirty="0"/>
              <a:t>Rubin et al., Gastroenterology 1992</a:t>
            </a:r>
          </a:p>
          <a:p>
            <a:pPr algn="r"/>
            <a:r>
              <a:rPr lang="en-US" sz="1200" i="1" dirty="0"/>
              <a:t>Davila et al., GIE 2006</a:t>
            </a:r>
          </a:p>
          <a:p>
            <a:pPr algn="r"/>
            <a:r>
              <a:rPr lang="en-US" sz="1200" i="1" dirty="0" err="1"/>
              <a:t>Naymagon</a:t>
            </a:r>
            <a:r>
              <a:rPr lang="en-US" sz="1200" i="1" dirty="0"/>
              <a:t> &amp; Ullman, Gastroenterol &amp; </a:t>
            </a:r>
            <a:r>
              <a:rPr lang="en-US" sz="1200" i="1" dirty="0" err="1"/>
              <a:t>Hepatol</a:t>
            </a:r>
            <a:r>
              <a:rPr lang="en-US" sz="1200" i="1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642425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A8925-BD90-07F6-9BE6-18926BFC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400" i="0" dirty="0" err="1">
                <a:solidFill>
                  <a:srgbClr val="212121"/>
                </a:solidFill>
                <a:effectLst/>
              </a:rPr>
              <a:t>Multicentre</a:t>
            </a:r>
            <a:r>
              <a:rPr lang="en-US" sz="2400" i="0" dirty="0">
                <a:solidFill>
                  <a:srgbClr val="212121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212121"/>
                </a:solidFill>
                <a:effectLst/>
              </a:rPr>
              <a:t>randomised</a:t>
            </a:r>
            <a:r>
              <a:rPr lang="en-US" sz="2400" i="0" dirty="0">
                <a:solidFill>
                  <a:srgbClr val="212121"/>
                </a:solidFill>
                <a:effectLst/>
              </a:rPr>
              <a:t> controlled trial on virtual chromoendoscopy in the detection of neoplasia during colitis surveillance high-definition colonoscopy (the VIRTUOSO trial)</a:t>
            </a:r>
            <a:br>
              <a:rPr lang="en-US" sz="2400" i="0" dirty="0">
                <a:solidFill>
                  <a:srgbClr val="212121"/>
                </a:solidFill>
                <a:effectLst/>
              </a:rPr>
            </a:br>
            <a:br>
              <a:rPr lang="en-US" sz="800" b="1" i="0" dirty="0">
                <a:solidFill>
                  <a:srgbClr val="212121"/>
                </a:solidFill>
                <a:effectLst/>
                <a:latin typeface="Merriweather" pitchFamily="2" charset="77"/>
              </a:rPr>
            </a:b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FD331-97CB-B8C3-F17C-28098E4D5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538151"/>
          </a:xfrm>
        </p:spPr>
        <p:txBody>
          <a:bodyPr/>
          <a:lstStyle/>
          <a:p>
            <a:r>
              <a:rPr lang="en-US" sz="2000" b="1" i="0" dirty="0">
                <a:solidFill>
                  <a:srgbClr val="212121"/>
                </a:solidFill>
                <a:effectLst/>
                <a:latin typeface="+mj-lt"/>
              </a:rPr>
              <a:t>Conclusion: </a:t>
            </a:r>
          </a:p>
          <a:p>
            <a:endParaRPr lang="en-US" sz="2000" b="1" dirty="0">
              <a:solidFill>
                <a:srgbClr val="21212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000" b="1" i="0" dirty="0">
                <a:solidFill>
                  <a:srgbClr val="212121"/>
                </a:solidFill>
                <a:effectLst/>
                <a:latin typeface="+mj-lt"/>
              </a:rPr>
              <a:t>*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+mj-lt"/>
              </a:rPr>
              <a:t>HDV and HDWL did not differ significantly in the detection of neoplasia. Almost all neoplasia were detected on targeted biopsy or resection. </a:t>
            </a: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endParaRPr lang="en-US" b="0" i="0" dirty="0">
              <a:solidFill>
                <a:srgbClr val="212121"/>
              </a:solidFill>
              <a:effectLst/>
              <a:latin typeface="system-ui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212121"/>
                </a:solidFill>
                <a:effectLst/>
                <a:latin typeface="system-ui"/>
              </a:rPr>
              <a:t>*</a:t>
            </a:r>
            <a:r>
              <a:rPr lang="en-US" sz="2000" b="0" i="0" dirty="0" err="1">
                <a:solidFill>
                  <a:srgbClr val="212121"/>
                </a:solidFill>
                <a:effectLst/>
                <a:latin typeface="+mj-lt"/>
              </a:rPr>
              <a:t>Quadrantic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+mj-lt"/>
              </a:rPr>
              <a:t> non-targeted biopsies have </a:t>
            </a:r>
            <a:r>
              <a:rPr lang="en-US" sz="2000" b="0" i="1" dirty="0">
                <a:solidFill>
                  <a:srgbClr val="212121"/>
                </a:solidFill>
                <a:effectLst/>
                <a:latin typeface="+mj-lt"/>
              </a:rPr>
              <a:t>negligible additional gain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32158-7FF3-BEB5-D3E9-5EC106C6FA9E}"/>
              </a:ext>
            </a:extLst>
          </p:cNvPr>
          <p:cNvSpPr txBox="1"/>
          <p:nvPr/>
        </p:nvSpPr>
        <p:spPr>
          <a:xfrm>
            <a:off x="7673547" y="5671751"/>
            <a:ext cx="3595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u="none" strike="noStrike" dirty="0" err="1">
                <a:solidFill>
                  <a:schemeClr val="tx1"/>
                </a:solidFill>
                <a:effectLst/>
                <a:latin typeface="+mj-lt"/>
              </a:rPr>
              <a:t>Kesavan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+mj-lt"/>
              </a:rPr>
              <a:t> Kandiah et al, </a:t>
            </a:r>
            <a:r>
              <a:rPr lang="en-US" sz="1400" b="0" i="0" dirty="0">
                <a:solidFill>
                  <a:srgbClr val="5B616B"/>
                </a:solidFill>
                <a:effectLst/>
                <a:latin typeface="+mj-lt"/>
              </a:rPr>
              <a:t>Gut</a:t>
            </a:r>
            <a:r>
              <a:rPr lang="en-US" sz="1400" cap="small" dirty="0">
                <a:solidFill>
                  <a:srgbClr val="5B616B"/>
                </a:solidFill>
                <a:latin typeface="+mj-lt"/>
              </a:rPr>
              <a:t>. </a:t>
            </a:r>
            <a:r>
              <a:rPr lang="en-US" sz="1400" b="0" i="0" dirty="0">
                <a:solidFill>
                  <a:srgbClr val="5B616B"/>
                </a:solidFill>
                <a:effectLst/>
                <a:latin typeface="+mj-lt"/>
              </a:rPr>
              <a:t>2021 Sep</a:t>
            </a:r>
            <a:endParaRPr lang="en-US" sz="1400" dirty="0">
              <a:latin typeface="+mj-lt"/>
            </a:endParaRP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CAEA3E57-E4DF-D6A9-E8D3-4C82BA6931A5}"/>
              </a:ext>
            </a:extLst>
          </p:cNvPr>
          <p:cNvSpPr/>
          <p:nvPr/>
        </p:nvSpPr>
        <p:spPr>
          <a:xfrm>
            <a:off x="11071654" y="4806779"/>
            <a:ext cx="1176117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0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9983"/>
            <a:ext cx="8229600" cy="718950"/>
          </a:xfrm>
        </p:spPr>
        <p:txBody>
          <a:bodyPr>
            <a:normAutofit/>
          </a:bodyPr>
          <a:lstStyle/>
          <a:p>
            <a:r>
              <a:rPr lang="en-US" sz="2000" dirty="0"/>
              <a:t>What we thought vs What we Know Now</a:t>
            </a:r>
            <a:br>
              <a:rPr lang="en-US" sz="2000" dirty="0"/>
            </a:br>
            <a:r>
              <a:rPr lang="en-US" sz="2000" dirty="0"/>
              <a:t>*Chromoendoscopy</a:t>
            </a:r>
            <a:endParaRPr lang="en-US" sz="20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305261" y="6023113"/>
            <a:ext cx="33401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i="1" dirty="0" err="1"/>
              <a:t>Beaugerie</a:t>
            </a:r>
            <a:r>
              <a:rPr lang="en-US" sz="1200" i="1" dirty="0"/>
              <a:t> &amp; </a:t>
            </a:r>
            <a:r>
              <a:rPr lang="en-US" sz="1200" i="1" dirty="0" err="1"/>
              <a:t>Itzkowitz</a:t>
            </a:r>
            <a:r>
              <a:rPr lang="en-US" sz="1200" i="1" dirty="0"/>
              <a:t>, NEJM 2015</a:t>
            </a:r>
          </a:p>
          <a:p>
            <a:pPr algn="r"/>
            <a:r>
              <a:rPr lang="en-US" sz="1200" i="1" dirty="0"/>
              <a:t>Laine et al., Gastroenterology 2015</a:t>
            </a:r>
          </a:p>
          <a:p>
            <a:pPr algn="r"/>
            <a:r>
              <a:rPr lang="en-US" sz="1200" i="1" dirty="0"/>
              <a:t>Scenic Guidelines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39476" y="1227669"/>
            <a:ext cx="4132496" cy="4402661"/>
            <a:chOff x="4123292" y="828605"/>
            <a:chExt cx="4309533" cy="5414400"/>
          </a:xfrm>
        </p:grpSpPr>
        <p:pic>
          <p:nvPicPr>
            <p:cNvPr id="7" name="Picture 6" descr="BeaugerieItzkowitz.NEJM2015.Fig1b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82" t="4150" r="932" b="7261"/>
            <a:stretch/>
          </p:blipFill>
          <p:spPr>
            <a:xfrm>
              <a:off x="4123292" y="828605"/>
              <a:ext cx="4309533" cy="1651000"/>
            </a:xfrm>
            <a:prstGeom prst="rect">
              <a:avLst/>
            </a:prstGeom>
          </p:spPr>
        </p:pic>
        <p:pic>
          <p:nvPicPr>
            <p:cNvPr id="9" name="Picture 8" descr="chromoendoscopy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728" y="4394526"/>
              <a:ext cx="4301097" cy="1848479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4131728" y="2567728"/>
              <a:ext cx="4301097" cy="1706312"/>
              <a:chOff x="3928532" y="2669326"/>
              <a:chExt cx="4301097" cy="1706312"/>
            </a:xfrm>
          </p:grpSpPr>
          <p:pic>
            <p:nvPicPr>
              <p:cNvPr id="6" name="Picture 5" descr="Laineetal.SCENIC.Fig3.tif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620"/>
              <a:stretch/>
            </p:blipFill>
            <p:spPr>
              <a:xfrm>
                <a:off x="3928532" y="2669326"/>
                <a:ext cx="4301097" cy="1706312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928532" y="4097867"/>
                <a:ext cx="254001" cy="27128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062132" y="4097867"/>
                <a:ext cx="254001" cy="27128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531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CAE7-1C89-DFD4-0EBB-A32C9268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Chromoendoscopy superior?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124EA-1FB7-A7F9-BC98-A934A01D9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2D9EC-02A8-79A4-43A9-E1EB97979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555272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>
                <a:latin typeface="+mj-lt"/>
                <a:cs typeface="Arial"/>
              </a:rPr>
              <a:t>Several studies have demonstrated significant improvement in dysplasia detection rates (including flat dysplasia)</a:t>
            </a:r>
          </a:p>
          <a:p>
            <a:endParaRPr lang="en-US" sz="1600" dirty="0">
              <a:latin typeface="+mj-lt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+mj-lt"/>
                <a:cs typeface="Arial"/>
              </a:rPr>
              <a:t>No definitive evidence for improvement in cancer prevention or survival</a:t>
            </a:r>
          </a:p>
          <a:p>
            <a:pPr marL="342900" indent="-342900">
              <a:buFont typeface="Arial"/>
              <a:buChar char="•"/>
            </a:pPr>
            <a:endParaRPr lang="en-US" sz="1600" dirty="0">
              <a:latin typeface="+mj-lt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+mj-lt"/>
                <a:cs typeface="Arial"/>
              </a:rPr>
              <a:t>Few comparisons made between CE and thorough evaluation with HD scope</a:t>
            </a:r>
            <a:endParaRPr lang="en-US" sz="1600" dirty="0">
              <a:latin typeface="+mj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EAA97-F522-6701-F97B-B7EC220285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2E70E-03A1-ABC9-3AB2-63C8DAB7F2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Prospective data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Case Control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7AA4E-A008-86B7-E8B1-1E3449DB48BE}"/>
              </a:ext>
            </a:extLst>
          </p:cNvPr>
          <p:cNvSpPr txBox="1"/>
          <p:nvPr/>
        </p:nvSpPr>
        <p:spPr>
          <a:xfrm>
            <a:off x="6932105" y="6152322"/>
            <a:ext cx="4572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Naymagon</a:t>
            </a:r>
            <a:r>
              <a:rPr lang="en-US" sz="1200" dirty="0"/>
              <a:t>&amp; Ullman Gastroenterol &amp; Hepatol , 2015</a:t>
            </a:r>
          </a:p>
        </p:txBody>
      </p:sp>
    </p:spTree>
    <p:extLst>
      <p:ext uri="{BB962C8B-B14F-4D97-AF65-F5344CB8AC3E}">
        <p14:creationId xmlns:p14="http://schemas.microsoft.com/office/powerpoint/2010/main" val="356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B33B9-3186-A883-2CD0-030F919AF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47825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i="0" dirty="0">
                <a:solidFill>
                  <a:srgbClr val="212121"/>
                </a:solidFill>
                <a:effectLst/>
                <a:latin typeface="Merriweather" pitchFamily="2" charset="77"/>
              </a:rPr>
              <a:t>Chromoendoscopy With Indigo Carmine vs Virtual Chromoendoscopy (</a:t>
            </a:r>
            <a:r>
              <a:rPr lang="en-US" sz="2000" i="0" dirty="0" err="1">
                <a:solidFill>
                  <a:srgbClr val="212121"/>
                </a:solidFill>
                <a:effectLst/>
                <a:latin typeface="Merriweather" pitchFamily="2" charset="77"/>
              </a:rPr>
              <a:t>iSCAN</a:t>
            </a:r>
            <a:r>
              <a:rPr lang="en-US" sz="2000" i="0" dirty="0">
                <a:solidFill>
                  <a:srgbClr val="212121"/>
                </a:solidFill>
                <a:effectLst/>
                <a:latin typeface="Merriweather" pitchFamily="2" charset="77"/>
              </a:rPr>
              <a:t> 1) for Neoplasia Screening in Patients With Inflammatory Bowel Disease: </a:t>
            </a:r>
            <a:r>
              <a:rPr lang="en-US" sz="2000" i="1" dirty="0">
                <a:solidFill>
                  <a:srgbClr val="212121"/>
                </a:solidFill>
                <a:effectLst/>
                <a:latin typeface="Merriweather" pitchFamily="2" charset="77"/>
              </a:rPr>
              <a:t>A Prospective Randomized Study</a:t>
            </a:r>
            <a:br>
              <a:rPr lang="en-US" sz="1600" b="1" i="0" dirty="0">
                <a:solidFill>
                  <a:srgbClr val="212121"/>
                </a:solidFill>
                <a:effectLst/>
                <a:latin typeface="Merriweather" pitchFamily="2" charset="77"/>
              </a:rPr>
            </a:br>
            <a:br>
              <a:rPr lang="en-US" sz="1600" b="1" i="0" dirty="0">
                <a:solidFill>
                  <a:srgbClr val="212121"/>
                </a:solidFill>
                <a:effectLst/>
                <a:latin typeface="Merriweather" pitchFamily="2" charset="77"/>
              </a:rPr>
            </a:br>
            <a:br>
              <a:rPr lang="en-US" sz="800" b="1" i="0" dirty="0">
                <a:solidFill>
                  <a:srgbClr val="212121"/>
                </a:solidFill>
                <a:effectLst/>
                <a:latin typeface="Merriweather" pitchFamily="2" charset="77"/>
              </a:rPr>
            </a:b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0E01-AD47-559C-FC9E-02F3D5ECE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865870"/>
            <a:ext cx="8915400" cy="404535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200" b="0" i="0" dirty="0">
                <a:solidFill>
                  <a:srgbClr val="212121"/>
                </a:solidFill>
                <a:effectLst/>
                <a:latin typeface="system-ui"/>
              </a:rPr>
              <a:t>CE vs VC with the </a:t>
            </a:r>
            <a:r>
              <a:rPr lang="en-US" sz="2200" b="0" i="0" dirty="0" err="1">
                <a:solidFill>
                  <a:srgbClr val="212121"/>
                </a:solidFill>
                <a:effectLst/>
                <a:latin typeface="system-ui"/>
              </a:rPr>
              <a:t>iSCAN</a:t>
            </a:r>
            <a:r>
              <a:rPr lang="en-US" sz="2200" b="0" i="0" dirty="0">
                <a:solidFill>
                  <a:srgbClr val="212121"/>
                </a:solidFill>
                <a:effectLst/>
                <a:latin typeface="system-ui"/>
              </a:rPr>
              <a:t> 1 system in the detection of neoplastic lesions in IBD patients; 129 patients.</a:t>
            </a:r>
          </a:p>
          <a:p>
            <a:pPr algn="l"/>
            <a:r>
              <a:rPr lang="en-US" sz="2200" b="0" i="0" dirty="0">
                <a:solidFill>
                  <a:srgbClr val="212121"/>
                </a:solidFill>
                <a:effectLst/>
                <a:latin typeface="system-ui"/>
              </a:rPr>
              <a:t>19 neoplastic lesions (9 adenomas and 10 low-grade </a:t>
            </a:r>
            <a:r>
              <a:rPr lang="en-US" sz="2200" b="0" i="0" dirty="0" err="1">
                <a:solidFill>
                  <a:srgbClr val="212121"/>
                </a:solidFill>
                <a:effectLst/>
                <a:latin typeface="system-ui"/>
              </a:rPr>
              <a:t>dysplasias</a:t>
            </a:r>
            <a:r>
              <a:rPr lang="en-US" sz="2200" b="0" i="0" dirty="0">
                <a:solidFill>
                  <a:srgbClr val="212121"/>
                </a:solidFill>
                <a:effectLst/>
                <a:latin typeface="system-ui"/>
              </a:rPr>
              <a:t> [LGD]) was detected in 16 patients, 12 lesions in the CE group (17.9%)</a:t>
            </a:r>
          </a:p>
          <a:p>
            <a:pPr marL="0" indent="0" algn="l">
              <a:buNone/>
            </a:pPr>
            <a:r>
              <a:rPr lang="en-US" sz="2200" b="0" i="0" dirty="0">
                <a:solidFill>
                  <a:srgbClr val="212121"/>
                </a:solidFill>
                <a:effectLst/>
                <a:latin typeface="system-ui"/>
              </a:rPr>
              <a:t>7 lesions in the VC group (11.3%; P = 0.2); no differences were found in the overall rate of detection of lesions (neoplastic or nonneoplastic; P = 1). </a:t>
            </a:r>
          </a:p>
          <a:p>
            <a:pPr marL="0" indent="0" algn="l">
              <a:buNone/>
            </a:pPr>
            <a:endParaRPr lang="en-US" sz="2200" b="0" i="0" dirty="0">
              <a:solidFill>
                <a:srgbClr val="212121"/>
              </a:solidFill>
              <a:effectLst/>
              <a:latin typeface="system-ui"/>
            </a:endParaRPr>
          </a:p>
          <a:p>
            <a:pPr algn="l"/>
            <a:r>
              <a:rPr lang="en-US" sz="2200" b="1" i="0" dirty="0">
                <a:solidFill>
                  <a:srgbClr val="212121"/>
                </a:solidFill>
                <a:effectLst/>
                <a:latin typeface="system-ui"/>
              </a:rPr>
              <a:t>Conclusion: </a:t>
            </a:r>
            <a:r>
              <a:rPr lang="en-US" sz="2200" b="0" i="0" dirty="0">
                <a:solidFill>
                  <a:srgbClr val="212121"/>
                </a:solidFill>
                <a:effectLst/>
                <a:latin typeface="system-ui"/>
              </a:rPr>
              <a:t>No differences occurred in the rate of detection of neoplastic lesions between CE and VC with </a:t>
            </a:r>
            <a:r>
              <a:rPr lang="en-US" sz="2200" b="0" i="0" dirty="0" err="1">
                <a:solidFill>
                  <a:srgbClr val="212121"/>
                </a:solidFill>
                <a:effectLst/>
                <a:latin typeface="system-ui"/>
              </a:rPr>
              <a:t>iSCAN</a:t>
            </a:r>
            <a:r>
              <a:rPr lang="en-US" sz="2200" b="0" i="0" dirty="0">
                <a:solidFill>
                  <a:srgbClr val="212121"/>
                </a:solidFill>
                <a:effectLst/>
                <a:latin typeface="system-ui"/>
              </a:rPr>
              <a:t> 1. The time spent on the technique with VC is significantly less than that with CE.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29FCD2-3813-7159-ACCC-75C13B9763E8}"/>
              </a:ext>
            </a:extLst>
          </p:cNvPr>
          <p:cNvSpPr txBox="1"/>
          <p:nvPr/>
        </p:nvSpPr>
        <p:spPr>
          <a:xfrm>
            <a:off x="8550876" y="5911222"/>
            <a:ext cx="3101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Oscar Gonzalez-Bernardo et al, </a:t>
            </a:r>
            <a:r>
              <a:rPr lang="en-US" sz="1200" dirty="0" err="1"/>
              <a:t>Inflammm</a:t>
            </a:r>
            <a:r>
              <a:rPr lang="en-US" sz="1200" dirty="0"/>
              <a:t> Bowel Dis 2021 Jul</a:t>
            </a:r>
          </a:p>
        </p:txBody>
      </p:sp>
    </p:spTree>
    <p:extLst>
      <p:ext uri="{BB962C8B-B14F-4D97-AF65-F5344CB8AC3E}">
        <p14:creationId xmlns:p14="http://schemas.microsoft.com/office/powerpoint/2010/main" val="286696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0A71-5405-2309-21E8-71EAABB04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/>
              <a:t>Dysplasia detection is similar between chromoendoscopy and high –definition white light colonoscopy in inflammatory bowel disease patients: a US matched </a:t>
            </a:r>
            <a:r>
              <a:rPr lang="en-US" sz="2400" i="1" dirty="0"/>
              <a:t>case control study</a:t>
            </a:r>
            <a:br>
              <a:rPr lang="en-US" sz="800" dirty="0"/>
            </a:br>
            <a:r>
              <a:rPr lang="en-US" sz="800" b="0" i="0" dirty="0">
                <a:solidFill>
                  <a:srgbClr val="212121"/>
                </a:solidFill>
                <a:effectLst/>
                <a:latin typeface="system-ui"/>
              </a:rPr>
              <a:t> </a:t>
            </a:r>
            <a:br>
              <a:rPr lang="en-US" sz="800" b="0" i="0" dirty="0">
                <a:solidFill>
                  <a:srgbClr val="212121"/>
                </a:solidFill>
                <a:effectLst/>
                <a:latin typeface="system-ui"/>
              </a:rPr>
            </a:br>
            <a:br>
              <a:rPr lang="en-US" sz="2400" b="0" i="0" u="none" strike="noStrike" dirty="0">
                <a:solidFill>
                  <a:srgbClr val="205493"/>
                </a:solidFill>
                <a:effectLst/>
              </a:rPr>
            </a:br>
            <a:br>
              <a:rPr lang="en-US" sz="800" b="0" i="0" u="none" strike="noStrike" dirty="0">
                <a:solidFill>
                  <a:srgbClr val="205493"/>
                </a:solidFill>
                <a:effectLst/>
                <a:latin typeface="system-ui"/>
              </a:rPr>
            </a:br>
            <a:br>
              <a:rPr lang="en-US" sz="800" b="0" i="0" u="none" strike="noStrike" dirty="0">
                <a:solidFill>
                  <a:srgbClr val="205493"/>
                </a:solidFill>
                <a:effectLst/>
                <a:latin typeface="system-ui"/>
              </a:rPr>
            </a:br>
            <a:br>
              <a:rPr lang="en-US" sz="800" b="0" i="0" dirty="0">
                <a:solidFill>
                  <a:srgbClr val="4D8055"/>
                </a:solidFill>
                <a:effectLst/>
                <a:latin typeface="system-ui"/>
              </a:rPr>
            </a:br>
            <a:endParaRPr lang="en-US" sz="1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13E39-B387-BF09-09FC-953BB64A4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+mj-lt"/>
              </a:rPr>
              <a:t>187 subjects; majority were males, mostly </a:t>
            </a:r>
            <a:r>
              <a:rPr lang="en-US" sz="2000" dirty="0">
                <a:solidFill>
                  <a:srgbClr val="212121"/>
                </a:solidFill>
                <a:latin typeface="+mj-lt"/>
              </a:rPr>
              <a:t>C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+mj-lt"/>
              </a:rPr>
              <a:t>aucasian</a:t>
            </a:r>
          </a:p>
          <a:p>
            <a:pPr marL="0" indent="0">
              <a:buNone/>
            </a:pPr>
            <a:endParaRPr lang="en-US" sz="2000" b="0" i="0" dirty="0">
              <a:solidFill>
                <a:srgbClr val="212121"/>
              </a:solidFill>
              <a:effectLst/>
              <a:latin typeface="+mj-lt"/>
            </a:endParaRPr>
          </a:p>
          <a:p>
            <a:r>
              <a:rPr lang="en-US" sz="2000" dirty="0">
                <a:solidFill>
                  <a:srgbClr val="212121"/>
                </a:solidFill>
                <a:latin typeface="+mj-lt"/>
              </a:rPr>
              <a:t>L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+mj-lt"/>
              </a:rPr>
              <a:t>ongstanding IBD (primarily ulcerative colitis). </a:t>
            </a:r>
          </a:p>
          <a:p>
            <a:endParaRPr lang="en-US" sz="2000" dirty="0">
              <a:solidFill>
                <a:srgbClr val="212121"/>
              </a:solidFill>
              <a:latin typeface="+mj-lt"/>
            </a:endParaRP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+mj-lt"/>
              </a:rPr>
              <a:t>Mean withdrawal time was longer in the DCE group (24.6 min vs 15.4, p &lt; 0.001).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solidFill>
                <a:srgbClr val="212121"/>
              </a:solidFill>
              <a:latin typeface="+mj-lt"/>
            </a:endParaRPr>
          </a:p>
          <a:p>
            <a:r>
              <a:rPr lang="en-US" sz="2000" dirty="0">
                <a:solidFill>
                  <a:srgbClr val="212121"/>
                </a:solidFill>
                <a:latin typeface="+mj-lt"/>
              </a:rPr>
              <a:t>N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+mj-lt"/>
              </a:rPr>
              <a:t>o significant difference in dysplasia detection between DCE and HD-WLC (10.2% vs 6.7%, p = 0.39)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38F90-06DF-2626-3D50-9EE4272C0194}"/>
              </a:ext>
            </a:extLst>
          </p:cNvPr>
          <p:cNvSpPr txBox="1"/>
          <p:nvPr/>
        </p:nvSpPr>
        <p:spPr>
          <a:xfrm>
            <a:off x="6956855" y="6233890"/>
            <a:ext cx="417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effectLst/>
                <a:latin typeface="+mj-lt"/>
              </a:rPr>
              <a:t>Clarke K et al , Int J Colorectal Dis. 2020 Dec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0581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1C449-3F4F-FD4D-1323-D1809FE16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Surveillance- Who, When &amp;How Often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98AC7-A282-1EBB-99DA-F46E74A6B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Extensive Colitis-  Start after 8 years, every 2-3 years if normal</a:t>
            </a:r>
          </a:p>
          <a:p>
            <a:r>
              <a:rPr lang="en-US" dirty="0"/>
              <a:t>Longer Disease Duration –  Start after 8 years, every 2-3 years if normal</a:t>
            </a:r>
          </a:p>
          <a:p>
            <a:r>
              <a:rPr lang="en-US" dirty="0"/>
              <a:t>History of Polypoid/Visible Dysplasia-  Yearly x 2; then 3 yearly</a:t>
            </a:r>
          </a:p>
          <a:p>
            <a:r>
              <a:rPr lang="en-US" dirty="0"/>
              <a:t>History of adenomatous polyps/SSA - Per guidelines (*caveats)</a:t>
            </a:r>
          </a:p>
          <a:p>
            <a:r>
              <a:rPr lang="en-US" dirty="0"/>
              <a:t>PSC including post transplant- Yearly starting from date of diagnosis</a:t>
            </a:r>
          </a:p>
          <a:p>
            <a:r>
              <a:rPr lang="en-US" dirty="0"/>
              <a:t>Significant family History- Per accepted guidelines (*caveats)</a:t>
            </a:r>
          </a:p>
          <a:p>
            <a:endParaRPr lang="en-US" dirty="0"/>
          </a:p>
          <a:p>
            <a:r>
              <a:rPr lang="en-US" dirty="0" err="1"/>
              <a:t>Pseudopolyps</a:t>
            </a:r>
            <a:r>
              <a:rPr lang="en-US" dirty="0"/>
              <a:t>- Debatable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6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5D6A3-557D-3DF7-BBCE-E080A439F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Surveillance- How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9224F-16D1-C5F5-144B-74F14A900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HD White light Colonoscopy in most cases in my practice</a:t>
            </a:r>
          </a:p>
          <a:p>
            <a:endParaRPr lang="en-US" dirty="0"/>
          </a:p>
          <a:p>
            <a:r>
              <a:rPr lang="en-US" dirty="0"/>
              <a:t>Chromoendoscopy in limited cases (no great supporting evidence) </a:t>
            </a:r>
          </a:p>
          <a:p>
            <a:pPr marL="0" indent="0">
              <a:buNone/>
            </a:pPr>
            <a:r>
              <a:rPr lang="en-US" dirty="0"/>
              <a:t>-HO multiple </a:t>
            </a:r>
            <a:r>
              <a:rPr lang="en-US" dirty="0" err="1"/>
              <a:t>Pseudopolyps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-Persistent Dysplasia including multifocal dysplasia in patients refusing surgery</a:t>
            </a:r>
          </a:p>
          <a:p>
            <a:pPr marL="0" indent="0">
              <a:buNone/>
            </a:pPr>
            <a:r>
              <a:rPr lang="en-US" dirty="0"/>
              <a:t>-SP EMR or ESD</a:t>
            </a:r>
          </a:p>
        </p:txBody>
      </p:sp>
    </p:spTree>
    <p:extLst>
      <p:ext uri="{BB962C8B-B14F-4D97-AF65-F5344CB8AC3E}">
        <p14:creationId xmlns:p14="http://schemas.microsoft.com/office/powerpoint/2010/main" val="8526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5ED49-F7A3-BDE1-B6B1-5EB4D62A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1775254"/>
          </a:xfrm>
        </p:spPr>
        <p:txBody>
          <a:bodyPr>
            <a:normAutofit/>
          </a:bodyPr>
          <a:lstStyle/>
          <a:p>
            <a:r>
              <a:rPr lang="en-US" sz="2000" dirty="0"/>
              <a:t>Jane: 45 </a:t>
            </a:r>
            <a:r>
              <a:rPr lang="en-US" sz="2000" dirty="0" err="1"/>
              <a:t>yr</a:t>
            </a:r>
            <a:r>
              <a:rPr lang="en-US" sz="2000" dirty="0"/>
              <a:t> old with a 3 year history of Pan UC in clinical and endoscopic remission. Found at last colonoscopy to have 1 cm cecal tubular adenoma with focal HGD and clear margins. </a:t>
            </a:r>
            <a:r>
              <a:rPr lang="en-US" sz="2000" b="1" dirty="0"/>
              <a:t>When should she have her next colonoscopy and how often should we do surveillance?</a:t>
            </a:r>
            <a:br>
              <a:rPr lang="en-US" sz="900" b="1" dirty="0"/>
            </a:b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80380-56B1-BEC7-8CB4-CE9331ABE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076832"/>
            <a:ext cx="8915399" cy="2833078"/>
          </a:xfrm>
        </p:spPr>
        <p:txBody>
          <a:bodyPr/>
          <a:lstStyle/>
          <a:p>
            <a:r>
              <a:rPr lang="en-US" dirty="0"/>
              <a:t>Thoughts?</a:t>
            </a:r>
          </a:p>
          <a:p>
            <a:endParaRPr lang="en-US" dirty="0"/>
          </a:p>
          <a:p>
            <a:r>
              <a:rPr lang="en-US" b="1" dirty="0"/>
              <a:t>MY Thoughts</a:t>
            </a:r>
          </a:p>
          <a:p>
            <a:r>
              <a:rPr lang="en-US" b="1" dirty="0"/>
              <a:t>-3 year follow up with HD White light Colonoscopy IF patient is comfortable</a:t>
            </a:r>
          </a:p>
        </p:txBody>
      </p:sp>
    </p:spTree>
    <p:extLst>
      <p:ext uri="{BB962C8B-B14F-4D97-AF65-F5344CB8AC3E}">
        <p14:creationId xmlns:p14="http://schemas.microsoft.com/office/powerpoint/2010/main" val="230144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3FB7-9A60-E542-A03C-A5D82868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7186"/>
          </a:xfrm>
        </p:spPr>
        <p:txBody>
          <a:bodyPr>
            <a:norm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9ABAC-B0F0-C467-5BE6-0A385E363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Dysplasia in IBD</a:t>
            </a:r>
          </a:p>
          <a:p>
            <a:endParaRPr lang="en-US" dirty="0"/>
          </a:p>
          <a:p>
            <a:r>
              <a:rPr lang="en-US" dirty="0"/>
              <a:t>What we thought vs What we know now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Surveillance- who ,when, how and how often</a:t>
            </a:r>
          </a:p>
          <a:p>
            <a:endParaRPr lang="en-US" dirty="0"/>
          </a:p>
          <a:p>
            <a:r>
              <a:rPr lang="en-US" b="1" dirty="0"/>
              <a:t>Clinical Scenarios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73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E1FF-41F1-2909-8F08-12975A43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1874108"/>
          </a:xfrm>
        </p:spPr>
        <p:txBody>
          <a:bodyPr>
            <a:normAutofit/>
          </a:bodyPr>
          <a:lstStyle/>
          <a:p>
            <a:r>
              <a:rPr lang="en-US" sz="2000" dirty="0"/>
              <a:t>Peter: 40 </a:t>
            </a:r>
            <a:r>
              <a:rPr lang="en-US" sz="2000" dirty="0" err="1"/>
              <a:t>yr</a:t>
            </a:r>
            <a:r>
              <a:rPr lang="en-US" sz="2000" dirty="0"/>
              <a:t> old with a FH colon cancer in his father diagnosed at age 45yrs. He has a 10 year history of IBDU with pseudo polyps and was noted to have LGD on random/non targeted biopsies. </a:t>
            </a:r>
            <a:r>
              <a:rPr lang="en-US" sz="2000" b="1" dirty="0"/>
              <a:t>What should we do?</a:t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24CEE-C22A-61F4-BF73-2AB310D95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323968"/>
            <a:ext cx="8915399" cy="2585942"/>
          </a:xfrm>
        </p:spPr>
        <p:txBody>
          <a:bodyPr/>
          <a:lstStyle/>
          <a:p>
            <a:r>
              <a:rPr lang="en-US"/>
              <a:t>Thoughts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b="1" dirty="0"/>
              <a:t>MY Thoughts</a:t>
            </a:r>
          </a:p>
          <a:p>
            <a:r>
              <a:rPr lang="en-US" b="1" dirty="0"/>
              <a:t>-Second GI pathologist review of specimen</a:t>
            </a:r>
          </a:p>
          <a:p>
            <a:r>
              <a:rPr lang="en-US" b="1" dirty="0"/>
              <a:t>-Chromoendoscopy at 1 year, IF normal, then  HD WLC yearly x 2 years, then every 3 years</a:t>
            </a:r>
          </a:p>
        </p:txBody>
      </p:sp>
    </p:spTree>
    <p:extLst>
      <p:ext uri="{BB962C8B-B14F-4D97-AF65-F5344CB8AC3E}">
        <p14:creationId xmlns:p14="http://schemas.microsoft.com/office/powerpoint/2010/main" val="26343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B4B6-2C74-04A1-7622-73A1F01C5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81122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C4E5-D7CE-D1BC-BB72-5A347F315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Risk assessment related specifically related to IBD</a:t>
            </a:r>
          </a:p>
          <a:p>
            <a:r>
              <a:rPr lang="en-US" dirty="0"/>
              <a:t>In depth FH and PMH</a:t>
            </a:r>
          </a:p>
          <a:p>
            <a:r>
              <a:rPr lang="en-US" dirty="0"/>
              <a:t>Combine  IBD patients guidelines with  Society guidelines on surveillance</a:t>
            </a:r>
          </a:p>
          <a:p>
            <a:r>
              <a:rPr lang="en-US" dirty="0"/>
              <a:t>Shared decision making</a:t>
            </a:r>
          </a:p>
          <a:p>
            <a:r>
              <a:rPr lang="en-US" dirty="0"/>
              <a:t>MDT discussion always helpful</a:t>
            </a:r>
          </a:p>
          <a:p>
            <a:r>
              <a:rPr lang="en-US" dirty="0"/>
              <a:t>HD White light colonoscopy adequate in most cases</a:t>
            </a:r>
          </a:p>
          <a:p>
            <a:r>
              <a:rPr lang="en-US" dirty="0"/>
              <a:t>Multifocal dysplasia -&gt; Colectomy IF patient </a:t>
            </a:r>
            <a:r>
              <a:rPr lang="en-US"/>
              <a:t>is agreeable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127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3 Best Thank You Images Free To Download for 2023">
            <a:extLst>
              <a:ext uri="{FF2B5EF4-FFF2-40B4-BE49-F238E27FC236}">
                <a16:creationId xmlns:a16="http://schemas.microsoft.com/office/drawing/2014/main" id="{D5958AC0-C93B-00B5-7EAD-00659E32D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38" y="1569308"/>
            <a:ext cx="4139514" cy="413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175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Overview of IBD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D73A0C-1A37-D094-6B11-88634A115A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332807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877236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A8CD-66B6-1091-5A8A-8F624A56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18281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0A8F7-D287-27B3-7F98-409CE28485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Jane: 45 </a:t>
            </a:r>
            <a:r>
              <a:rPr lang="en-US" sz="1800" dirty="0" err="1"/>
              <a:t>yr</a:t>
            </a:r>
            <a:r>
              <a:rPr lang="en-US" sz="1800" dirty="0"/>
              <a:t> old with a 3 year history of Pan UC in clinical and endoscopic remission. Found at last colonoscopy to have 1 cm cecal tubular adenoma with focal HGD and clear margins.</a:t>
            </a:r>
          </a:p>
          <a:p>
            <a:r>
              <a:rPr lang="en-US" sz="1800" dirty="0"/>
              <a:t> </a:t>
            </a:r>
            <a:r>
              <a:rPr lang="en-US" sz="1800" b="1" dirty="0"/>
              <a:t>When should she have her next colonoscopy and how often should we do surveillance?</a:t>
            </a:r>
          </a:p>
          <a:p>
            <a:r>
              <a:rPr lang="en-US" b="1" dirty="0"/>
              <a:t>DCE vs HDWLC?</a:t>
            </a:r>
            <a:br>
              <a:rPr lang="en-US" sz="800" b="1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DBB77-310D-4709-FB95-8ACD250E93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Peter: 40 </a:t>
            </a:r>
            <a:r>
              <a:rPr lang="en-US" sz="1800" dirty="0" err="1"/>
              <a:t>yr</a:t>
            </a:r>
            <a:r>
              <a:rPr lang="en-US" sz="1800" dirty="0"/>
              <a:t> old with a FH colon cancer in his father diagnosed at age 45yrs. He has a 10 year history of IBDU with pseudo polyps and was noted to have LGD on random/non targeted biopsies.</a:t>
            </a:r>
          </a:p>
          <a:p>
            <a:r>
              <a:rPr lang="en-US" sz="1800" dirty="0"/>
              <a:t> </a:t>
            </a:r>
            <a:r>
              <a:rPr lang="en-US" sz="1800" b="1" dirty="0"/>
              <a:t>What should we do?</a:t>
            </a:r>
            <a:br>
              <a:rPr lang="en-US" sz="18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6D97-7BA5-F6C4-D1B6-3B33F276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Dysplasia in IBD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27410-BACA-F138-D38B-162DD5B70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IBD Disease Specific 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BE123-4FF3-DB23-9964-182CC4E12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Pan Colitis</a:t>
            </a:r>
          </a:p>
          <a:p>
            <a:r>
              <a:rPr lang="en-US" dirty="0"/>
              <a:t>Disease Duration</a:t>
            </a:r>
          </a:p>
          <a:p>
            <a:r>
              <a:rPr lang="en-US" dirty="0"/>
              <a:t>Lack of Endoscopic Healing vs Deep Remission</a:t>
            </a:r>
          </a:p>
          <a:p>
            <a:r>
              <a:rPr lang="en-US" dirty="0"/>
              <a:t>Presence of Pseudo polyps</a:t>
            </a:r>
          </a:p>
          <a:p>
            <a:r>
              <a:rPr lang="en-US" dirty="0"/>
              <a:t>Associated PSC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B35B2-46B7-69A0-0638-9008CB9E9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Population Risk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BAED2-9F7A-E5C1-2634-2046702693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Family History</a:t>
            </a:r>
          </a:p>
          <a:p>
            <a:r>
              <a:rPr lang="en-US" dirty="0"/>
              <a:t>Personal/Past Medical History</a:t>
            </a:r>
          </a:p>
          <a:p>
            <a:r>
              <a:rPr lang="en-US" dirty="0"/>
              <a:t>Genetic syndromes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4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E97E8-2B88-EECE-8037-7A51A1A14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232" y="946778"/>
            <a:ext cx="8911687" cy="695176"/>
          </a:xfrm>
        </p:spPr>
        <p:txBody>
          <a:bodyPr>
            <a:normAutofit/>
          </a:bodyPr>
          <a:lstStyle/>
          <a:p>
            <a:r>
              <a:rPr lang="en-US" sz="3200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9E1B-FD0B-EF1B-CF8B-C151EA3332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b="0" i="0" dirty="0">
                <a:solidFill>
                  <a:srgbClr val="212121"/>
                </a:solidFill>
                <a:effectLst/>
                <a:latin typeface="+mj-lt"/>
              </a:rPr>
              <a:t>CRC in UC patients is 2% at 10 years, 8% at 20 years and 18% at 30 years of disease duration. </a:t>
            </a:r>
          </a:p>
          <a:p>
            <a:r>
              <a:rPr lang="en-US" sz="1600" dirty="0">
                <a:solidFill>
                  <a:srgbClr val="212121"/>
                </a:solidFill>
                <a:latin typeface="+mj-lt"/>
              </a:rPr>
              <a:t>R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+mj-lt"/>
              </a:rPr>
              <a:t>isk of colorectal cancer is equivalent in both UC and CD.</a:t>
            </a:r>
          </a:p>
          <a:p>
            <a:r>
              <a:rPr lang="en-US" sz="1600" b="0" i="0" dirty="0">
                <a:solidFill>
                  <a:srgbClr val="212121"/>
                </a:solidFill>
                <a:effectLst/>
                <a:latin typeface="+mj-lt"/>
              </a:rPr>
              <a:t>Duration of disease is recognized to be the most important risk factor for CRC development. </a:t>
            </a:r>
          </a:p>
          <a:p>
            <a:r>
              <a:rPr lang="en-US" sz="1600" b="0" i="0" dirty="0">
                <a:solidFill>
                  <a:srgbClr val="212121"/>
                </a:solidFill>
                <a:effectLst/>
                <a:latin typeface="+mj-lt"/>
              </a:rPr>
              <a:t>Extent of disease in another major risk factor.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0A110-C9AF-22DF-C1B4-C7A99F9A8E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rgbClr val="212121"/>
                </a:solidFill>
                <a:latin typeface="+mj-lt"/>
              </a:rPr>
              <a:t>P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+mj-lt"/>
              </a:rPr>
              <a:t>roctitis and proctosigmoiditis-&gt; no increased risk for patients with UC. </a:t>
            </a:r>
          </a:p>
          <a:p>
            <a:r>
              <a:rPr lang="en-US" sz="1600" dirty="0">
                <a:solidFill>
                  <a:srgbClr val="212121"/>
                </a:solidFill>
                <a:latin typeface="+mj-lt"/>
              </a:rPr>
              <a:t>C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+mj-lt"/>
              </a:rPr>
              <a:t>ase control studies suggests that greater degrees of colonoscopic or histologically active inflammation are associated with an increased risk of CRC. </a:t>
            </a:r>
          </a:p>
          <a:p>
            <a:r>
              <a:rPr lang="en-US" sz="1600" dirty="0">
                <a:solidFill>
                  <a:srgbClr val="212121"/>
                </a:solidFill>
                <a:latin typeface="+mj-lt"/>
              </a:rPr>
              <a:t>S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+mj-lt"/>
              </a:rPr>
              <a:t>hortened tubular colon, colonic stricture and post inflammatory polyps should be considered strong risk factors for CRC development. </a:t>
            </a:r>
          </a:p>
          <a:p>
            <a:r>
              <a:rPr lang="en-US" sz="1600" b="0" i="0" dirty="0">
                <a:solidFill>
                  <a:srgbClr val="212121"/>
                </a:solidFill>
                <a:effectLst/>
                <a:latin typeface="+mj-lt"/>
              </a:rPr>
              <a:t>Primary sclerosing cholangitis (PSC) + UC= substantial risk of CRC.</a:t>
            </a:r>
            <a:endParaRPr lang="en-US" sz="1600" dirty="0">
              <a:latin typeface="+mj-lt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39B37-878B-3240-412B-3386D702D9FB}"/>
              </a:ext>
            </a:extLst>
          </p:cNvPr>
          <p:cNvSpPr txBox="1"/>
          <p:nvPr/>
        </p:nvSpPr>
        <p:spPr>
          <a:xfrm>
            <a:off x="7784549" y="6116594"/>
            <a:ext cx="3126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Milan Lukas Dig Dis 2010</a:t>
            </a:r>
          </a:p>
        </p:txBody>
      </p:sp>
    </p:spTree>
    <p:extLst>
      <p:ext uri="{BB962C8B-B14F-4D97-AF65-F5344CB8AC3E}">
        <p14:creationId xmlns:p14="http://schemas.microsoft.com/office/powerpoint/2010/main" val="373155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48701"/>
            <a:ext cx="9144000" cy="696367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  <a:ea typeface="MS PGothic" charset="0"/>
                <a:cs typeface="Arial"/>
              </a:rPr>
              <a:t>Not all Low Grade Dysplasia is Equal in IBD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49414" y="865518"/>
            <a:ext cx="8942387" cy="1738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latin typeface="Arial"/>
                <a:cs typeface="Arial"/>
              </a:rPr>
              <a:t>Polypectomy and surveillance ok if polyp is small and likely sporadic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Proctocolectomy should be considered if large, flat and/or unresectable, and ? Non visible, multifocal dysplastic lesions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7275286" y="6221864"/>
            <a:ext cx="33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i="1" dirty="0"/>
              <a:t>Ullman et al., Am J Gastroenterol 2002</a:t>
            </a:r>
          </a:p>
          <a:p>
            <a:pPr algn="r"/>
            <a:r>
              <a:rPr lang="en-US" sz="1200" i="1" dirty="0" err="1"/>
              <a:t>Itzkowitz</a:t>
            </a:r>
            <a:r>
              <a:rPr lang="en-US" sz="1200" i="1" dirty="0"/>
              <a:t> et al., Gastroenterology 2004</a:t>
            </a:r>
          </a:p>
          <a:p>
            <a:pPr algn="r"/>
            <a:r>
              <a:rPr lang="en-US" sz="1200" i="1" dirty="0"/>
              <a:t>Choi et al., Am J </a:t>
            </a:r>
            <a:r>
              <a:rPr lang="en-US" sz="1200" i="1" dirty="0" err="1"/>
              <a:t>Gastroentero</a:t>
            </a:r>
            <a:r>
              <a:rPr lang="en-US" sz="1200" i="1" dirty="0"/>
              <a:t> 2015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77145" y="2568221"/>
            <a:ext cx="6797523" cy="1767922"/>
            <a:chOff x="653144" y="2568221"/>
            <a:chExt cx="6797523" cy="1767922"/>
          </a:xfrm>
        </p:grpSpPr>
        <p:pic>
          <p:nvPicPr>
            <p:cNvPr id="2" name="Picture 1" descr="Choietal.AJG2015.Fig1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7"/>
            <a:stretch/>
          </p:blipFill>
          <p:spPr>
            <a:xfrm>
              <a:off x="653144" y="2568221"/>
              <a:ext cx="5751285" cy="176792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654800" y="3154123"/>
              <a:ext cx="795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OK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77145" y="4481285"/>
            <a:ext cx="7508723" cy="1709055"/>
            <a:chOff x="653144" y="4481284"/>
            <a:chExt cx="7508723" cy="1709055"/>
          </a:xfrm>
        </p:grpSpPr>
        <p:pic>
          <p:nvPicPr>
            <p:cNvPr id="8" name="Picture 7" descr="Choietal.AJG2015.Fig1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42"/>
            <a:stretch/>
          </p:blipFill>
          <p:spPr>
            <a:xfrm>
              <a:off x="653144" y="4481284"/>
              <a:ext cx="5751285" cy="170905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54800" y="5033723"/>
              <a:ext cx="150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u="sng" dirty="0"/>
                <a:t>NOT</a:t>
              </a:r>
              <a:r>
                <a:rPr lang="en-US" sz="2400" dirty="0"/>
                <a:t> 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776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C750-FFD5-2735-8B25-5BB360A8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Differentiating HGD vs LGD</a:t>
            </a:r>
            <a:br>
              <a:rPr lang="en-US" sz="3200" dirty="0"/>
            </a:br>
            <a:r>
              <a:rPr lang="en-US" sz="1200" dirty="0" err="1"/>
              <a:t>Friedlich</a:t>
            </a:r>
            <a:r>
              <a:rPr lang="en-US" sz="1200" dirty="0"/>
              <a:t> et al, Can Med J 2008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9C6F5-B88A-61A1-550B-3EB23CC4F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+mj-lt"/>
                <a:cs typeface="Arial"/>
              </a:rPr>
              <a:t>Review of specimens by a trained GI pathologist who is comfortable making these diagnoses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1"/>
                </a:solidFill>
                <a:latin typeface="+mj-lt"/>
                <a:cs typeface="Arial"/>
              </a:rPr>
              <a:t>D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Arial"/>
              </a:rPr>
              <a:t>iagnostic concordance rates have been found to be quite low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8CC05-0AA9-67CE-F1D6-5D1712CFF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68"/>
          <a:stretch/>
        </p:blipFill>
        <p:spPr>
          <a:xfrm>
            <a:off x="3663485" y="3568148"/>
            <a:ext cx="2432515" cy="2200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F25B77-6F8E-5B4E-95F4-1FD27E3EE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672" y="3568147"/>
            <a:ext cx="2640603" cy="2200481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8813B1-1D72-6BE6-749F-576DC9559988}"/>
              </a:ext>
            </a:extLst>
          </p:cNvPr>
          <p:cNvSpPr txBox="1"/>
          <p:nvPr/>
        </p:nvSpPr>
        <p:spPr>
          <a:xfrm>
            <a:off x="4164496" y="6082748"/>
            <a:ext cx="124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LGD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B291A-61A1-747D-C5BB-076F3C4B72A3}"/>
              </a:ext>
            </a:extLst>
          </p:cNvPr>
          <p:cNvSpPr txBox="1"/>
          <p:nvPr/>
        </p:nvSpPr>
        <p:spPr>
          <a:xfrm>
            <a:off x="7484166" y="6162261"/>
            <a:ext cx="162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HGD</a:t>
            </a:r>
          </a:p>
        </p:txBody>
      </p:sp>
    </p:spTree>
    <p:extLst>
      <p:ext uri="{BB962C8B-B14F-4D97-AF65-F5344CB8AC3E}">
        <p14:creationId xmlns:p14="http://schemas.microsoft.com/office/powerpoint/2010/main" val="193680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 descr="Rutteretal2006.Fig3.tiff">
            <a:extLst>
              <a:ext uri="{FF2B5EF4-FFF2-40B4-BE49-F238E27FC236}">
                <a16:creationId xmlns:a16="http://schemas.microsoft.com/office/drawing/2014/main" id="{7E81A500-6A1D-7964-B33B-5006CE732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73" y="1351722"/>
            <a:ext cx="4786997" cy="4164495"/>
          </a:xfrm>
          <a:prstGeom prst="rect">
            <a:avLst/>
          </a:prstGeom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EC9E90-E23C-437D-24AE-D23A47C8EE6E}"/>
              </a:ext>
            </a:extLst>
          </p:cNvPr>
          <p:cNvSpPr txBox="1"/>
          <p:nvPr/>
        </p:nvSpPr>
        <p:spPr>
          <a:xfrm>
            <a:off x="6629400" y="6390860"/>
            <a:ext cx="4263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Rutter et al , Gastroenterology, 2006</a:t>
            </a:r>
            <a:endParaRPr lang="en-US" sz="1200" dirty="0"/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13CC6715-6DDF-4549-60FE-EFF847DF9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0773" y="1071001"/>
            <a:ext cx="4786997" cy="513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2544</TotalTime>
  <Words>1613</Words>
  <Application>Microsoft Macintosh PowerPoint</Application>
  <PresentationFormat>Widescreen</PresentationFormat>
  <Paragraphs>162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Merriweather</vt:lpstr>
      <vt:lpstr>Open Sans</vt:lpstr>
      <vt:lpstr>system-ui</vt:lpstr>
      <vt:lpstr>Wingdings 3</vt:lpstr>
      <vt:lpstr>Wisp</vt:lpstr>
      <vt:lpstr>Dysplasia Surveillance in Chronic Colitis: Who, when, how, and how often? </vt:lpstr>
      <vt:lpstr>Outline</vt:lpstr>
      <vt:lpstr>Overview of IBD</vt:lpstr>
      <vt:lpstr>Clinical Scenarios</vt:lpstr>
      <vt:lpstr>Dysplasia in IBD</vt:lpstr>
      <vt:lpstr>Background</vt:lpstr>
      <vt:lpstr>Not all Low Grade Dysplasia is Equal in IBD</vt:lpstr>
      <vt:lpstr>Differentiating HGD vs LGD Friedlich et al, Can Med J 2008</vt:lpstr>
      <vt:lpstr>PowerPoint Presentation</vt:lpstr>
      <vt:lpstr> Colonoscopy is associated with a reduced risk for colon cancer and mortality in patients with inflammatory bowel disease    </vt:lpstr>
      <vt:lpstr>Endoscopic surveillance for CRC in IBD</vt:lpstr>
      <vt:lpstr>Multicentre randomised controlled trial on virtual chromoendoscopy in the detection of neoplasia during colitis surveillance high-definition colonoscopy (the VIRTUOSO trial)  </vt:lpstr>
      <vt:lpstr>What we thought vs What we Know Now *Chromoendoscopy</vt:lpstr>
      <vt:lpstr>Is Chromoendoscopy superior?</vt:lpstr>
      <vt:lpstr>Chromoendoscopy With Indigo Carmine vs Virtual Chromoendoscopy (iSCAN 1) for Neoplasia Screening in Patients With Inflammatory Bowel Disease: A Prospective Randomized Study   </vt:lpstr>
      <vt:lpstr>Dysplasia detection is similar between chromoendoscopy and high –definition white light colonoscopy in inflammatory bowel disease patients: a US matched case control study       </vt:lpstr>
      <vt:lpstr>Surveillance- Who, When &amp;How Often</vt:lpstr>
      <vt:lpstr>Surveillance- How</vt:lpstr>
      <vt:lpstr>Jane: 45 yr old with a 3 year history of Pan UC in clinical and endoscopic remission. Found at last colonoscopy to have 1 cm cecal tubular adenoma with focal HGD and clear margins. When should she have her next colonoscopy and how often should we do surveillance? </vt:lpstr>
      <vt:lpstr>Peter: 40 yr old with a FH colon cancer in his father diagnosed at age 45yrs. He has a 10 year history of IBDU with pseudo polyps and was noted to have LGD on random/non targeted biopsies. What should we do? 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Dysplasia Surveillance in Chronic Colitis: Who, when, how, and how often? </dc:title>
  <dc:creator>Clarke, Kofi</dc:creator>
  <cp:lastModifiedBy>Clarke, Kofi</cp:lastModifiedBy>
  <cp:revision>70</cp:revision>
  <dcterms:created xsi:type="dcterms:W3CDTF">2023-06-12T22:14:31Z</dcterms:created>
  <dcterms:modified xsi:type="dcterms:W3CDTF">2023-06-19T12:56:39Z</dcterms:modified>
</cp:coreProperties>
</file>