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145706276" r:id="rId4"/>
    <p:sldId id="2145706284" r:id="rId5"/>
    <p:sldId id="2145706301" r:id="rId6"/>
    <p:sldId id="550" r:id="rId7"/>
    <p:sldId id="2145706294" r:id="rId8"/>
    <p:sldId id="536" r:id="rId9"/>
    <p:sldId id="2145706280" r:id="rId10"/>
    <p:sldId id="2145706295" r:id="rId11"/>
    <p:sldId id="2145706297" r:id="rId12"/>
    <p:sldId id="2145706298" r:id="rId13"/>
    <p:sldId id="2145706302" r:id="rId14"/>
    <p:sldId id="21457062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DCCBD-EEBF-4BCB-8432-0FF69E7B8361}" v="1" dt="2023-05-30T23:26:43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aye, Francis A., M.D., M.S." userId="ba6a7043-d987-4e1b-822d-129b4cbf6605" providerId="ADAL" clId="{64EDCCBD-EEBF-4BCB-8432-0FF69E7B8361}"/>
    <pc:docChg chg="modSld sldOrd">
      <pc:chgData name="Farraye, Francis A., M.D., M.S." userId="ba6a7043-d987-4e1b-822d-129b4cbf6605" providerId="ADAL" clId="{64EDCCBD-EEBF-4BCB-8432-0FF69E7B8361}" dt="2023-05-30T23:27:26.502" v="31"/>
      <pc:docMkLst>
        <pc:docMk/>
      </pc:docMkLst>
      <pc:sldChg chg="modSp mod ord">
        <pc:chgData name="Farraye, Francis A., M.D., M.S." userId="ba6a7043-d987-4e1b-822d-129b4cbf6605" providerId="ADAL" clId="{64EDCCBD-EEBF-4BCB-8432-0FF69E7B8361}" dt="2023-05-30T23:27:26.502" v="31"/>
        <pc:sldMkLst>
          <pc:docMk/>
          <pc:sldMk cId="2596905528" sldId="550"/>
        </pc:sldMkLst>
        <pc:spChg chg="mod">
          <ac:chgData name="Farraye, Francis A., M.D., M.S." userId="ba6a7043-d987-4e1b-822d-129b4cbf6605" providerId="ADAL" clId="{64EDCCBD-EEBF-4BCB-8432-0FF69E7B8361}" dt="2023-05-30T23:27:06.400" v="29" actId="20577"/>
          <ac:spMkLst>
            <pc:docMk/>
            <pc:sldMk cId="2596905528" sldId="550"/>
            <ac:spMk id="5" creationId="{41C389BC-E79B-4D39-B04A-3F802B6CDF72}"/>
          </ac:spMkLst>
        </pc:spChg>
      </pc:sldChg>
    </pc:docChg>
  </pc:docChgLst>
  <pc:docChgLst>
    <pc:chgData name="Farraye, Francis (Frank) A., M.D., M.S." userId="ba6a7043-d987-4e1b-822d-129b4cbf6605" providerId="ADAL" clId="{657F0B59-05AD-404F-B43F-3A4F412353B9}"/>
    <pc:docChg chg="custSel addSld delSld modSld">
      <pc:chgData name="Farraye, Francis (Frank) A., M.D., M.S." userId="ba6a7043-d987-4e1b-822d-129b4cbf6605" providerId="ADAL" clId="{657F0B59-05AD-404F-B43F-3A4F412353B9}" dt="2023-04-28T22:50:15.446" v="127" actId="20577"/>
      <pc:docMkLst>
        <pc:docMk/>
      </pc:docMkLst>
      <pc:sldChg chg="addSp delSp modSp add mod">
        <pc:chgData name="Farraye, Francis (Frank) A., M.D., M.S." userId="ba6a7043-d987-4e1b-822d-129b4cbf6605" providerId="ADAL" clId="{657F0B59-05AD-404F-B43F-3A4F412353B9}" dt="2023-04-28T22:50:15.446" v="127" actId="20577"/>
        <pc:sldMkLst>
          <pc:docMk/>
          <pc:sldMk cId="964244714" sldId="257"/>
        </pc:sldMkLst>
        <pc:spChg chg="mod">
          <ac:chgData name="Farraye, Francis (Frank) A., M.D., M.S." userId="ba6a7043-d987-4e1b-822d-129b4cbf6605" providerId="ADAL" clId="{657F0B59-05AD-404F-B43F-3A4F412353B9}" dt="2023-04-28T22:44:20.236" v="49" actId="1076"/>
          <ac:spMkLst>
            <pc:docMk/>
            <pc:sldMk cId="964244714" sldId="257"/>
            <ac:spMk id="3" creationId="{00000000-0000-0000-0000-000000000000}"/>
          </ac:spMkLst>
        </pc:spChg>
        <pc:spChg chg="mod">
          <ac:chgData name="Farraye, Francis (Frank) A., M.D., M.S." userId="ba6a7043-d987-4e1b-822d-129b4cbf6605" providerId="ADAL" clId="{657F0B59-05AD-404F-B43F-3A4F412353B9}" dt="2023-04-28T22:50:15.446" v="127" actId="20577"/>
          <ac:spMkLst>
            <pc:docMk/>
            <pc:sldMk cId="964244714" sldId="257"/>
            <ac:spMk id="5" creationId="{150F7ED0-5EFE-4F68-945A-0C05C1121DE1}"/>
          </ac:spMkLst>
        </pc:spChg>
        <pc:picChg chg="add mod">
          <ac:chgData name="Farraye, Francis (Frank) A., M.D., M.S." userId="ba6a7043-d987-4e1b-822d-129b4cbf6605" providerId="ADAL" clId="{657F0B59-05AD-404F-B43F-3A4F412353B9}" dt="2023-04-28T22:44:10.184" v="47" actId="1076"/>
          <ac:picMkLst>
            <pc:docMk/>
            <pc:sldMk cId="964244714" sldId="257"/>
            <ac:picMk id="2" creationId="{46F5F104-535B-77D9-19D2-6474E4C17F13}"/>
          </ac:picMkLst>
        </pc:picChg>
        <pc:picChg chg="del">
          <ac:chgData name="Farraye, Francis (Frank) A., M.D., M.S." userId="ba6a7043-d987-4e1b-822d-129b4cbf6605" providerId="ADAL" clId="{657F0B59-05AD-404F-B43F-3A4F412353B9}" dt="2023-04-28T22:44:05.978" v="45" actId="478"/>
          <ac:picMkLst>
            <pc:docMk/>
            <pc:sldMk cId="964244714" sldId="257"/>
            <ac:picMk id="6" creationId="{D9AB8D5F-8753-4C27-ADBA-C185939B14A8}"/>
          </ac:picMkLst>
        </pc:picChg>
      </pc:sldChg>
      <pc:sldChg chg="add">
        <pc:chgData name="Farraye, Francis (Frank) A., M.D., M.S." userId="ba6a7043-d987-4e1b-822d-129b4cbf6605" providerId="ADAL" clId="{657F0B59-05AD-404F-B43F-3A4F412353B9}" dt="2023-04-28T22:42:40.883" v="0"/>
        <pc:sldMkLst>
          <pc:docMk/>
          <pc:sldMk cId="1718929383" sldId="258"/>
        </pc:sldMkLst>
      </pc:sldChg>
      <pc:sldChg chg="del">
        <pc:chgData name="Farraye, Francis (Frank) A., M.D., M.S." userId="ba6a7043-d987-4e1b-822d-129b4cbf6605" providerId="ADAL" clId="{657F0B59-05AD-404F-B43F-3A4F412353B9}" dt="2023-04-28T22:45:23.107" v="51" actId="47"/>
        <pc:sldMkLst>
          <pc:docMk/>
          <pc:sldMk cId="2596905528" sldId="550"/>
        </pc:sldMkLst>
      </pc:sldChg>
      <pc:sldChg chg="add">
        <pc:chgData name="Farraye, Francis (Frank) A., M.D., M.S." userId="ba6a7043-d987-4e1b-822d-129b4cbf6605" providerId="ADAL" clId="{657F0B59-05AD-404F-B43F-3A4F412353B9}" dt="2023-04-28T22:45:07.145" v="50"/>
        <pc:sldMkLst>
          <pc:docMk/>
          <pc:sldMk cId="162213949" sldId="2145706276"/>
        </pc:sldMkLst>
      </pc:sldChg>
      <pc:sldChg chg="modSp mod">
        <pc:chgData name="Farraye, Francis (Frank) A., M.D., M.S." userId="ba6a7043-d987-4e1b-822d-129b4cbf6605" providerId="ADAL" clId="{657F0B59-05AD-404F-B43F-3A4F412353B9}" dt="2023-04-28T22:46:58.487" v="73" actId="20577"/>
        <pc:sldMkLst>
          <pc:docMk/>
          <pc:sldMk cId="2955725351" sldId="2145706295"/>
        </pc:sldMkLst>
        <pc:spChg chg="mod">
          <ac:chgData name="Farraye, Francis (Frank) A., M.D., M.S." userId="ba6a7043-d987-4e1b-822d-129b4cbf6605" providerId="ADAL" clId="{657F0B59-05AD-404F-B43F-3A4F412353B9}" dt="2023-04-28T22:46:58.487" v="73" actId="20577"/>
          <ac:spMkLst>
            <pc:docMk/>
            <pc:sldMk cId="2955725351" sldId="2145706295"/>
            <ac:spMk id="2" creationId="{99D731D6-A38E-FA66-C386-827035099627}"/>
          </ac:spMkLst>
        </pc:spChg>
      </pc:sldChg>
      <pc:sldChg chg="modSp mod">
        <pc:chgData name="Farraye, Francis (Frank) A., M.D., M.S." userId="ba6a7043-d987-4e1b-822d-129b4cbf6605" providerId="ADAL" clId="{657F0B59-05AD-404F-B43F-3A4F412353B9}" dt="2023-04-28T22:47:22.456" v="101" actId="20577"/>
        <pc:sldMkLst>
          <pc:docMk/>
          <pc:sldMk cId="2756376030" sldId="2145706297"/>
        </pc:sldMkLst>
        <pc:spChg chg="mod">
          <ac:chgData name="Farraye, Francis (Frank) A., M.D., M.S." userId="ba6a7043-d987-4e1b-822d-129b4cbf6605" providerId="ADAL" clId="{657F0B59-05AD-404F-B43F-3A4F412353B9}" dt="2023-04-28T22:47:22.456" v="101" actId="20577"/>
          <ac:spMkLst>
            <pc:docMk/>
            <pc:sldMk cId="2756376030" sldId="2145706297"/>
            <ac:spMk id="2" creationId="{99D731D6-A38E-FA66-C386-827035099627}"/>
          </ac:spMkLst>
        </pc:spChg>
      </pc:sldChg>
      <pc:sldChg chg="modSp mod">
        <pc:chgData name="Farraye, Francis (Frank) A., M.D., M.S." userId="ba6a7043-d987-4e1b-822d-129b4cbf6605" providerId="ADAL" clId="{657F0B59-05AD-404F-B43F-3A4F412353B9}" dt="2023-04-28T22:47:53.031" v="121" actId="20577"/>
        <pc:sldMkLst>
          <pc:docMk/>
          <pc:sldMk cId="2771560903" sldId="2145706298"/>
        </pc:sldMkLst>
        <pc:spChg chg="mod">
          <ac:chgData name="Farraye, Francis (Frank) A., M.D., M.S." userId="ba6a7043-d987-4e1b-822d-129b4cbf6605" providerId="ADAL" clId="{657F0B59-05AD-404F-B43F-3A4F412353B9}" dt="2023-04-28T22:47:53.031" v="121" actId="20577"/>
          <ac:spMkLst>
            <pc:docMk/>
            <pc:sldMk cId="2771560903" sldId="2145706298"/>
            <ac:spMk id="2" creationId="{99D731D6-A38E-FA66-C386-827035099627}"/>
          </ac:spMkLst>
        </pc:spChg>
      </pc:sldChg>
      <pc:sldChg chg="modSp add mod">
        <pc:chgData name="Farraye, Francis (Frank) A., M.D., M.S." userId="ba6a7043-d987-4e1b-822d-129b4cbf6605" providerId="ADAL" clId="{657F0B59-05AD-404F-B43F-3A4F412353B9}" dt="2023-04-28T22:49:30.441" v="124" actId="20577"/>
        <pc:sldMkLst>
          <pc:docMk/>
          <pc:sldMk cId="2095172261" sldId="2145706302"/>
        </pc:sldMkLst>
        <pc:spChg chg="mod">
          <ac:chgData name="Farraye, Francis (Frank) A., M.D., M.S." userId="ba6a7043-d987-4e1b-822d-129b4cbf6605" providerId="ADAL" clId="{657F0B59-05AD-404F-B43F-3A4F412353B9}" dt="2023-04-28T22:49:30.441" v="124" actId="20577"/>
          <ac:spMkLst>
            <pc:docMk/>
            <pc:sldMk cId="2095172261" sldId="2145706302"/>
            <ac:spMk id="3" creationId="{47BB90F9-FF8A-1070-9424-6229117F86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C4B3C-A048-4B1C-A531-F9584CB1F55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0AF0A-F96A-4297-92A3-0CE73EDC9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D4BE-EAD6-4396-B03F-12BDF4E082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0113D8C-46AF-43EC-949E-022299523A3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risk is time dependent,</a:t>
            </a:r>
            <a:r>
              <a:rPr lang="en-US" baseline="0" dirty="0"/>
              <a:t> typically &gt;6m use, and the risk while decreases with cessation of therapy to near baseline risk. </a:t>
            </a:r>
            <a:endParaRPr lang="en-US" i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baseline="0" dirty="0">
                <a:latin typeface="Arial" panose="020B0604020202020204" pitchFamily="34" charset="0"/>
                <a:cs typeface="Arial" panose="020B0604020202020204" pitchFamily="34" charset="0"/>
              </a:rPr>
              <a:t>Some data have shown that IBD patients have slight increased risk for ALL skin cancers compared to general population.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851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85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3D8C-46AF-43EC-949E-022299523A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85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 with thiopurines persists after discontinuation of medication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Anti-TNF therapy increases risk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melaonoma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by 2 fold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2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F622A-93DE-469B-8BA4-1E0B7C8082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8"/>
          <p:cNvGrpSpPr>
            <a:grpSpLocks/>
          </p:cNvGrpSpPr>
          <p:nvPr/>
        </p:nvGrpSpPr>
        <p:grpSpPr bwMode="auto">
          <a:xfrm>
            <a:off x="3" y="4564068"/>
            <a:ext cx="12187767" cy="2293937"/>
            <a:chOff x="3175" y="4564063"/>
            <a:chExt cx="9140825" cy="2293937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175" y="4564063"/>
              <a:ext cx="9140825" cy="229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3"/>
                </a:cxn>
                <a:cxn ang="0">
                  <a:pos x="2882" y="723"/>
                </a:cxn>
                <a:cxn ang="0">
                  <a:pos x="2882" y="659"/>
                </a:cxn>
                <a:cxn ang="0">
                  <a:pos x="2277" y="646"/>
                </a:cxn>
                <a:cxn ang="0">
                  <a:pos x="1477" y="515"/>
                </a:cxn>
                <a:cxn ang="0">
                  <a:pos x="951" y="329"/>
                </a:cxn>
                <a:cxn ang="0">
                  <a:pos x="485" y="132"/>
                </a:cxn>
                <a:cxn ang="0">
                  <a:pos x="113" y="18"/>
                </a:cxn>
                <a:cxn ang="0">
                  <a:pos x="0" y="0"/>
                </a:cxn>
              </a:cxnLst>
              <a:rect l="0" t="0" r="r" b="b"/>
              <a:pathLst>
                <a:path w="2882" h="723">
                  <a:moveTo>
                    <a:pt x="0" y="0"/>
                  </a:moveTo>
                  <a:cubicBezTo>
                    <a:pt x="0" y="723"/>
                    <a:pt x="0" y="723"/>
                    <a:pt x="0" y="723"/>
                  </a:cubicBezTo>
                  <a:cubicBezTo>
                    <a:pt x="2882" y="723"/>
                    <a:pt x="2882" y="723"/>
                    <a:pt x="2882" y="723"/>
                  </a:cubicBezTo>
                  <a:cubicBezTo>
                    <a:pt x="2882" y="659"/>
                    <a:pt x="2882" y="659"/>
                    <a:pt x="2882" y="659"/>
                  </a:cubicBezTo>
                  <a:cubicBezTo>
                    <a:pt x="2882" y="659"/>
                    <a:pt x="2441" y="659"/>
                    <a:pt x="2277" y="646"/>
                  </a:cubicBezTo>
                  <a:cubicBezTo>
                    <a:pt x="1985" y="625"/>
                    <a:pt x="1685" y="577"/>
                    <a:pt x="1477" y="515"/>
                  </a:cubicBezTo>
                  <a:cubicBezTo>
                    <a:pt x="1323" y="470"/>
                    <a:pt x="1114" y="401"/>
                    <a:pt x="951" y="329"/>
                  </a:cubicBezTo>
                  <a:cubicBezTo>
                    <a:pt x="785" y="255"/>
                    <a:pt x="679" y="203"/>
                    <a:pt x="485" y="132"/>
                  </a:cubicBezTo>
                  <a:cubicBezTo>
                    <a:pt x="285" y="58"/>
                    <a:pt x="210" y="37"/>
                    <a:pt x="113" y="18"/>
                  </a:cubicBezTo>
                  <a:cubicBezTo>
                    <a:pt x="47" y="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175" y="4960938"/>
              <a:ext cx="9140825" cy="1897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8"/>
                </a:cxn>
                <a:cxn ang="0">
                  <a:pos x="2882" y="598"/>
                </a:cxn>
                <a:cxn ang="0">
                  <a:pos x="2882" y="555"/>
                </a:cxn>
                <a:cxn ang="0">
                  <a:pos x="2277" y="545"/>
                </a:cxn>
                <a:cxn ang="0">
                  <a:pos x="1477" y="433"/>
                </a:cxn>
                <a:cxn ang="0">
                  <a:pos x="951" y="272"/>
                </a:cxn>
                <a:cxn ang="0">
                  <a:pos x="485" y="104"/>
                </a:cxn>
                <a:cxn ang="0">
                  <a:pos x="113" y="16"/>
                </a:cxn>
                <a:cxn ang="0">
                  <a:pos x="0" y="0"/>
                </a:cxn>
              </a:cxnLst>
              <a:rect l="0" t="0" r="r" b="b"/>
              <a:pathLst>
                <a:path w="2882" h="598">
                  <a:moveTo>
                    <a:pt x="0" y="0"/>
                  </a:moveTo>
                  <a:cubicBezTo>
                    <a:pt x="0" y="598"/>
                    <a:pt x="0" y="598"/>
                    <a:pt x="0" y="598"/>
                  </a:cubicBezTo>
                  <a:cubicBezTo>
                    <a:pt x="2882" y="598"/>
                    <a:pt x="2882" y="598"/>
                    <a:pt x="2882" y="598"/>
                  </a:cubicBezTo>
                  <a:cubicBezTo>
                    <a:pt x="2882" y="555"/>
                    <a:pt x="2882" y="555"/>
                    <a:pt x="2882" y="555"/>
                  </a:cubicBezTo>
                  <a:cubicBezTo>
                    <a:pt x="2882" y="555"/>
                    <a:pt x="2441" y="555"/>
                    <a:pt x="2277" y="545"/>
                  </a:cubicBezTo>
                  <a:cubicBezTo>
                    <a:pt x="1985" y="527"/>
                    <a:pt x="1685" y="484"/>
                    <a:pt x="1477" y="433"/>
                  </a:cubicBezTo>
                  <a:cubicBezTo>
                    <a:pt x="1323" y="395"/>
                    <a:pt x="1113" y="334"/>
                    <a:pt x="951" y="272"/>
                  </a:cubicBezTo>
                  <a:cubicBezTo>
                    <a:pt x="790" y="210"/>
                    <a:pt x="679" y="163"/>
                    <a:pt x="485" y="104"/>
                  </a:cubicBezTo>
                  <a:cubicBezTo>
                    <a:pt x="285" y="44"/>
                    <a:pt x="210" y="31"/>
                    <a:pt x="113" y="16"/>
                  </a:cubicBezTo>
                  <a:cubicBezTo>
                    <a:pt x="47" y="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3175" y="5716588"/>
              <a:ext cx="9140825" cy="114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0"/>
                </a:cxn>
                <a:cxn ang="0">
                  <a:pos x="2882" y="360"/>
                </a:cxn>
                <a:cxn ang="0">
                  <a:pos x="2882" y="335"/>
                </a:cxn>
                <a:cxn ang="0">
                  <a:pos x="2277" y="331"/>
                </a:cxn>
                <a:cxn ang="0">
                  <a:pos x="1477" y="265"/>
                </a:cxn>
                <a:cxn ang="0">
                  <a:pos x="905" y="155"/>
                </a:cxn>
                <a:cxn ang="0">
                  <a:pos x="482" y="62"/>
                </a:cxn>
                <a:cxn ang="0">
                  <a:pos x="118" y="9"/>
                </a:cxn>
                <a:cxn ang="0">
                  <a:pos x="0" y="0"/>
                </a:cxn>
              </a:cxnLst>
              <a:rect l="0" t="0" r="r" b="b"/>
              <a:pathLst>
                <a:path w="2882" h="360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2882" y="360"/>
                    <a:pt x="2882" y="360"/>
                    <a:pt x="2882" y="360"/>
                  </a:cubicBezTo>
                  <a:cubicBezTo>
                    <a:pt x="2882" y="335"/>
                    <a:pt x="2882" y="335"/>
                    <a:pt x="2882" y="335"/>
                  </a:cubicBezTo>
                  <a:cubicBezTo>
                    <a:pt x="2882" y="335"/>
                    <a:pt x="2441" y="337"/>
                    <a:pt x="2277" y="331"/>
                  </a:cubicBezTo>
                  <a:cubicBezTo>
                    <a:pt x="1985" y="321"/>
                    <a:pt x="1683" y="292"/>
                    <a:pt x="1477" y="265"/>
                  </a:cubicBezTo>
                  <a:cubicBezTo>
                    <a:pt x="1313" y="243"/>
                    <a:pt x="1067" y="190"/>
                    <a:pt x="905" y="155"/>
                  </a:cubicBezTo>
                  <a:cubicBezTo>
                    <a:pt x="744" y="119"/>
                    <a:pt x="688" y="98"/>
                    <a:pt x="482" y="62"/>
                  </a:cubicBezTo>
                  <a:cubicBezTo>
                    <a:pt x="285" y="27"/>
                    <a:pt x="185" y="16"/>
                    <a:pt x="118" y="9"/>
                  </a:cubicBezTo>
                  <a:cubicBezTo>
                    <a:pt x="51" y="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3078" name="Title Placeholder 1"/>
          <p:cNvSpPr>
            <a:spLocks noGrp="1"/>
          </p:cNvSpPr>
          <p:nvPr>
            <p:ph type="ctrTitle"/>
          </p:nvPr>
        </p:nvSpPr>
        <p:spPr>
          <a:xfrm>
            <a:off x="876300" y="3429000"/>
            <a:ext cx="10441517" cy="585788"/>
          </a:xfrm>
        </p:spPr>
        <p:txBody>
          <a:bodyPr/>
          <a:lstStyle>
            <a:lvl1pPr algn="r">
              <a:defRPr sz="3599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subTitle" idx="1"/>
          </p:nvPr>
        </p:nvSpPr>
        <p:spPr>
          <a:xfrm>
            <a:off x="876300" y="4114805"/>
            <a:ext cx="10441517" cy="366713"/>
          </a:xfrm>
        </p:spPr>
        <p:txBody>
          <a:bodyPr/>
          <a:lstStyle>
            <a:lvl1pPr marL="0" indent="0" algn="r">
              <a:buFont typeface="Arial" charset="0"/>
              <a:buNone/>
              <a:defRPr sz="1999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45084" y="6657975"/>
            <a:ext cx="2844800" cy="185738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8811EE92-C557-4D8F-97D8-D0FBD8457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1" name="Group 9"/>
          <p:cNvGrpSpPr>
            <a:grpSpLocks noChangeAspect="1"/>
          </p:cNvGrpSpPr>
          <p:nvPr/>
        </p:nvGrpSpPr>
        <p:grpSpPr bwMode="auto">
          <a:xfrm>
            <a:off x="9806519" y="685805"/>
            <a:ext cx="1511300" cy="1235075"/>
            <a:chOff x="572" y="427"/>
            <a:chExt cx="1212" cy="1320"/>
          </a:xfrm>
        </p:grpSpPr>
        <p:sp>
          <p:nvSpPr>
            <p:cNvPr id="3082" name="Freeform 10"/>
            <p:cNvSpPr>
              <a:spLocks noChangeAspect="1" noEditPoints="1"/>
            </p:cNvSpPr>
            <p:nvPr/>
          </p:nvSpPr>
          <p:spPr bwMode="auto">
            <a:xfrm>
              <a:off x="754" y="1070"/>
              <a:ext cx="848" cy="67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3" name="Freeform 11"/>
            <p:cNvSpPr>
              <a:spLocks noChangeAspect="1"/>
            </p:cNvSpPr>
            <p:nvPr/>
          </p:nvSpPr>
          <p:spPr bwMode="auto">
            <a:xfrm>
              <a:off x="820" y="734"/>
              <a:ext cx="180" cy="227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4" name="Freeform 12"/>
            <p:cNvSpPr>
              <a:spLocks noChangeAspect="1" noEditPoints="1"/>
            </p:cNvSpPr>
            <p:nvPr/>
          </p:nvSpPr>
          <p:spPr bwMode="auto">
            <a:xfrm>
              <a:off x="1021" y="734"/>
              <a:ext cx="99" cy="227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5" name="Freeform 13"/>
            <p:cNvSpPr>
              <a:spLocks noChangeAspect="1"/>
            </p:cNvSpPr>
            <p:nvPr/>
          </p:nvSpPr>
          <p:spPr bwMode="auto">
            <a:xfrm>
              <a:off x="1156" y="734"/>
              <a:ext cx="262" cy="23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6" name="Freeform 14"/>
            <p:cNvSpPr>
              <a:spLocks noChangeAspect="1"/>
            </p:cNvSpPr>
            <p:nvPr/>
          </p:nvSpPr>
          <p:spPr bwMode="auto">
            <a:xfrm>
              <a:off x="1449" y="734"/>
              <a:ext cx="97" cy="227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7" name="Freeform 15"/>
            <p:cNvSpPr>
              <a:spLocks noChangeAspect="1"/>
            </p:cNvSpPr>
            <p:nvPr/>
          </p:nvSpPr>
          <p:spPr bwMode="auto">
            <a:xfrm>
              <a:off x="1562" y="729"/>
              <a:ext cx="222" cy="237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8" name="Freeform 16"/>
            <p:cNvSpPr>
              <a:spLocks noChangeAspect="1"/>
            </p:cNvSpPr>
            <p:nvPr/>
          </p:nvSpPr>
          <p:spPr bwMode="auto">
            <a:xfrm>
              <a:off x="572" y="729"/>
              <a:ext cx="222" cy="237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89" name="Freeform 17"/>
            <p:cNvSpPr>
              <a:spLocks noChangeAspect="1"/>
            </p:cNvSpPr>
            <p:nvPr/>
          </p:nvSpPr>
          <p:spPr bwMode="auto">
            <a:xfrm>
              <a:off x="669" y="432"/>
              <a:ext cx="307" cy="229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0" name="Freeform 18"/>
            <p:cNvSpPr>
              <a:spLocks noChangeAspect="1" noEditPoints="1"/>
            </p:cNvSpPr>
            <p:nvPr/>
          </p:nvSpPr>
          <p:spPr bwMode="auto">
            <a:xfrm>
              <a:off x="988" y="429"/>
              <a:ext cx="253" cy="227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1" name="Freeform 19"/>
            <p:cNvSpPr>
              <a:spLocks noChangeAspect="1"/>
            </p:cNvSpPr>
            <p:nvPr/>
          </p:nvSpPr>
          <p:spPr bwMode="auto">
            <a:xfrm>
              <a:off x="1196" y="432"/>
              <a:ext cx="248" cy="224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2" name="Freeform 20"/>
            <p:cNvSpPr>
              <a:spLocks noChangeAspect="1" noEditPoints="1"/>
            </p:cNvSpPr>
            <p:nvPr/>
          </p:nvSpPr>
          <p:spPr bwMode="auto">
            <a:xfrm>
              <a:off x="1435" y="427"/>
              <a:ext cx="250" cy="23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425451" y="6180138"/>
            <a:ext cx="2120900" cy="463550"/>
            <a:chOff x="201" y="3893"/>
            <a:chExt cx="1002" cy="292"/>
          </a:xfrm>
        </p:grpSpPr>
        <p:sp>
          <p:nvSpPr>
            <p:cNvPr id="3094" name="Rectangle 22"/>
            <p:cNvSpPr>
              <a:spLocks noChangeArrowheads="1"/>
            </p:cNvSpPr>
            <p:nvPr userDrawn="1"/>
          </p:nvSpPr>
          <p:spPr bwMode="auto">
            <a:xfrm>
              <a:off x="205" y="3953"/>
              <a:ext cx="996" cy="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auto">
            <a:xfrm>
              <a:off x="205" y="4179"/>
              <a:ext cx="996" cy="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6" name="Freeform 24"/>
            <p:cNvSpPr>
              <a:spLocks noChangeAspect="1" noEditPoints="1"/>
            </p:cNvSpPr>
            <p:nvPr userDrawn="1"/>
          </p:nvSpPr>
          <p:spPr bwMode="auto">
            <a:xfrm>
              <a:off x="203" y="3894"/>
              <a:ext cx="41" cy="40"/>
            </a:xfrm>
            <a:custGeom>
              <a:avLst/>
              <a:gdLst>
                <a:gd name="T0" fmla="*/ 0 w 32"/>
                <a:gd name="T1" fmla="*/ 1 h 31"/>
                <a:gd name="T2" fmla="*/ 0 w 32"/>
                <a:gd name="T3" fmla="*/ 0 h 31"/>
                <a:gd name="T4" fmla="*/ 7 w 32"/>
                <a:gd name="T5" fmla="*/ 1 h 31"/>
                <a:gd name="T6" fmla="*/ 14 w 32"/>
                <a:gd name="T7" fmla="*/ 0 h 31"/>
                <a:gd name="T8" fmla="*/ 32 w 32"/>
                <a:gd name="T9" fmla="*/ 15 h 31"/>
                <a:gd name="T10" fmla="*/ 14 w 32"/>
                <a:gd name="T11" fmla="*/ 31 h 31"/>
                <a:gd name="T12" fmla="*/ 6 w 32"/>
                <a:gd name="T13" fmla="*/ 31 h 31"/>
                <a:gd name="T14" fmla="*/ 2 w 32"/>
                <a:gd name="T15" fmla="*/ 31 h 31"/>
                <a:gd name="T16" fmla="*/ 2 w 32"/>
                <a:gd name="T17" fmla="*/ 31 h 31"/>
                <a:gd name="T18" fmla="*/ 2 w 32"/>
                <a:gd name="T19" fmla="*/ 30 h 31"/>
                <a:gd name="T20" fmla="*/ 2 w 32"/>
                <a:gd name="T21" fmla="*/ 30 h 31"/>
                <a:gd name="T22" fmla="*/ 4 w 32"/>
                <a:gd name="T23" fmla="*/ 29 h 31"/>
                <a:gd name="T24" fmla="*/ 4 w 32"/>
                <a:gd name="T25" fmla="*/ 14 h 31"/>
                <a:gd name="T26" fmla="*/ 4 w 32"/>
                <a:gd name="T27" fmla="*/ 3 h 31"/>
                <a:gd name="T28" fmla="*/ 0 w 32"/>
                <a:gd name="T29" fmla="*/ 2 h 31"/>
                <a:gd name="T30" fmla="*/ 0 w 32"/>
                <a:gd name="T31" fmla="*/ 2 h 31"/>
                <a:gd name="T32" fmla="*/ 0 w 32"/>
                <a:gd name="T33" fmla="*/ 1 h 31"/>
                <a:gd name="T34" fmla="*/ 14 w 32"/>
                <a:gd name="T35" fmla="*/ 3 h 31"/>
                <a:gd name="T36" fmla="*/ 9 w 32"/>
                <a:gd name="T37" fmla="*/ 3 h 31"/>
                <a:gd name="T38" fmla="*/ 9 w 32"/>
                <a:gd name="T39" fmla="*/ 16 h 31"/>
                <a:gd name="T40" fmla="*/ 9 w 32"/>
                <a:gd name="T41" fmla="*/ 29 h 31"/>
                <a:gd name="T42" fmla="*/ 13 w 32"/>
                <a:gd name="T43" fmla="*/ 29 h 31"/>
                <a:gd name="T44" fmla="*/ 27 w 32"/>
                <a:gd name="T45" fmla="*/ 15 h 31"/>
                <a:gd name="T46" fmla="*/ 14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7" y="31"/>
                    <a:pt x="14" y="31"/>
                  </a:cubicBezTo>
                  <a:cubicBezTo>
                    <a:pt x="11" y="31"/>
                    <a:pt x="8" y="31"/>
                    <a:pt x="6" y="31"/>
                  </a:cubicBezTo>
                  <a:cubicBezTo>
                    <a:pt x="5" y="31"/>
                    <a:pt x="4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4" y="28"/>
                    <a:pt x="4" y="1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  <a:moveTo>
                    <a:pt x="14" y="3"/>
                  </a:moveTo>
                  <a:cubicBezTo>
                    <a:pt x="12" y="3"/>
                    <a:pt x="11" y="3"/>
                    <a:pt x="9" y="3"/>
                  </a:cubicBezTo>
                  <a:cubicBezTo>
                    <a:pt x="9" y="6"/>
                    <a:pt x="9" y="9"/>
                    <a:pt x="9" y="16"/>
                  </a:cubicBezTo>
                  <a:cubicBezTo>
                    <a:pt x="9" y="23"/>
                    <a:pt x="9" y="26"/>
                    <a:pt x="9" y="29"/>
                  </a:cubicBezTo>
                  <a:cubicBezTo>
                    <a:pt x="11" y="29"/>
                    <a:pt x="12" y="29"/>
                    <a:pt x="13" y="29"/>
                  </a:cubicBezTo>
                  <a:cubicBezTo>
                    <a:pt x="22" y="29"/>
                    <a:pt x="27" y="24"/>
                    <a:pt x="27" y="15"/>
                  </a:cubicBezTo>
                  <a:cubicBezTo>
                    <a:pt x="27" y="7"/>
                    <a:pt x="22" y="3"/>
                    <a:pt x="1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7" name="Freeform 25"/>
            <p:cNvSpPr>
              <a:spLocks noChangeAspect="1" noEditPoints="1"/>
            </p:cNvSpPr>
            <p:nvPr userDrawn="1"/>
          </p:nvSpPr>
          <p:spPr bwMode="auto">
            <a:xfrm>
              <a:off x="249" y="3894"/>
              <a:ext cx="15" cy="40"/>
            </a:xfrm>
            <a:custGeom>
              <a:avLst/>
              <a:gdLst>
                <a:gd name="T0" fmla="*/ 0 w 12"/>
                <a:gd name="T1" fmla="*/ 12 h 31"/>
                <a:gd name="T2" fmla="*/ 1 w 12"/>
                <a:gd name="T3" fmla="*/ 12 h 31"/>
                <a:gd name="T4" fmla="*/ 8 w 12"/>
                <a:gd name="T5" fmla="*/ 10 h 31"/>
                <a:gd name="T6" fmla="*/ 8 w 12"/>
                <a:gd name="T7" fmla="*/ 11 h 31"/>
                <a:gd name="T8" fmla="*/ 8 w 12"/>
                <a:gd name="T9" fmla="*/ 17 h 31"/>
                <a:gd name="T10" fmla="*/ 8 w 12"/>
                <a:gd name="T11" fmla="*/ 24 h 31"/>
                <a:gd name="T12" fmla="*/ 9 w 12"/>
                <a:gd name="T13" fmla="*/ 29 h 31"/>
                <a:gd name="T14" fmla="*/ 11 w 12"/>
                <a:gd name="T15" fmla="*/ 30 h 31"/>
                <a:gd name="T16" fmla="*/ 12 w 12"/>
                <a:gd name="T17" fmla="*/ 30 h 31"/>
                <a:gd name="T18" fmla="*/ 12 w 12"/>
                <a:gd name="T19" fmla="*/ 31 h 31"/>
                <a:gd name="T20" fmla="*/ 11 w 12"/>
                <a:gd name="T21" fmla="*/ 31 h 31"/>
                <a:gd name="T22" fmla="*/ 6 w 12"/>
                <a:gd name="T23" fmla="*/ 31 h 31"/>
                <a:gd name="T24" fmla="*/ 1 w 12"/>
                <a:gd name="T25" fmla="*/ 31 h 31"/>
                <a:gd name="T26" fmla="*/ 0 w 12"/>
                <a:gd name="T27" fmla="*/ 31 h 31"/>
                <a:gd name="T28" fmla="*/ 0 w 12"/>
                <a:gd name="T29" fmla="*/ 30 h 31"/>
                <a:gd name="T30" fmla="*/ 1 w 12"/>
                <a:gd name="T31" fmla="*/ 30 h 31"/>
                <a:gd name="T32" fmla="*/ 3 w 12"/>
                <a:gd name="T33" fmla="*/ 29 h 31"/>
                <a:gd name="T34" fmla="*/ 4 w 12"/>
                <a:gd name="T35" fmla="*/ 24 h 31"/>
                <a:gd name="T36" fmla="*/ 4 w 12"/>
                <a:gd name="T37" fmla="*/ 19 h 31"/>
                <a:gd name="T38" fmla="*/ 3 w 12"/>
                <a:gd name="T39" fmla="*/ 14 h 31"/>
                <a:gd name="T40" fmla="*/ 1 w 12"/>
                <a:gd name="T41" fmla="*/ 14 h 31"/>
                <a:gd name="T42" fmla="*/ 0 w 12"/>
                <a:gd name="T43" fmla="*/ 13 h 31"/>
                <a:gd name="T44" fmla="*/ 0 w 12"/>
                <a:gd name="T45" fmla="*/ 12 h 31"/>
                <a:gd name="T46" fmla="*/ 6 w 12"/>
                <a:gd name="T47" fmla="*/ 0 h 31"/>
                <a:gd name="T48" fmla="*/ 9 w 12"/>
                <a:gd name="T49" fmla="*/ 3 h 31"/>
                <a:gd name="T50" fmla="*/ 6 w 12"/>
                <a:gd name="T51" fmla="*/ 6 h 31"/>
                <a:gd name="T52" fmla="*/ 3 w 12"/>
                <a:gd name="T53" fmla="*/ 3 h 31"/>
                <a:gd name="T54" fmla="*/ 6 w 12"/>
                <a:gd name="T5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31">
                  <a:moveTo>
                    <a:pt x="0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5" y="12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5"/>
                    <a:pt x="8" y="1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29"/>
                    <a:pt x="9" y="29"/>
                  </a:cubicBezTo>
                  <a:cubicBezTo>
                    <a:pt x="9" y="29"/>
                    <a:pt x="10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8" y="31"/>
                    <a:pt x="6" y="31"/>
                  </a:cubicBezTo>
                  <a:cubicBezTo>
                    <a:pt x="4" y="31"/>
                    <a:pt x="2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29"/>
                    <a:pt x="3" y="29"/>
                  </a:cubicBezTo>
                  <a:cubicBezTo>
                    <a:pt x="4" y="29"/>
                    <a:pt x="4" y="27"/>
                    <a:pt x="4" y="2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6" y="0"/>
                  </a:moveTo>
                  <a:cubicBezTo>
                    <a:pt x="7" y="0"/>
                    <a:pt x="9" y="2"/>
                    <a:pt x="9" y="3"/>
                  </a:cubicBezTo>
                  <a:cubicBezTo>
                    <a:pt x="9" y="5"/>
                    <a:pt x="7" y="6"/>
                    <a:pt x="6" y="6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3" y="2"/>
                    <a:pt x="4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8" name="Freeform 26"/>
            <p:cNvSpPr>
              <a:spLocks noChangeAspect="1"/>
            </p:cNvSpPr>
            <p:nvPr userDrawn="1"/>
          </p:nvSpPr>
          <p:spPr bwMode="auto">
            <a:xfrm>
              <a:off x="267" y="3908"/>
              <a:ext cx="30" cy="26"/>
            </a:xfrm>
            <a:custGeom>
              <a:avLst/>
              <a:gdLst>
                <a:gd name="T0" fmla="*/ 15 w 23"/>
                <a:gd name="T1" fmla="*/ 0 h 20"/>
                <a:gd name="T2" fmla="*/ 15 w 23"/>
                <a:gd name="T3" fmla="*/ 0 h 20"/>
                <a:gd name="T4" fmla="*/ 19 w 23"/>
                <a:gd name="T5" fmla="*/ 0 h 20"/>
                <a:gd name="T6" fmla="*/ 23 w 23"/>
                <a:gd name="T7" fmla="*/ 0 h 20"/>
                <a:gd name="T8" fmla="*/ 23 w 23"/>
                <a:gd name="T9" fmla="*/ 0 h 20"/>
                <a:gd name="T10" fmla="*/ 23 w 23"/>
                <a:gd name="T11" fmla="*/ 1 h 20"/>
                <a:gd name="T12" fmla="*/ 23 w 23"/>
                <a:gd name="T13" fmla="*/ 1 h 20"/>
                <a:gd name="T14" fmla="*/ 20 w 23"/>
                <a:gd name="T15" fmla="*/ 4 h 20"/>
                <a:gd name="T16" fmla="*/ 13 w 23"/>
                <a:gd name="T17" fmla="*/ 20 h 20"/>
                <a:gd name="T18" fmla="*/ 10 w 23"/>
                <a:gd name="T19" fmla="*/ 20 h 20"/>
                <a:gd name="T20" fmla="*/ 2 w 23"/>
                <a:gd name="T21" fmla="*/ 2 h 20"/>
                <a:gd name="T22" fmla="*/ 0 w 23"/>
                <a:gd name="T23" fmla="*/ 1 h 20"/>
                <a:gd name="T24" fmla="*/ 0 w 23"/>
                <a:gd name="T25" fmla="*/ 1 h 20"/>
                <a:gd name="T26" fmla="*/ 0 w 23"/>
                <a:gd name="T27" fmla="*/ 0 h 20"/>
                <a:gd name="T28" fmla="*/ 0 w 23"/>
                <a:gd name="T29" fmla="*/ 0 h 20"/>
                <a:gd name="T30" fmla="*/ 5 w 23"/>
                <a:gd name="T31" fmla="*/ 0 h 20"/>
                <a:gd name="T32" fmla="*/ 10 w 23"/>
                <a:gd name="T33" fmla="*/ 0 h 20"/>
                <a:gd name="T34" fmla="*/ 10 w 23"/>
                <a:gd name="T35" fmla="*/ 0 h 20"/>
                <a:gd name="T36" fmla="*/ 10 w 23"/>
                <a:gd name="T37" fmla="*/ 1 h 20"/>
                <a:gd name="T38" fmla="*/ 10 w 23"/>
                <a:gd name="T39" fmla="*/ 1 h 20"/>
                <a:gd name="T40" fmla="*/ 7 w 23"/>
                <a:gd name="T41" fmla="*/ 2 h 20"/>
                <a:gd name="T42" fmla="*/ 12 w 23"/>
                <a:gd name="T43" fmla="*/ 16 h 20"/>
                <a:gd name="T44" fmla="*/ 18 w 23"/>
                <a:gd name="T45" fmla="*/ 2 h 20"/>
                <a:gd name="T46" fmla="*/ 15 w 23"/>
                <a:gd name="T47" fmla="*/ 1 h 20"/>
                <a:gd name="T48" fmla="*/ 15 w 23"/>
                <a:gd name="T49" fmla="*/ 1 h 20"/>
                <a:gd name="T50" fmla="*/ 15 w 23"/>
                <a:gd name="T5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0" y="4"/>
                  </a:cubicBezTo>
                  <a:cubicBezTo>
                    <a:pt x="19" y="6"/>
                    <a:pt x="13" y="19"/>
                    <a:pt x="1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4"/>
                    <a:pt x="2" y="3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7" y="1"/>
                    <a:pt x="7" y="2"/>
                  </a:cubicBezTo>
                  <a:cubicBezTo>
                    <a:pt x="7" y="3"/>
                    <a:pt x="7" y="4"/>
                    <a:pt x="12" y="16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8" y="2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099" name="Freeform 27"/>
            <p:cNvSpPr>
              <a:spLocks noChangeAspect="1" noEditPoints="1"/>
            </p:cNvSpPr>
            <p:nvPr userDrawn="1"/>
          </p:nvSpPr>
          <p:spPr bwMode="auto">
            <a:xfrm>
              <a:off x="300" y="3894"/>
              <a:ext cx="15" cy="40"/>
            </a:xfrm>
            <a:custGeom>
              <a:avLst/>
              <a:gdLst>
                <a:gd name="T0" fmla="*/ 0 w 11"/>
                <a:gd name="T1" fmla="*/ 12 h 31"/>
                <a:gd name="T2" fmla="*/ 0 w 11"/>
                <a:gd name="T3" fmla="*/ 12 h 31"/>
                <a:gd name="T4" fmla="*/ 7 w 11"/>
                <a:gd name="T5" fmla="*/ 10 h 31"/>
                <a:gd name="T6" fmla="*/ 8 w 11"/>
                <a:gd name="T7" fmla="*/ 11 h 31"/>
                <a:gd name="T8" fmla="*/ 7 w 11"/>
                <a:gd name="T9" fmla="*/ 17 h 31"/>
                <a:gd name="T10" fmla="*/ 7 w 11"/>
                <a:gd name="T11" fmla="*/ 24 h 31"/>
                <a:gd name="T12" fmla="*/ 8 w 11"/>
                <a:gd name="T13" fmla="*/ 29 h 31"/>
                <a:gd name="T14" fmla="*/ 11 w 11"/>
                <a:gd name="T15" fmla="*/ 30 h 31"/>
                <a:gd name="T16" fmla="*/ 11 w 11"/>
                <a:gd name="T17" fmla="*/ 30 h 31"/>
                <a:gd name="T18" fmla="*/ 11 w 11"/>
                <a:gd name="T19" fmla="*/ 31 h 31"/>
                <a:gd name="T20" fmla="*/ 11 w 11"/>
                <a:gd name="T21" fmla="*/ 31 h 31"/>
                <a:gd name="T22" fmla="*/ 5 w 11"/>
                <a:gd name="T23" fmla="*/ 31 h 31"/>
                <a:gd name="T24" fmla="*/ 0 w 11"/>
                <a:gd name="T25" fmla="*/ 31 h 31"/>
                <a:gd name="T26" fmla="*/ 0 w 11"/>
                <a:gd name="T27" fmla="*/ 31 h 31"/>
                <a:gd name="T28" fmla="*/ 0 w 11"/>
                <a:gd name="T29" fmla="*/ 30 h 31"/>
                <a:gd name="T30" fmla="*/ 0 w 11"/>
                <a:gd name="T31" fmla="*/ 30 h 31"/>
                <a:gd name="T32" fmla="*/ 3 w 11"/>
                <a:gd name="T33" fmla="*/ 29 h 31"/>
                <a:gd name="T34" fmla="*/ 3 w 11"/>
                <a:gd name="T35" fmla="*/ 24 h 31"/>
                <a:gd name="T36" fmla="*/ 3 w 11"/>
                <a:gd name="T37" fmla="*/ 19 h 31"/>
                <a:gd name="T38" fmla="*/ 2 w 11"/>
                <a:gd name="T39" fmla="*/ 14 h 31"/>
                <a:gd name="T40" fmla="*/ 0 w 11"/>
                <a:gd name="T41" fmla="*/ 14 h 31"/>
                <a:gd name="T42" fmla="*/ 0 w 11"/>
                <a:gd name="T43" fmla="*/ 13 h 31"/>
                <a:gd name="T44" fmla="*/ 0 w 11"/>
                <a:gd name="T45" fmla="*/ 12 h 31"/>
                <a:gd name="T46" fmla="*/ 5 w 11"/>
                <a:gd name="T47" fmla="*/ 0 h 31"/>
                <a:gd name="T48" fmla="*/ 8 w 11"/>
                <a:gd name="T49" fmla="*/ 3 h 31"/>
                <a:gd name="T50" fmla="*/ 5 w 11"/>
                <a:gd name="T51" fmla="*/ 6 h 31"/>
                <a:gd name="T52" fmla="*/ 2 w 11"/>
                <a:gd name="T53" fmla="*/ 3 h 31"/>
                <a:gd name="T54" fmla="*/ 5 w 11"/>
                <a:gd name="T5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31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4" y="12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5"/>
                    <a:pt x="7" y="1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7"/>
                    <a:pt x="7" y="29"/>
                    <a:pt x="8" y="29"/>
                  </a:cubicBezTo>
                  <a:cubicBezTo>
                    <a:pt x="8" y="29"/>
                    <a:pt x="9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7" y="31"/>
                    <a:pt x="5" y="31"/>
                  </a:cubicBezTo>
                  <a:cubicBezTo>
                    <a:pt x="3" y="31"/>
                    <a:pt x="1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29"/>
                    <a:pt x="3" y="29"/>
                  </a:cubicBezTo>
                  <a:cubicBezTo>
                    <a:pt x="3" y="29"/>
                    <a:pt x="3" y="27"/>
                    <a:pt x="3" y="2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3" y="14"/>
                    <a:pt x="2" y="14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5" y="0"/>
                  </a:moveTo>
                  <a:cubicBezTo>
                    <a:pt x="6" y="0"/>
                    <a:pt x="8" y="2"/>
                    <a:pt x="8" y="3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3" y="6"/>
                    <a:pt x="2" y="5"/>
                    <a:pt x="2" y="3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0" name="Freeform 28"/>
            <p:cNvSpPr>
              <a:spLocks noChangeAspect="1"/>
            </p:cNvSpPr>
            <p:nvPr userDrawn="1"/>
          </p:nvSpPr>
          <p:spPr bwMode="auto">
            <a:xfrm>
              <a:off x="320" y="3907"/>
              <a:ext cx="20" cy="29"/>
            </a:xfrm>
            <a:custGeom>
              <a:avLst/>
              <a:gdLst>
                <a:gd name="T0" fmla="*/ 0 w 16"/>
                <a:gd name="T1" fmla="*/ 20 h 22"/>
                <a:gd name="T2" fmla="*/ 0 w 16"/>
                <a:gd name="T3" fmla="*/ 15 h 22"/>
                <a:gd name="T4" fmla="*/ 0 w 16"/>
                <a:gd name="T5" fmla="*/ 15 h 22"/>
                <a:gd name="T6" fmla="*/ 2 w 16"/>
                <a:gd name="T7" fmla="*/ 15 h 22"/>
                <a:gd name="T8" fmla="*/ 2 w 16"/>
                <a:gd name="T9" fmla="*/ 15 h 22"/>
                <a:gd name="T10" fmla="*/ 2 w 16"/>
                <a:gd name="T11" fmla="*/ 18 h 22"/>
                <a:gd name="T12" fmla="*/ 8 w 16"/>
                <a:gd name="T13" fmla="*/ 20 h 22"/>
                <a:gd name="T14" fmla="*/ 12 w 16"/>
                <a:gd name="T15" fmla="*/ 16 h 22"/>
                <a:gd name="T16" fmla="*/ 0 w 16"/>
                <a:gd name="T17" fmla="*/ 7 h 22"/>
                <a:gd name="T18" fmla="*/ 8 w 16"/>
                <a:gd name="T19" fmla="*/ 0 h 22"/>
                <a:gd name="T20" fmla="*/ 14 w 16"/>
                <a:gd name="T21" fmla="*/ 1 h 22"/>
                <a:gd name="T22" fmla="*/ 15 w 16"/>
                <a:gd name="T23" fmla="*/ 2 h 22"/>
                <a:gd name="T24" fmla="*/ 14 w 16"/>
                <a:gd name="T25" fmla="*/ 6 h 22"/>
                <a:gd name="T26" fmla="*/ 14 w 16"/>
                <a:gd name="T27" fmla="*/ 6 h 22"/>
                <a:gd name="T28" fmla="*/ 13 w 16"/>
                <a:gd name="T29" fmla="*/ 6 h 22"/>
                <a:gd name="T30" fmla="*/ 13 w 16"/>
                <a:gd name="T31" fmla="*/ 6 h 22"/>
                <a:gd name="T32" fmla="*/ 12 w 16"/>
                <a:gd name="T33" fmla="*/ 4 h 22"/>
                <a:gd name="T34" fmla="*/ 8 w 16"/>
                <a:gd name="T35" fmla="*/ 2 h 22"/>
                <a:gd name="T36" fmla="*/ 4 w 16"/>
                <a:gd name="T37" fmla="*/ 5 h 22"/>
                <a:gd name="T38" fmla="*/ 10 w 16"/>
                <a:gd name="T39" fmla="*/ 9 h 22"/>
                <a:gd name="T40" fmla="*/ 16 w 16"/>
                <a:gd name="T41" fmla="*/ 14 h 22"/>
                <a:gd name="T42" fmla="*/ 7 w 16"/>
                <a:gd name="T43" fmla="*/ 22 h 22"/>
                <a:gd name="T44" fmla="*/ 0 w 16"/>
                <a:gd name="T45" fmla="*/ 21 h 22"/>
                <a:gd name="T46" fmla="*/ 0 w 16"/>
                <a:gd name="T4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22">
                  <a:moveTo>
                    <a:pt x="0" y="20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3" y="18"/>
                    <a:pt x="5" y="20"/>
                    <a:pt x="8" y="20"/>
                  </a:cubicBezTo>
                  <a:cubicBezTo>
                    <a:pt x="10" y="20"/>
                    <a:pt x="12" y="19"/>
                    <a:pt x="12" y="16"/>
                  </a:cubicBezTo>
                  <a:cubicBezTo>
                    <a:pt x="12" y="10"/>
                    <a:pt x="0" y="15"/>
                    <a:pt x="0" y="7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0" y="0"/>
                    <a:pt x="13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0" y="2"/>
                    <a:pt x="8" y="2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8"/>
                    <a:pt x="5" y="8"/>
                    <a:pt x="10" y="9"/>
                  </a:cubicBezTo>
                  <a:cubicBezTo>
                    <a:pt x="14" y="10"/>
                    <a:pt x="16" y="11"/>
                    <a:pt x="16" y="14"/>
                  </a:cubicBezTo>
                  <a:cubicBezTo>
                    <a:pt x="16" y="19"/>
                    <a:pt x="12" y="22"/>
                    <a:pt x="7" y="22"/>
                  </a:cubicBezTo>
                  <a:cubicBezTo>
                    <a:pt x="4" y="22"/>
                    <a:pt x="2" y="21"/>
                    <a:pt x="0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1" name="Freeform 29"/>
            <p:cNvSpPr>
              <a:spLocks noChangeAspect="1" noEditPoints="1"/>
            </p:cNvSpPr>
            <p:nvPr userDrawn="1"/>
          </p:nvSpPr>
          <p:spPr bwMode="auto">
            <a:xfrm>
              <a:off x="346" y="3894"/>
              <a:ext cx="14" cy="40"/>
            </a:xfrm>
            <a:custGeom>
              <a:avLst/>
              <a:gdLst>
                <a:gd name="T0" fmla="*/ 0 w 11"/>
                <a:gd name="T1" fmla="*/ 12 h 31"/>
                <a:gd name="T2" fmla="*/ 0 w 11"/>
                <a:gd name="T3" fmla="*/ 12 h 31"/>
                <a:gd name="T4" fmla="*/ 7 w 11"/>
                <a:gd name="T5" fmla="*/ 10 h 31"/>
                <a:gd name="T6" fmla="*/ 8 w 11"/>
                <a:gd name="T7" fmla="*/ 11 h 31"/>
                <a:gd name="T8" fmla="*/ 8 w 11"/>
                <a:gd name="T9" fmla="*/ 17 h 31"/>
                <a:gd name="T10" fmla="*/ 8 w 11"/>
                <a:gd name="T11" fmla="*/ 24 h 31"/>
                <a:gd name="T12" fmla="*/ 8 w 11"/>
                <a:gd name="T13" fmla="*/ 29 h 31"/>
                <a:gd name="T14" fmla="*/ 11 w 11"/>
                <a:gd name="T15" fmla="*/ 30 h 31"/>
                <a:gd name="T16" fmla="*/ 11 w 11"/>
                <a:gd name="T17" fmla="*/ 30 h 31"/>
                <a:gd name="T18" fmla="*/ 11 w 11"/>
                <a:gd name="T19" fmla="*/ 31 h 31"/>
                <a:gd name="T20" fmla="*/ 11 w 11"/>
                <a:gd name="T21" fmla="*/ 31 h 31"/>
                <a:gd name="T22" fmla="*/ 6 w 11"/>
                <a:gd name="T23" fmla="*/ 31 h 31"/>
                <a:gd name="T24" fmla="*/ 0 w 11"/>
                <a:gd name="T25" fmla="*/ 31 h 31"/>
                <a:gd name="T26" fmla="*/ 0 w 11"/>
                <a:gd name="T27" fmla="*/ 31 h 31"/>
                <a:gd name="T28" fmla="*/ 0 w 11"/>
                <a:gd name="T29" fmla="*/ 30 h 31"/>
                <a:gd name="T30" fmla="*/ 0 w 11"/>
                <a:gd name="T31" fmla="*/ 30 h 31"/>
                <a:gd name="T32" fmla="*/ 3 w 11"/>
                <a:gd name="T33" fmla="*/ 29 h 31"/>
                <a:gd name="T34" fmla="*/ 3 w 11"/>
                <a:gd name="T35" fmla="*/ 24 h 31"/>
                <a:gd name="T36" fmla="*/ 3 w 11"/>
                <a:gd name="T37" fmla="*/ 19 h 31"/>
                <a:gd name="T38" fmla="*/ 3 w 11"/>
                <a:gd name="T39" fmla="*/ 14 h 31"/>
                <a:gd name="T40" fmla="*/ 0 w 11"/>
                <a:gd name="T41" fmla="*/ 14 h 31"/>
                <a:gd name="T42" fmla="*/ 0 w 11"/>
                <a:gd name="T43" fmla="*/ 13 h 31"/>
                <a:gd name="T44" fmla="*/ 0 w 11"/>
                <a:gd name="T45" fmla="*/ 12 h 31"/>
                <a:gd name="T46" fmla="*/ 5 w 11"/>
                <a:gd name="T47" fmla="*/ 0 h 31"/>
                <a:gd name="T48" fmla="*/ 8 w 11"/>
                <a:gd name="T49" fmla="*/ 3 h 31"/>
                <a:gd name="T50" fmla="*/ 5 w 11"/>
                <a:gd name="T51" fmla="*/ 6 h 31"/>
                <a:gd name="T52" fmla="*/ 3 w 11"/>
                <a:gd name="T53" fmla="*/ 3 h 31"/>
                <a:gd name="T54" fmla="*/ 5 w 11"/>
                <a:gd name="T5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31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4" y="12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5"/>
                    <a:pt x="8" y="1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29"/>
                    <a:pt x="8" y="29"/>
                  </a:cubicBezTo>
                  <a:cubicBezTo>
                    <a:pt x="8" y="29"/>
                    <a:pt x="9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8" y="31"/>
                    <a:pt x="6" y="31"/>
                  </a:cubicBezTo>
                  <a:cubicBezTo>
                    <a:pt x="4" y="31"/>
                    <a:pt x="2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29"/>
                    <a:pt x="3" y="29"/>
                  </a:cubicBezTo>
                  <a:cubicBezTo>
                    <a:pt x="3" y="29"/>
                    <a:pt x="3" y="27"/>
                    <a:pt x="3" y="2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5" y="0"/>
                  </a:move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7" y="6"/>
                    <a:pt x="5" y="6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3" y="2"/>
                    <a:pt x="4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2" name="Freeform 30"/>
            <p:cNvSpPr>
              <a:spLocks noChangeAspect="1" noEditPoints="1"/>
            </p:cNvSpPr>
            <p:nvPr userDrawn="1"/>
          </p:nvSpPr>
          <p:spPr bwMode="auto">
            <a:xfrm>
              <a:off x="365" y="3907"/>
              <a:ext cx="27" cy="29"/>
            </a:xfrm>
            <a:custGeom>
              <a:avLst/>
              <a:gdLst>
                <a:gd name="T0" fmla="*/ 11 w 21"/>
                <a:gd name="T1" fmla="*/ 0 h 22"/>
                <a:gd name="T2" fmla="*/ 21 w 21"/>
                <a:gd name="T3" fmla="*/ 11 h 22"/>
                <a:gd name="T4" fmla="*/ 11 w 21"/>
                <a:gd name="T5" fmla="*/ 22 h 22"/>
                <a:gd name="T6" fmla="*/ 0 w 21"/>
                <a:gd name="T7" fmla="*/ 12 h 22"/>
                <a:gd name="T8" fmla="*/ 11 w 21"/>
                <a:gd name="T9" fmla="*/ 0 h 22"/>
                <a:gd name="T10" fmla="*/ 11 w 21"/>
                <a:gd name="T11" fmla="*/ 2 h 22"/>
                <a:gd name="T12" fmla="*/ 5 w 21"/>
                <a:gd name="T13" fmla="*/ 10 h 22"/>
                <a:gd name="T14" fmla="*/ 11 w 21"/>
                <a:gd name="T15" fmla="*/ 20 h 22"/>
                <a:gd name="T16" fmla="*/ 17 w 21"/>
                <a:gd name="T17" fmla="*/ 12 h 22"/>
                <a:gd name="T18" fmla="*/ 11 w 2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19" y="0"/>
                    <a:pt x="21" y="6"/>
                    <a:pt x="21" y="11"/>
                  </a:cubicBezTo>
                  <a:cubicBezTo>
                    <a:pt x="21" y="18"/>
                    <a:pt x="16" y="22"/>
                    <a:pt x="11" y="22"/>
                  </a:cubicBezTo>
                  <a:cubicBezTo>
                    <a:pt x="3" y="22"/>
                    <a:pt x="0" y="17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1" y="2"/>
                  </a:moveTo>
                  <a:cubicBezTo>
                    <a:pt x="7" y="2"/>
                    <a:pt x="5" y="5"/>
                    <a:pt x="5" y="10"/>
                  </a:cubicBezTo>
                  <a:cubicBezTo>
                    <a:pt x="5" y="16"/>
                    <a:pt x="7" y="20"/>
                    <a:pt x="11" y="20"/>
                  </a:cubicBezTo>
                  <a:cubicBezTo>
                    <a:pt x="15" y="20"/>
                    <a:pt x="17" y="17"/>
                    <a:pt x="17" y="12"/>
                  </a:cubicBezTo>
                  <a:cubicBezTo>
                    <a:pt x="17" y="5"/>
                    <a:pt x="14" y="2"/>
                    <a:pt x="1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3" name="Freeform 31"/>
            <p:cNvSpPr>
              <a:spLocks noChangeAspect="1"/>
            </p:cNvSpPr>
            <p:nvPr userDrawn="1"/>
          </p:nvSpPr>
          <p:spPr bwMode="auto">
            <a:xfrm>
              <a:off x="399" y="3907"/>
              <a:ext cx="30" cy="27"/>
            </a:xfrm>
            <a:custGeom>
              <a:avLst/>
              <a:gdLst>
                <a:gd name="T0" fmla="*/ 11 w 24"/>
                <a:gd name="T1" fmla="*/ 1 h 21"/>
                <a:gd name="T2" fmla="*/ 15 w 24"/>
                <a:gd name="T3" fmla="*/ 0 h 21"/>
                <a:gd name="T4" fmla="*/ 21 w 24"/>
                <a:gd name="T5" fmla="*/ 7 h 21"/>
                <a:gd name="T6" fmla="*/ 21 w 24"/>
                <a:gd name="T7" fmla="*/ 18 h 21"/>
                <a:gd name="T8" fmla="*/ 24 w 24"/>
                <a:gd name="T9" fmla="*/ 20 h 21"/>
                <a:gd name="T10" fmla="*/ 24 w 24"/>
                <a:gd name="T11" fmla="*/ 20 h 21"/>
                <a:gd name="T12" fmla="*/ 24 w 24"/>
                <a:gd name="T13" fmla="*/ 21 h 21"/>
                <a:gd name="T14" fmla="*/ 24 w 24"/>
                <a:gd name="T15" fmla="*/ 21 h 21"/>
                <a:gd name="T16" fmla="*/ 21 w 24"/>
                <a:gd name="T17" fmla="*/ 21 h 21"/>
                <a:gd name="T18" fmla="*/ 17 w 24"/>
                <a:gd name="T19" fmla="*/ 21 h 21"/>
                <a:gd name="T20" fmla="*/ 17 w 24"/>
                <a:gd name="T21" fmla="*/ 21 h 21"/>
                <a:gd name="T22" fmla="*/ 17 w 24"/>
                <a:gd name="T23" fmla="*/ 11 h 21"/>
                <a:gd name="T24" fmla="*/ 13 w 24"/>
                <a:gd name="T25" fmla="*/ 4 h 21"/>
                <a:gd name="T26" fmla="*/ 8 w 24"/>
                <a:gd name="T27" fmla="*/ 7 h 21"/>
                <a:gd name="T28" fmla="*/ 8 w 24"/>
                <a:gd name="T29" fmla="*/ 14 h 21"/>
                <a:gd name="T30" fmla="*/ 8 w 24"/>
                <a:gd name="T31" fmla="*/ 19 h 21"/>
                <a:gd name="T32" fmla="*/ 11 w 24"/>
                <a:gd name="T33" fmla="*/ 20 h 21"/>
                <a:gd name="T34" fmla="*/ 11 w 24"/>
                <a:gd name="T35" fmla="*/ 20 h 21"/>
                <a:gd name="T36" fmla="*/ 11 w 24"/>
                <a:gd name="T37" fmla="*/ 21 h 21"/>
                <a:gd name="T38" fmla="*/ 11 w 24"/>
                <a:gd name="T39" fmla="*/ 21 h 21"/>
                <a:gd name="T40" fmla="*/ 5 w 24"/>
                <a:gd name="T41" fmla="*/ 21 h 21"/>
                <a:gd name="T42" fmla="*/ 0 w 24"/>
                <a:gd name="T43" fmla="*/ 21 h 21"/>
                <a:gd name="T44" fmla="*/ 0 w 24"/>
                <a:gd name="T45" fmla="*/ 21 h 21"/>
                <a:gd name="T46" fmla="*/ 0 w 24"/>
                <a:gd name="T47" fmla="*/ 20 h 21"/>
                <a:gd name="T48" fmla="*/ 0 w 24"/>
                <a:gd name="T49" fmla="*/ 20 h 21"/>
                <a:gd name="T50" fmla="*/ 3 w 24"/>
                <a:gd name="T51" fmla="*/ 19 h 21"/>
                <a:gd name="T52" fmla="*/ 3 w 24"/>
                <a:gd name="T53" fmla="*/ 14 h 21"/>
                <a:gd name="T54" fmla="*/ 3 w 24"/>
                <a:gd name="T55" fmla="*/ 9 h 21"/>
                <a:gd name="T56" fmla="*/ 3 w 24"/>
                <a:gd name="T57" fmla="*/ 4 h 21"/>
                <a:gd name="T58" fmla="*/ 0 w 24"/>
                <a:gd name="T59" fmla="*/ 4 h 21"/>
                <a:gd name="T60" fmla="*/ 0 w 24"/>
                <a:gd name="T61" fmla="*/ 3 h 21"/>
                <a:gd name="T62" fmla="*/ 0 w 24"/>
                <a:gd name="T63" fmla="*/ 2 h 21"/>
                <a:gd name="T64" fmla="*/ 0 w 24"/>
                <a:gd name="T65" fmla="*/ 2 h 21"/>
                <a:gd name="T66" fmla="*/ 7 w 24"/>
                <a:gd name="T67" fmla="*/ 0 h 21"/>
                <a:gd name="T68" fmla="*/ 8 w 24"/>
                <a:gd name="T69" fmla="*/ 1 h 21"/>
                <a:gd name="T70" fmla="*/ 7 w 24"/>
                <a:gd name="T71" fmla="*/ 4 h 21"/>
                <a:gd name="T72" fmla="*/ 11 w 24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1">
                  <a:moveTo>
                    <a:pt x="11" y="1"/>
                  </a:moveTo>
                  <a:cubicBezTo>
                    <a:pt x="12" y="1"/>
                    <a:pt x="13" y="0"/>
                    <a:pt x="15" y="0"/>
                  </a:cubicBezTo>
                  <a:cubicBezTo>
                    <a:pt x="19" y="0"/>
                    <a:pt x="21" y="3"/>
                    <a:pt x="21" y="7"/>
                  </a:cubicBezTo>
                  <a:cubicBezTo>
                    <a:pt x="21" y="10"/>
                    <a:pt x="21" y="14"/>
                    <a:pt x="21" y="18"/>
                  </a:cubicBezTo>
                  <a:cubicBezTo>
                    <a:pt x="21" y="20"/>
                    <a:pt x="22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2" y="21"/>
                    <a:pt x="21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8"/>
                    <a:pt x="17" y="15"/>
                    <a:pt x="17" y="11"/>
                  </a:cubicBezTo>
                  <a:cubicBezTo>
                    <a:pt x="17" y="7"/>
                    <a:pt x="17" y="4"/>
                    <a:pt x="13" y="4"/>
                  </a:cubicBezTo>
                  <a:cubicBezTo>
                    <a:pt x="10" y="4"/>
                    <a:pt x="8" y="5"/>
                    <a:pt x="8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5" y="21"/>
                  </a:cubicBezTo>
                  <a:cubicBezTo>
                    <a:pt x="3" y="21"/>
                    <a:pt x="2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9"/>
                    <a:pt x="3" y="17"/>
                    <a:pt x="3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4" y="2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3"/>
                    <a:pt x="7" y="4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4" name="Freeform 32"/>
            <p:cNvSpPr>
              <a:spLocks noChangeAspect="1" noEditPoints="1"/>
            </p:cNvSpPr>
            <p:nvPr userDrawn="1"/>
          </p:nvSpPr>
          <p:spPr bwMode="auto">
            <a:xfrm>
              <a:off x="452" y="3907"/>
              <a:ext cx="27" cy="29"/>
            </a:xfrm>
            <a:custGeom>
              <a:avLst/>
              <a:gdLst>
                <a:gd name="T0" fmla="*/ 11 w 21"/>
                <a:gd name="T1" fmla="*/ 0 h 22"/>
                <a:gd name="T2" fmla="*/ 21 w 21"/>
                <a:gd name="T3" fmla="*/ 11 h 22"/>
                <a:gd name="T4" fmla="*/ 10 w 21"/>
                <a:gd name="T5" fmla="*/ 22 h 22"/>
                <a:gd name="T6" fmla="*/ 0 w 21"/>
                <a:gd name="T7" fmla="*/ 12 h 22"/>
                <a:gd name="T8" fmla="*/ 11 w 21"/>
                <a:gd name="T9" fmla="*/ 0 h 22"/>
                <a:gd name="T10" fmla="*/ 10 w 21"/>
                <a:gd name="T11" fmla="*/ 2 h 22"/>
                <a:gd name="T12" fmla="*/ 5 w 21"/>
                <a:gd name="T13" fmla="*/ 10 h 22"/>
                <a:gd name="T14" fmla="*/ 11 w 21"/>
                <a:gd name="T15" fmla="*/ 20 h 22"/>
                <a:gd name="T16" fmla="*/ 16 w 21"/>
                <a:gd name="T17" fmla="*/ 12 h 22"/>
                <a:gd name="T18" fmla="*/ 10 w 2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18" y="0"/>
                    <a:pt x="21" y="6"/>
                    <a:pt x="21" y="11"/>
                  </a:cubicBezTo>
                  <a:cubicBezTo>
                    <a:pt x="21" y="18"/>
                    <a:pt x="16" y="22"/>
                    <a:pt x="10" y="22"/>
                  </a:cubicBezTo>
                  <a:cubicBezTo>
                    <a:pt x="3" y="22"/>
                    <a:pt x="0" y="17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0" y="2"/>
                  </a:moveTo>
                  <a:cubicBezTo>
                    <a:pt x="7" y="2"/>
                    <a:pt x="5" y="5"/>
                    <a:pt x="5" y="10"/>
                  </a:cubicBezTo>
                  <a:cubicBezTo>
                    <a:pt x="5" y="16"/>
                    <a:pt x="7" y="20"/>
                    <a:pt x="11" y="20"/>
                  </a:cubicBezTo>
                  <a:cubicBezTo>
                    <a:pt x="15" y="20"/>
                    <a:pt x="16" y="17"/>
                    <a:pt x="16" y="12"/>
                  </a:cubicBezTo>
                  <a:cubicBezTo>
                    <a:pt x="16" y="5"/>
                    <a:pt x="14" y="2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5" name="Freeform 33"/>
            <p:cNvSpPr>
              <a:spLocks noChangeAspect="1"/>
            </p:cNvSpPr>
            <p:nvPr userDrawn="1"/>
          </p:nvSpPr>
          <p:spPr bwMode="auto">
            <a:xfrm>
              <a:off x="484" y="3893"/>
              <a:ext cx="19" cy="41"/>
            </a:xfrm>
            <a:custGeom>
              <a:avLst/>
              <a:gdLst>
                <a:gd name="T0" fmla="*/ 0 w 15"/>
                <a:gd name="T1" fmla="*/ 14 h 32"/>
                <a:gd name="T2" fmla="*/ 0 w 15"/>
                <a:gd name="T3" fmla="*/ 14 h 32"/>
                <a:gd name="T4" fmla="*/ 3 w 15"/>
                <a:gd name="T5" fmla="*/ 13 h 32"/>
                <a:gd name="T6" fmla="*/ 4 w 15"/>
                <a:gd name="T7" fmla="*/ 12 h 32"/>
                <a:gd name="T8" fmla="*/ 5 w 15"/>
                <a:gd name="T9" fmla="*/ 5 h 32"/>
                <a:gd name="T10" fmla="*/ 13 w 15"/>
                <a:gd name="T11" fmla="*/ 0 h 32"/>
                <a:gd name="T12" fmla="*/ 15 w 15"/>
                <a:gd name="T13" fmla="*/ 0 h 32"/>
                <a:gd name="T14" fmla="*/ 15 w 15"/>
                <a:gd name="T15" fmla="*/ 4 h 32"/>
                <a:gd name="T16" fmla="*/ 14 w 15"/>
                <a:gd name="T17" fmla="*/ 5 h 32"/>
                <a:gd name="T18" fmla="*/ 11 w 15"/>
                <a:gd name="T19" fmla="*/ 3 h 32"/>
                <a:gd name="T20" fmla="*/ 8 w 15"/>
                <a:gd name="T21" fmla="*/ 6 h 32"/>
                <a:gd name="T22" fmla="*/ 8 w 15"/>
                <a:gd name="T23" fmla="*/ 13 h 32"/>
                <a:gd name="T24" fmla="*/ 14 w 15"/>
                <a:gd name="T25" fmla="*/ 12 h 32"/>
                <a:gd name="T26" fmla="*/ 14 w 15"/>
                <a:gd name="T27" fmla="*/ 13 h 32"/>
                <a:gd name="T28" fmla="*/ 14 w 15"/>
                <a:gd name="T29" fmla="*/ 15 h 32"/>
                <a:gd name="T30" fmla="*/ 14 w 15"/>
                <a:gd name="T31" fmla="*/ 15 h 32"/>
                <a:gd name="T32" fmla="*/ 8 w 15"/>
                <a:gd name="T33" fmla="*/ 15 h 32"/>
                <a:gd name="T34" fmla="*/ 8 w 15"/>
                <a:gd name="T35" fmla="*/ 25 h 32"/>
                <a:gd name="T36" fmla="*/ 8 w 15"/>
                <a:gd name="T37" fmla="*/ 30 h 32"/>
                <a:gd name="T38" fmla="*/ 12 w 15"/>
                <a:gd name="T39" fmla="*/ 31 h 32"/>
                <a:gd name="T40" fmla="*/ 12 w 15"/>
                <a:gd name="T41" fmla="*/ 31 h 32"/>
                <a:gd name="T42" fmla="*/ 12 w 15"/>
                <a:gd name="T43" fmla="*/ 32 h 32"/>
                <a:gd name="T44" fmla="*/ 12 w 15"/>
                <a:gd name="T45" fmla="*/ 32 h 32"/>
                <a:gd name="T46" fmla="*/ 6 w 15"/>
                <a:gd name="T47" fmla="*/ 32 h 32"/>
                <a:gd name="T48" fmla="*/ 0 w 15"/>
                <a:gd name="T49" fmla="*/ 32 h 32"/>
                <a:gd name="T50" fmla="*/ 0 w 15"/>
                <a:gd name="T51" fmla="*/ 32 h 32"/>
                <a:gd name="T52" fmla="*/ 0 w 15"/>
                <a:gd name="T53" fmla="*/ 31 h 32"/>
                <a:gd name="T54" fmla="*/ 0 w 15"/>
                <a:gd name="T55" fmla="*/ 31 h 32"/>
                <a:gd name="T56" fmla="*/ 3 w 15"/>
                <a:gd name="T57" fmla="*/ 30 h 32"/>
                <a:gd name="T58" fmla="*/ 4 w 15"/>
                <a:gd name="T59" fmla="*/ 25 h 32"/>
                <a:gd name="T60" fmla="*/ 4 w 15"/>
                <a:gd name="T61" fmla="*/ 18 h 32"/>
                <a:gd name="T62" fmla="*/ 4 w 15"/>
                <a:gd name="T63" fmla="*/ 15 h 32"/>
                <a:gd name="T64" fmla="*/ 0 w 15"/>
                <a:gd name="T65" fmla="*/ 15 h 32"/>
                <a:gd name="T66" fmla="*/ 0 w 15"/>
                <a:gd name="T67" fmla="*/ 15 h 32"/>
                <a:gd name="T68" fmla="*/ 0 w 15"/>
                <a:gd name="T6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32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8"/>
                    <a:pt x="4" y="7"/>
                    <a:pt x="5" y="5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2" y="13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8"/>
                    <a:pt x="8" y="30"/>
                    <a:pt x="8" y="30"/>
                  </a:cubicBezTo>
                  <a:cubicBezTo>
                    <a:pt x="9" y="30"/>
                    <a:pt x="10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3" y="30"/>
                    <a:pt x="3" y="30"/>
                  </a:cubicBezTo>
                  <a:cubicBezTo>
                    <a:pt x="4" y="30"/>
                    <a:pt x="4" y="28"/>
                    <a:pt x="4" y="2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3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6" name="Freeform 34"/>
            <p:cNvSpPr>
              <a:spLocks noChangeAspect="1" noEditPoints="1"/>
            </p:cNvSpPr>
            <p:nvPr userDrawn="1"/>
          </p:nvSpPr>
          <p:spPr bwMode="auto">
            <a:xfrm>
              <a:off x="204" y="4098"/>
              <a:ext cx="55" cy="57"/>
            </a:xfrm>
            <a:custGeom>
              <a:avLst/>
              <a:gdLst>
                <a:gd name="T0" fmla="*/ 37 w 43"/>
                <a:gd name="T1" fmla="*/ 17 h 44"/>
                <a:gd name="T2" fmla="*/ 43 w 43"/>
                <a:gd name="T3" fmla="*/ 18 h 44"/>
                <a:gd name="T4" fmla="*/ 35 w 43"/>
                <a:gd name="T5" fmla="*/ 34 h 44"/>
                <a:gd name="T6" fmla="*/ 39 w 43"/>
                <a:gd name="T7" fmla="*/ 37 h 44"/>
                <a:gd name="T8" fmla="*/ 41 w 43"/>
                <a:gd name="T9" fmla="*/ 38 h 44"/>
                <a:gd name="T10" fmla="*/ 43 w 43"/>
                <a:gd name="T11" fmla="*/ 38 h 44"/>
                <a:gd name="T12" fmla="*/ 43 w 43"/>
                <a:gd name="T13" fmla="*/ 44 h 44"/>
                <a:gd name="T14" fmla="*/ 40 w 43"/>
                <a:gd name="T15" fmla="*/ 44 h 44"/>
                <a:gd name="T16" fmla="*/ 35 w 43"/>
                <a:gd name="T17" fmla="*/ 43 h 44"/>
                <a:gd name="T18" fmla="*/ 30 w 43"/>
                <a:gd name="T19" fmla="*/ 39 h 44"/>
                <a:gd name="T20" fmla="*/ 16 w 43"/>
                <a:gd name="T21" fmla="*/ 44 h 44"/>
                <a:gd name="T22" fmla="*/ 5 w 43"/>
                <a:gd name="T23" fmla="*/ 40 h 44"/>
                <a:gd name="T24" fmla="*/ 0 w 43"/>
                <a:gd name="T25" fmla="*/ 30 h 44"/>
                <a:gd name="T26" fmla="*/ 2 w 43"/>
                <a:gd name="T27" fmla="*/ 23 h 44"/>
                <a:gd name="T28" fmla="*/ 11 w 43"/>
                <a:gd name="T29" fmla="*/ 17 h 44"/>
                <a:gd name="T30" fmla="*/ 8 w 43"/>
                <a:gd name="T31" fmla="*/ 9 h 44"/>
                <a:gd name="T32" fmla="*/ 11 w 43"/>
                <a:gd name="T33" fmla="*/ 2 h 44"/>
                <a:gd name="T34" fmla="*/ 19 w 43"/>
                <a:gd name="T35" fmla="*/ 0 h 44"/>
                <a:gd name="T36" fmla="*/ 27 w 43"/>
                <a:gd name="T37" fmla="*/ 2 h 44"/>
                <a:gd name="T38" fmla="*/ 30 w 43"/>
                <a:gd name="T39" fmla="*/ 9 h 44"/>
                <a:gd name="T40" fmla="*/ 28 w 43"/>
                <a:gd name="T41" fmla="*/ 15 h 44"/>
                <a:gd name="T42" fmla="*/ 22 w 43"/>
                <a:gd name="T43" fmla="*/ 19 h 44"/>
                <a:gd name="T44" fmla="*/ 31 w 43"/>
                <a:gd name="T45" fmla="*/ 30 h 44"/>
                <a:gd name="T46" fmla="*/ 37 w 43"/>
                <a:gd name="T47" fmla="*/ 17 h 44"/>
                <a:gd name="T48" fmla="*/ 15 w 43"/>
                <a:gd name="T49" fmla="*/ 22 h 44"/>
                <a:gd name="T50" fmla="*/ 9 w 43"/>
                <a:gd name="T51" fmla="*/ 30 h 44"/>
                <a:gd name="T52" fmla="*/ 11 w 43"/>
                <a:gd name="T53" fmla="*/ 35 h 44"/>
                <a:gd name="T54" fmla="*/ 18 w 43"/>
                <a:gd name="T55" fmla="*/ 37 h 44"/>
                <a:gd name="T56" fmla="*/ 26 w 43"/>
                <a:gd name="T57" fmla="*/ 34 h 44"/>
                <a:gd name="T58" fmla="*/ 15 w 43"/>
                <a:gd name="T59" fmla="*/ 22 h 44"/>
                <a:gd name="T60" fmla="*/ 18 w 43"/>
                <a:gd name="T61" fmla="*/ 15 h 44"/>
                <a:gd name="T62" fmla="*/ 24 w 43"/>
                <a:gd name="T63" fmla="*/ 9 h 44"/>
                <a:gd name="T64" fmla="*/ 23 w 43"/>
                <a:gd name="T65" fmla="*/ 6 h 44"/>
                <a:gd name="T66" fmla="*/ 19 w 43"/>
                <a:gd name="T67" fmla="*/ 5 h 44"/>
                <a:gd name="T68" fmla="*/ 16 w 43"/>
                <a:gd name="T69" fmla="*/ 6 h 44"/>
                <a:gd name="T70" fmla="*/ 15 w 43"/>
                <a:gd name="T71" fmla="*/ 9 h 44"/>
                <a:gd name="T72" fmla="*/ 18 w 43"/>
                <a:gd name="T73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44">
                  <a:moveTo>
                    <a:pt x="37" y="17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2" y="24"/>
                    <a:pt x="39" y="30"/>
                    <a:pt x="35" y="34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39" y="38"/>
                    <a:pt x="40" y="38"/>
                    <a:pt x="41" y="38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8" y="44"/>
                    <a:pt x="36" y="43"/>
                    <a:pt x="35" y="43"/>
                  </a:cubicBezTo>
                  <a:cubicBezTo>
                    <a:pt x="34" y="42"/>
                    <a:pt x="32" y="41"/>
                    <a:pt x="30" y="39"/>
                  </a:cubicBezTo>
                  <a:cubicBezTo>
                    <a:pt x="26" y="42"/>
                    <a:pt x="21" y="44"/>
                    <a:pt x="16" y="44"/>
                  </a:cubicBezTo>
                  <a:cubicBezTo>
                    <a:pt x="12" y="44"/>
                    <a:pt x="8" y="42"/>
                    <a:pt x="5" y="40"/>
                  </a:cubicBezTo>
                  <a:cubicBezTo>
                    <a:pt x="2" y="37"/>
                    <a:pt x="0" y="34"/>
                    <a:pt x="0" y="30"/>
                  </a:cubicBezTo>
                  <a:cubicBezTo>
                    <a:pt x="0" y="28"/>
                    <a:pt x="1" y="26"/>
                    <a:pt x="2" y="23"/>
                  </a:cubicBezTo>
                  <a:cubicBezTo>
                    <a:pt x="4" y="21"/>
                    <a:pt x="7" y="19"/>
                    <a:pt x="11" y="17"/>
                  </a:cubicBezTo>
                  <a:cubicBezTo>
                    <a:pt x="9" y="14"/>
                    <a:pt x="8" y="12"/>
                    <a:pt x="8" y="9"/>
                  </a:cubicBezTo>
                  <a:cubicBezTo>
                    <a:pt x="8" y="6"/>
                    <a:pt x="9" y="4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4"/>
                    <a:pt x="30" y="6"/>
                    <a:pt x="30" y="9"/>
                  </a:cubicBezTo>
                  <a:cubicBezTo>
                    <a:pt x="30" y="11"/>
                    <a:pt x="30" y="13"/>
                    <a:pt x="28" y="15"/>
                  </a:cubicBezTo>
                  <a:cubicBezTo>
                    <a:pt x="27" y="17"/>
                    <a:pt x="25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6"/>
                    <a:pt x="36" y="22"/>
                    <a:pt x="37" y="17"/>
                  </a:cubicBezTo>
                  <a:close/>
                  <a:moveTo>
                    <a:pt x="15" y="22"/>
                  </a:moveTo>
                  <a:cubicBezTo>
                    <a:pt x="11" y="24"/>
                    <a:pt x="9" y="26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13" y="37"/>
                    <a:pt x="15" y="37"/>
                    <a:pt x="18" y="37"/>
                  </a:cubicBezTo>
                  <a:cubicBezTo>
                    <a:pt x="21" y="37"/>
                    <a:pt x="24" y="36"/>
                    <a:pt x="26" y="34"/>
                  </a:cubicBezTo>
                  <a:lnTo>
                    <a:pt x="15" y="22"/>
                  </a:lnTo>
                  <a:close/>
                  <a:moveTo>
                    <a:pt x="18" y="15"/>
                  </a:moveTo>
                  <a:cubicBezTo>
                    <a:pt x="22" y="13"/>
                    <a:pt x="24" y="11"/>
                    <a:pt x="24" y="9"/>
                  </a:cubicBezTo>
                  <a:cubicBezTo>
                    <a:pt x="24" y="8"/>
                    <a:pt x="23" y="7"/>
                    <a:pt x="23" y="6"/>
                  </a:cubicBezTo>
                  <a:cubicBezTo>
                    <a:pt x="22" y="6"/>
                    <a:pt x="21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1"/>
                    <a:pt x="16" y="13"/>
                    <a:pt x="18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7" name="Freeform 35"/>
            <p:cNvSpPr>
              <a:spLocks noChangeAspect="1"/>
            </p:cNvSpPr>
            <p:nvPr userDrawn="1"/>
          </p:nvSpPr>
          <p:spPr bwMode="auto">
            <a:xfrm>
              <a:off x="299" y="4085"/>
              <a:ext cx="51" cy="69"/>
            </a:xfrm>
            <a:custGeom>
              <a:avLst/>
              <a:gdLst>
                <a:gd name="T0" fmla="*/ 92 w 92"/>
                <a:gd name="T1" fmla="*/ 125 h 125"/>
                <a:gd name="T2" fmla="*/ 71 w 92"/>
                <a:gd name="T3" fmla="*/ 125 h 125"/>
                <a:gd name="T4" fmla="*/ 71 w 92"/>
                <a:gd name="T5" fmla="*/ 71 h 125"/>
                <a:gd name="T6" fmla="*/ 21 w 92"/>
                <a:gd name="T7" fmla="*/ 71 h 125"/>
                <a:gd name="T8" fmla="*/ 21 w 92"/>
                <a:gd name="T9" fmla="*/ 125 h 125"/>
                <a:gd name="T10" fmla="*/ 0 w 92"/>
                <a:gd name="T11" fmla="*/ 125 h 125"/>
                <a:gd name="T12" fmla="*/ 0 w 92"/>
                <a:gd name="T13" fmla="*/ 0 h 125"/>
                <a:gd name="T14" fmla="*/ 21 w 92"/>
                <a:gd name="T15" fmla="*/ 0 h 125"/>
                <a:gd name="T16" fmla="*/ 21 w 92"/>
                <a:gd name="T17" fmla="*/ 52 h 125"/>
                <a:gd name="T18" fmla="*/ 71 w 92"/>
                <a:gd name="T19" fmla="*/ 52 h 125"/>
                <a:gd name="T20" fmla="*/ 71 w 92"/>
                <a:gd name="T21" fmla="*/ 0 h 125"/>
                <a:gd name="T22" fmla="*/ 92 w 92"/>
                <a:gd name="T23" fmla="*/ 0 h 125"/>
                <a:gd name="T24" fmla="*/ 92 w 92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25">
                  <a:moveTo>
                    <a:pt x="92" y="125"/>
                  </a:moveTo>
                  <a:lnTo>
                    <a:pt x="71" y="125"/>
                  </a:lnTo>
                  <a:lnTo>
                    <a:pt x="71" y="71"/>
                  </a:lnTo>
                  <a:lnTo>
                    <a:pt x="21" y="71"/>
                  </a:lnTo>
                  <a:lnTo>
                    <a:pt x="21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2"/>
                  </a:lnTo>
                  <a:lnTo>
                    <a:pt x="71" y="52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92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8" name="Freeform 36"/>
            <p:cNvSpPr>
              <a:spLocks noChangeAspect="1"/>
            </p:cNvSpPr>
            <p:nvPr userDrawn="1"/>
          </p:nvSpPr>
          <p:spPr bwMode="auto">
            <a:xfrm>
              <a:off x="368" y="4085"/>
              <a:ext cx="45" cy="69"/>
            </a:xfrm>
            <a:custGeom>
              <a:avLst/>
              <a:gdLst>
                <a:gd name="T0" fmla="*/ 83 w 83"/>
                <a:gd name="T1" fmla="*/ 125 h 125"/>
                <a:gd name="T2" fmla="*/ 0 w 83"/>
                <a:gd name="T3" fmla="*/ 125 h 125"/>
                <a:gd name="T4" fmla="*/ 0 w 83"/>
                <a:gd name="T5" fmla="*/ 0 h 125"/>
                <a:gd name="T6" fmla="*/ 80 w 83"/>
                <a:gd name="T7" fmla="*/ 0 h 125"/>
                <a:gd name="T8" fmla="*/ 80 w 83"/>
                <a:gd name="T9" fmla="*/ 19 h 125"/>
                <a:gd name="T10" fmla="*/ 24 w 83"/>
                <a:gd name="T11" fmla="*/ 19 h 125"/>
                <a:gd name="T12" fmla="*/ 24 w 83"/>
                <a:gd name="T13" fmla="*/ 52 h 125"/>
                <a:gd name="T14" fmla="*/ 69 w 83"/>
                <a:gd name="T15" fmla="*/ 52 h 125"/>
                <a:gd name="T16" fmla="*/ 69 w 83"/>
                <a:gd name="T17" fmla="*/ 71 h 125"/>
                <a:gd name="T18" fmla="*/ 24 w 83"/>
                <a:gd name="T19" fmla="*/ 71 h 125"/>
                <a:gd name="T20" fmla="*/ 24 w 83"/>
                <a:gd name="T21" fmla="*/ 106 h 125"/>
                <a:gd name="T22" fmla="*/ 83 w 83"/>
                <a:gd name="T23" fmla="*/ 106 h 125"/>
                <a:gd name="T24" fmla="*/ 83 w 83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25">
                  <a:moveTo>
                    <a:pt x="83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69" y="52"/>
                  </a:lnTo>
                  <a:lnTo>
                    <a:pt x="69" y="71"/>
                  </a:lnTo>
                  <a:lnTo>
                    <a:pt x="24" y="71"/>
                  </a:lnTo>
                  <a:lnTo>
                    <a:pt x="24" y="106"/>
                  </a:lnTo>
                  <a:lnTo>
                    <a:pt x="83" y="106"/>
                  </a:lnTo>
                  <a:lnTo>
                    <a:pt x="83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09" name="Freeform 37"/>
            <p:cNvSpPr>
              <a:spLocks noChangeAspect="1" noEditPoints="1"/>
            </p:cNvSpPr>
            <p:nvPr userDrawn="1"/>
          </p:nvSpPr>
          <p:spPr bwMode="auto">
            <a:xfrm>
              <a:off x="426" y="4085"/>
              <a:ext cx="52" cy="69"/>
            </a:xfrm>
            <a:custGeom>
              <a:avLst/>
              <a:gdLst>
                <a:gd name="T0" fmla="*/ 9 w 40"/>
                <a:gd name="T1" fmla="*/ 53 h 53"/>
                <a:gd name="T2" fmla="*/ 0 w 40"/>
                <a:gd name="T3" fmla="*/ 53 h 53"/>
                <a:gd name="T4" fmla="*/ 0 w 40"/>
                <a:gd name="T5" fmla="*/ 0 h 53"/>
                <a:gd name="T6" fmla="*/ 22 w 40"/>
                <a:gd name="T7" fmla="*/ 0 h 53"/>
                <a:gd name="T8" fmla="*/ 36 w 40"/>
                <a:gd name="T9" fmla="*/ 4 h 53"/>
                <a:gd name="T10" fmla="*/ 40 w 40"/>
                <a:gd name="T11" fmla="*/ 16 h 53"/>
                <a:gd name="T12" fmla="*/ 35 w 40"/>
                <a:gd name="T13" fmla="*/ 27 h 53"/>
                <a:gd name="T14" fmla="*/ 23 w 40"/>
                <a:gd name="T15" fmla="*/ 32 h 53"/>
                <a:gd name="T16" fmla="*/ 9 w 40"/>
                <a:gd name="T17" fmla="*/ 32 h 53"/>
                <a:gd name="T18" fmla="*/ 9 w 40"/>
                <a:gd name="T19" fmla="*/ 53 h 53"/>
                <a:gd name="T20" fmla="*/ 9 w 40"/>
                <a:gd name="T21" fmla="*/ 24 h 53"/>
                <a:gd name="T22" fmla="*/ 21 w 40"/>
                <a:gd name="T23" fmla="*/ 24 h 53"/>
                <a:gd name="T24" fmla="*/ 28 w 40"/>
                <a:gd name="T25" fmla="*/ 21 h 53"/>
                <a:gd name="T26" fmla="*/ 30 w 40"/>
                <a:gd name="T27" fmla="*/ 16 h 53"/>
                <a:gd name="T28" fmla="*/ 28 w 40"/>
                <a:gd name="T29" fmla="*/ 10 h 53"/>
                <a:gd name="T30" fmla="*/ 20 w 40"/>
                <a:gd name="T31" fmla="*/ 8 h 53"/>
                <a:gd name="T32" fmla="*/ 9 w 40"/>
                <a:gd name="T33" fmla="*/ 8 h 53"/>
                <a:gd name="T34" fmla="*/ 9 w 40"/>
                <a:gd name="T35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53">
                  <a:moveTo>
                    <a:pt x="9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39" y="8"/>
                    <a:pt x="40" y="11"/>
                    <a:pt x="40" y="16"/>
                  </a:cubicBezTo>
                  <a:cubicBezTo>
                    <a:pt x="40" y="20"/>
                    <a:pt x="38" y="24"/>
                    <a:pt x="35" y="27"/>
                  </a:cubicBezTo>
                  <a:cubicBezTo>
                    <a:pt x="32" y="30"/>
                    <a:pt x="28" y="32"/>
                    <a:pt x="23" y="32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9" y="53"/>
                  </a:lnTo>
                  <a:close/>
                  <a:moveTo>
                    <a:pt x="9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4"/>
                    <a:pt x="26" y="23"/>
                    <a:pt x="28" y="21"/>
                  </a:cubicBezTo>
                  <a:cubicBezTo>
                    <a:pt x="29" y="20"/>
                    <a:pt x="30" y="18"/>
                    <a:pt x="30" y="16"/>
                  </a:cubicBezTo>
                  <a:cubicBezTo>
                    <a:pt x="30" y="13"/>
                    <a:pt x="29" y="12"/>
                    <a:pt x="28" y="10"/>
                  </a:cubicBezTo>
                  <a:cubicBezTo>
                    <a:pt x="26" y="8"/>
                    <a:pt x="24" y="8"/>
                    <a:pt x="20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0" name="Freeform 38"/>
            <p:cNvSpPr>
              <a:spLocks noChangeAspect="1" noEditPoints="1"/>
            </p:cNvSpPr>
            <p:nvPr userDrawn="1"/>
          </p:nvSpPr>
          <p:spPr bwMode="auto">
            <a:xfrm>
              <a:off x="479" y="4085"/>
              <a:ext cx="60" cy="69"/>
            </a:xfrm>
            <a:custGeom>
              <a:avLst/>
              <a:gdLst>
                <a:gd name="T0" fmla="*/ 111 w 111"/>
                <a:gd name="T1" fmla="*/ 125 h 125"/>
                <a:gd name="T2" fmla="*/ 88 w 111"/>
                <a:gd name="T3" fmla="*/ 125 h 125"/>
                <a:gd name="T4" fmla="*/ 78 w 111"/>
                <a:gd name="T5" fmla="*/ 95 h 125"/>
                <a:gd name="T6" fmla="*/ 29 w 111"/>
                <a:gd name="T7" fmla="*/ 95 h 125"/>
                <a:gd name="T8" fmla="*/ 19 w 111"/>
                <a:gd name="T9" fmla="*/ 125 h 125"/>
                <a:gd name="T10" fmla="*/ 0 w 111"/>
                <a:gd name="T11" fmla="*/ 125 h 125"/>
                <a:gd name="T12" fmla="*/ 40 w 111"/>
                <a:gd name="T13" fmla="*/ 0 h 125"/>
                <a:gd name="T14" fmla="*/ 69 w 111"/>
                <a:gd name="T15" fmla="*/ 0 h 125"/>
                <a:gd name="T16" fmla="*/ 111 w 111"/>
                <a:gd name="T17" fmla="*/ 125 h 125"/>
                <a:gd name="T18" fmla="*/ 71 w 111"/>
                <a:gd name="T19" fmla="*/ 78 h 125"/>
                <a:gd name="T20" fmla="*/ 52 w 111"/>
                <a:gd name="T21" fmla="*/ 21 h 125"/>
                <a:gd name="T22" fmla="*/ 33 w 111"/>
                <a:gd name="T23" fmla="*/ 78 h 125"/>
                <a:gd name="T24" fmla="*/ 71 w 111"/>
                <a:gd name="T2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25">
                  <a:moveTo>
                    <a:pt x="111" y="125"/>
                  </a:moveTo>
                  <a:lnTo>
                    <a:pt x="88" y="125"/>
                  </a:lnTo>
                  <a:lnTo>
                    <a:pt x="78" y="95"/>
                  </a:lnTo>
                  <a:lnTo>
                    <a:pt x="29" y="95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11" y="125"/>
                  </a:lnTo>
                  <a:close/>
                  <a:moveTo>
                    <a:pt x="71" y="78"/>
                  </a:moveTo>
                  <a:lnTo>
                    <a:pt x="52" y="21"/>
                  </a:lnTo>
                  <a:lnTo>
                    <a:pt x="33" y="78"/>
                  </a:lnTo>
                  <a:lnTo>
                    <a:pt x="7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1" name="Freeform 39"/>
            <p:cNvSpPr>
              <a:spLocks noChangeAspect="1"/>
            </p:cNvSpPr>
            <p:nvPr userDrawn="1"/>
          </p:nvSpPr>
          <p:spPr bwMode="auto">
            <a:xfrm>
              <a:off x="537" y="4085"/>
              <a:ext cx="50" cy="69"/>
            </a:xfrm>
            <a:custGeom>
              <a:avLst/>
              <a:gdLst>
                <a:gd name="T0" fmla="*/ 59 w 93"/>
                <a:gd name="T1" fmla="*/ 125 h 125"/>
                <a:gd name="T2" fmla="*/ 36 w 93"/>
                <a:gd name="T3" fmla="*/ 125 h 125"/>
                <a:gd name="T4" fmla="*/ 36 w 93"/>
                <a:gd name="T5" fmla="*/ 19 h 125"/>
                <a:gd name="T6" fmla="*/ 0 w 93"/>
                <a:gd name="T7" fmla="*/ 19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9 h 125"/>
                <a:gd name="T14" fmla="*/ 59 w 93"/>
                <a:gd name="T15" fmla="*/ 19 h 125"/>
                <a:gd name="T16" fmla="*/ 59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9" y="125"/>
                  </a:moveTo>
                  <a:lnTo>
                    <a:pt x="36" y="125"/>
                  </a:lnTo>
                  <a:lnTo>
                    <a:pt x="3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9"/>
                  </a:lnTo>
                  <a:lnTo>
                    <a:pt x="59" y="19"/>
                  </a:lnTo>
                  <a:lnTo>
                    <a:pt x="59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2" name="Freeform 40"/>
            <p:cNvSpPr>
              <a:spLocks noChangeAspect="1" noEditPoints="1"/>
            </p:cNvSpPr>
            <p:nvPr userDrawn="1"/>
          </p:nvSpPr>
          <p:spPr bwMode="auto">
            <a:xfrm>
              <a:off x="592" y="4084"/>
              <a:ext cx="58" cy="71"/>
            </a:xfrm>
            <a:custGeom>
              <a:avLst/>
              <a:gdLst>
                <a:gd name="T0" fmla="*/ 22 w 45"/>
                <a:gd name="T1" fmla="*/ 55 h 55"/>
                <a:gd name="T2" fmla="*/ 6 w 45"/>
                <a:gd name="T3" fmla="*/ 47 h 55"/>
                <a:gd name="T4" fmla="*/ 0 w 45"/>
                <a:gd name="T5" fmla="*/ 27 h 55"/>
                <a:gd name="T6" fmla="*/ 6 w 45"/>
                <a:gd name="T7" fmla="*/ 8 h 55"/>
                <a:gd name="T8" fmla="*/ 23 w 45"/>
                <a:gd name="T9" fmla="*/ 0 h 55"/>
                <a:gd name="T10" fmla="*/ 39 w 45"/>
                <a:gd name="T11" fmla="*/ 8 h 55"/>
                <a:gd name="T12" fmla="*/ 45 w 45"/>
                <a:gd name="T13" fmla="*/ 27 h 55"/>
                <a:gd name="T14" fmla="*/ 39 w 45"/>
                <a:gd name="T15" fmla="*/ 47 h 55"/>
                <a:gd name="T16" fmla="*/ 22 w 45"/>
                <a:gd name="T17" fmla="*/ 55 h 55"/>
                <a:gd name="T18" fmla="*/ 22 w 45"/>
                <a:gd name="T19" fmla="*/ 47 h 55"/>
                <a:gd name="T20" fmla="*/ 31 w 45"/>
                <a:gd name="T21" fmla="*/ 43 h 55"/>
                <a:gd name="T22" fmla="*/ 35 w 45"/>
                <a:gd name="T23" fmla="*/ 27 h 55"/>
                <a:gd name="T24" fmla="*/ 32 w 45"/>
                <a:gd name="T25" fmla="*/ 13 h 55"/>
                <a:gd name="T26" fmla="*/ 23 w 45"/>
                <a:gd name="T27" fmla="*/ 8 h 55"/>
                <a:gd name="T28" fmla="*/ 10 w 45"/>
                <a:gd name="T29" fmla="*/ 28 h 55"/>
                <a:gd name="T30" fmla="*/ 13 w 45"/>
                <a:gd name="T31" fmla="*/ 42 h 55"/>
                <a:gd name="T32" fmla="*/ 22 w 45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30" y="0"/>
                    <a:pt x="35" y="3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6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2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4" y="8"/>
                    <a:pt x="10" y="14"/>
                    <a:pt x="10" y="28"/>
                  </a:cubicBezTo>
                  <a:cubicBezTo>
                    <a:pt x="10" y="34"/>
                    <a:pt x="11" y="39"/>
                    <a:pt x="13" y="42"/>
                  </a:cubicBezTo>
                  <a:cubicBezTo>
                    <a:pt x="16" y="45"/>
                    <a:pt x="19" y="47"/>
                    <a:pt x="2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3" name="Freeform 41"/>
            <p:cNvSpPr>
              <a:spLocks noChangeAspect="1"/>
            </p:cNvSpPr>
            <p:nvPr userDrawn="1"/>
          </p:nvSpPr>
          <p:spPr bwMode="auto">
            <a:xfrm>
              <a:off x="665" y="4085"/>
              <a:ext cx="42" cy="69"/>
            </a:xfrm>
            <a:custGeom>
              <a:avLst/>
              <a:gdLst>
                <a:gd name="T0" fmla="*/ 78 w 78"/>
                <a:gd name="T1" fmla="*/ 125 h 125"/>
                <a:gd name="T2" fmla="*/ 0 w 78"/>
                <a:gd name="T3" fmla="*/ 125 h 125"/>
                <a:gd name="T4" fmla="*/ 0 w 78"/>
                <a:gd name="T5" fmla="*/ 0 h 125"/>
                <a:gd name="T6" fmla="*/ 24 w 78"/>
                <a:gd name="T7" fmla="*/ 0 h 125"/>
                <a:gd name="T8" fmla="*/ 24 w 78"/>
                <a:gd name="T9" fmla="*/ 104 h 125"/>
                <a:gd name="T10" fmla="*/ 78 w 78"/>
                <a:gd name="T11" fmla="*/ 104 h 125"/>
                <a:gd name="T12" fmla="*/ 78 w 78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5">
                  <a:moveTo>
                    <a:pt x="7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04"/>
                  </a:lnTo>
                  <a:lnTo>
                    <a:pt x="78" y="104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4" name="Freeform 42"/>
            <p:cNvSpPr>
              <a:spLocks noChangeAspect="1" noEditPoints="1"/>
            </p:cNvSpPr>
            <p:nvPr userDrawn="1"/>
          </p:nvSpPr>
          <p:spPr bwMode="auto">
            <a:xfrm>
              <a:off x="714" y="4084"/>
              <a:ext cx="58" cy="71"/>
            </a:xfrm>
            <a:custGeom>
              <a:avLst/>
              <a:gdLst>
                <a:gd name="T0" fmla="*/ 22 w 45"/>
                <a:gd name="T1" fmla="*/ 55 h 55"/>
                <a:gd name="T2" fmla="*/ 6 w 45"/>
                <a:gd name="T3" fmla="*/ 47 h 55"/>
                <a:gd name="T4" fmla="*/ 0 w 45"/>
                <a:gd name="T5" fmla="*/ 27 h 55"/>
                <a:gd name="T6" fmla="*/ 6 w 45"/>
                <a:gd name="T7" fmla="*/ 8 h 55"/>
                <a:gd name="T8" fmla="*/ 23 w 45"/>
                <a:gd name="T9" fmla="*/ 0 h 55"/>
                <a:gd name="T10" fmla="*/ 39 w 45"/>
                <a:gd name="T11" fmla="*/ 8 h 55"/>
                <a:gd name="T12" fmla="*/ 45 w 45"/>
                <a:gd name="T13" fmla="*/ 27 h 55"/>
                <a:gd name="T14" fmla="*/ 39 w 45"/>
                <a:gd name="T15" fmla="*/ 47 h 55"/>
                <a:gd name="T16" fmla="*/ 22 w 45"/>
                <a:gd name="T17" fmla="*/ 55 h 55"/>
                <a:gd name="T18" fmla="*/ 22 w 45"/>
                <a:gd name="T19" fmla="*/ 47 h 55"/>
                <a:gd name="T20" fmla="*/ 31 w 45"/>
                <a:gd name="T21" fmla="*/ 43 h 55"/>
                <a:gd name="T22" fmla="*/ 35 w 45"/>
                <a:gd name="T23" fmla="*/ 27 h 55"/>
                <a:gd name="T24" fmla="*/ 32 w 45"/>
                <a:gd name="T25" fmla="*/ 13 h 55"/>
                <a:gd name="T26" fmla="*/ 23 w 45"/>
                <a:gd name="T27" fmla="*/ 8 h 55"/>
                <a:gd name="T28" fmla="*/ 10 w 45"/>
                <a:gd name="T29" fmla="*/ 28 h 55"/>
                <a:gd name="T30" fmla="*/ 13 w 45"/>
                <a:gd name="T31" fmla="*/ 42 h 55"/>
                <a:gd name="T32" fmla="*/ 22 w 45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30" y="0"/>
                    <a:pt x="35" y="3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6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2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4" y="8"/>
                    <a:pt x="10" y="14"/>
                    <a:pt x="10" y="28"/>
                  </a:cubicBezTo>
                  <a:cubicBezTo>
                    <a:pt x="10" y="34"/>
                    <a:pt x="11" y="39"/>
                    <a:pt x="13" y="42"/>
                  </a:cubicBezTo>
                  <a:cubicBezTo>
                    <a:pt x="15" y="45"/>
                    <a:pt x="18" y="47"/>
                    <a:pt x="2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5" name="Freeform 43"/>
            <p:cNvSpPr>
              <a:spLocks noChangeAspect="1"/>
            </p:cNvSpPr>
            <p:nvPr userDrawn="1"/>
          </p:nvSpPr>
          <p:spPr bwMode="auto">
            <a:xfrm>
              <a:off x="782" y="4084"/>
              <a:ext cx="57" cy="71"/>
            </a:xfrm>
            <a:custGeom>
              <a:avLst/>
              <a:gdLst>
                <a:gd name="T0" fmla="*/ 44 w 44"/>
                <a:gd name="T1" fmla="*/ 27 h 55"/>
                <a:gd name="T2" fmla="*/ 44 w 44"/>
                <a:gd name="T3" fmla="*/ 54 h 55"/>
                <a:gd name="T4" fmla="*/ 39 w 44"/>
                <a:gd name="T5" fmla="*/ 54 h 55"/>
                <a:gd name="T6" fmla="*/ 36 w 44"/>
                <a:gd name="T7" fmla="*/ 47 h 55"/>
                <a:gd name="T8" fmla="*/ 22 w 44"/>
                <a:gd name="T9" fmla="*/ 55 h 55"/>
                <a:gd name="T10" fmla="*/ 6 w 44"/>
                <a:gd name="T11" fmla="*/ 47 h 55"/>
                <a:gd name="T12" fmla="*/ 0 w 44"/>
                <a:gd name="T13" fmla="*/ 27 h 55"/>
                <a:gd name="T14" fmla="*/ 6 w 44"/>
                <a:gd name="T15" fmla="*/ 8 h 55"/>
                <a:gd name="T16" fmla="*/ 23 w 44"/>
                <a:gd name="T17" fmla="*/ 0 h 55"/>
                <a:gd name="T18" fmla="*/ 36 w 44"/>
                <a:gd name="T19" fmla="*/ 5 h 55"/>
                <a:gd name="T20" fmla="*/ 43 w 44"/>
                <a:gd name="T21" fmla="*/ 16 h 55"/>
                <a:gd name="T22" fmla="*/ 35 w 44"/>
                <a:gd name="T23" fmla="*/ 18 h 55"/>
                <a:gd name="T24" fmla="*/ 23 w 44"/>
                <a:gd name="T25" fmla="*/ 8 h 55"/>
                <a:gd name="T26" fmla="*/ 14 w 44"/>
                <a:gd name="T27" fmla="*/ 13 h 55"/>
                <a:gd name="T28" fmla="*/ 11 w 44"/>
                <a:gd name="T29" fmla="*/ 27 h 55"/>
                <a:gd name="T30" fmla="*/ 23 w 44"/>
                <a:gd name="T31" fmla="*/ 47 h 55"/>
                <a:gd name="T32" fmla="*/ 31 w 44"/>
                <a:gd name="T33" fmla="*/ 44 h 55"/>
                <a:gd name="T34" fmla="*/ 35 w 44"/>
                <a:gd name="T35" fmla="*/ 35 h 55"/>
                <a:gd name="T36" fmla="*/ 24 w 44"/>
                <a:gd name="T37" fmla="*/ 35 h 55"/>
                <a:gd name="T38" fmla="*/ 24 w 44"/>
                <a:gd name="T39" fmla="*/ 27 h 55"/>
                <a:gd name="T40" fmla="*/ 44 w 44"/>
                <a:gd name="T4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5">
                  <a:moveTo>
                    <a:pt x="44" y="27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3" y="52"/>
                    <a:pt x="29" y="55"/>
                    <a:pt x="22" y="55"/>
                  </a:cubicBezTo>
                  <a:cubicBezTo>
                    <a:pt x="15" y="55"/>
                    <a:pt x="9" y="52"/>
                    <a:pt x="6" y="47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9" y="0"/>
                    <a:pt x="33" y="1"/>
                    <a:pt x="36" y="5"/>
                  </a:cubicBezTo>
                  <a:cubicBezTo>
                    <a:pt x="40" y="8"/>
                    <a:pt x="42" y="12"/>
                    <a:pt x="43" y="1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1"/>
                    <a:pt x="29" y="8"/>
                    <a:pt x="23" y="8"/>
                  </a:cubicBezTo>
                  <a:cubicBezTo>
                    <a:pt x="20" y="8"/>
                    <a:pt x="17" y="9"/>
                    <a:pt x="14" y="13"/>
                  </a:cubicBezTo>
                  <a:cubicBezTo>
                    <a:pt x="12" y="16"/>
                    <a:pt x="11" y="20"/>
                    <a:pt x="11" y="27"/>
                  </a:cubicBezTo>
                  <a:cubicBezTo>
                    <a:pt x="11" y="40"/>
                    <a:pt x="15" y="47"/>
                    <a:pt x="23" y="47"/>
                  </a:cubicBezTo>
                  <a:cubicBezTo>
                    <a:pt x="26" y="47"/>
                    <a:pt x="29" y="46"/>
                    <a:pt x="31" y="44"/>
                  </a:cubicBezTo>
                  <a:cubicBezTo>
                    <a:pt x="34" y="41"/>
                    <a:pt x="35" y="38"/>
                    <a:pt x="3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6" name="Freeform 44"/>
            <p:cNvSpPr>
              <a:spLocks noChangeAspect="1"/>
            </p:cNvSpPr>
            <p:nvPr userDrawn="1"/>
          </p:nvSpPr>
          <p:spPr bwMode="auto">
            <a:xfrm>
              <a:off x="843" y="4085"/>
              <a:ext cx="58" cy="69"/>
            </a:xfrm>
            <a:custGeom>
              <a:avLst/>
              <a:gdLst>
                <a:gd name="T0" fmla="*/ 66 w 106"/>
                <a:gd name="T1" fmla="*/ 125 h 125"/>
                <a:gd name="T2" fmla="*/ 43 w 106"/>
                <a:gd name="T3" fmla="*/ 125 h 125"/>
                <a:gd name="T4" fmla="*/ 43 w 106"/>
                <a:gd name="T5" fmla="*/ 73 h 125"/>
                <a:gd name="T6" fmla="*/ 0 w 106"/>
                <a:gd name="T7" fmla="*/ 0 h 125"/>
                <a:gd name="T8" fmla="*/ 26 w 106"/>
                <a:gd name="T9" fmla="*/ 0 h 125"/>
                <a:gd name="T10" fmla="*/ 57 w 106"/>
                <a:gd name="T11" fmla="*/ 52 h 125"/>
                <a:gd name="T12" fmla="*/ 85 w 106"/>
                <a:gd name="T13" fmla="*/ 0 h 125"/>
                <a:gd name="T14" fmla="*/ 106 w 106"/>
                <a:gd name="T15" fmla="*/ 0 h 125"/>
                <a:gd name="T16" fmla="*/ 66 w 106"/>
                <a:gd name="T17" fmla="*/ 73 h 125"/>
                <a:gd name="T18" fmla="*/ 66 w 106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25">
                  <a:moveTo>
                    <a:pt x="66" y="125"/>
                  </a:moveTo>
                  <a:lnTo>
                    <a:pt x="43" y="125"/>
                  </a:lnTo>
                  <a:lnTo>
                    <a:pt x="43" y="7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7" y="52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66" y="73"/>
                  </a:lnTo>
                  <a:lnTo>
                    <a:pt x="66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7" name="Freeform 45"/>
            <p:cNvSpPr>
              <a:spLocks noChangeAspect="1"/>
            </p:cNvSpPr>
            <p:nvPr userDrawn="1"/>
          </p:nvSpPr>
          <p:spPr bwMode="auto">
            <a:xfrm>
              <a:off x="201" y="3983"/>
              <a:ext cx="57" cy="71"/>
            </a:xfrm>
            <a:custGeom>
              <a:avLst/>
              <a:gdLst>
                <a:gd name="T0" fmla="*/ 44 w 44"/>
                <a:gd name="T1" fmla="*/ 27 h 55"/>
                <a:gd name="T2" fmla="*/ 44 w 44"/>
                <a:gd name="T3" fmla="*/ 54 h 55"/>
                <a:gd name="T4" fmla="*/ 39 w 44"/>
                <a:gd name="T5" fmla="*/ 54 h 55"/>
                <a:gd name="T6" fmla="*/ 36 w 44"/>
                <a:gd name="T7" fmla="*/ 47 h 55"/>
                <a:gd name="T8" fmla="*/ 22 w 44"/>
                <a:gd name="T9" fmla="*/ 55 h 55"/>
                <a:gd name="T10" fmla="*/ 6 w 44"/>
                <a:gd name="T11" fmla="*/ 47 h 55"/>
                <a:gd name="T12" fmla="*/ 0 w 44"/>
                <a:gd name="T13" fmla="*/ 27 h 55"/>
                <a:gd name="T14" fmla="*/ 6 w 44"/>
                <a:gd name="T15" fmla="*/ 8 h 55"/>
                <a:gd name="T16" fmla="*/ 23 w 44"/>
                <a:gd name="T17" fmla="*/ 0 h 55"/>
                <a:gd name="T18" fmla="*/ 36 w 44"/>
                <a:gd name="T19" fmla="*/ 5 h 55"/>
                <a:gd name="T20" fmla="*/ 43 w 44"/>
                <a:gd name="T21" fmla="*/ 16 h 55"/>
                <a:gd name="T22" fmla="*/ 35 w 44"/>
                <a:gd name="T23" fmla="*/ 18 h 55"/>
                <a:gd name="T24" fmla="*/ 23 w 44"/>
                <a:gd name="T25" fmla="*/ 8 h 55"/>
                <a:gd name="T26" fmla="*/ 14 w 44"/>
                <a:gd name="T27" fmla="*/ 12 h 55"/>
                <a:gd name="T28" fmla="*/ 11 w 44"/>
                <a:gd name="T29" fmla="*/ 27 h 55"/>
                <a:gd name="T30" fmla="*/ 23 w 44"/>
                <a:gd name="T31" fmla="*/ 47 h 55"/>
                <a:gd name="T32" fmla="*/ 31 w 44"/>
                <a:gd name="T33" fmla="*/ 43 h 55"/>
                <a:gd name="T34" fmla="*/ 35 w 44"/>
                <a:gd name="T35" fmla="*/ 34 h 55"/>
                <a:gd name="T36" fmla="*/ 24 w 44"/>
                <a:gd name="T37" fmla="*/ 34 h 55"/>
                <a:gd name="T38" fmla="*/ 24 w 44"/>
                <a:gd name="T39" fmla="*/ 27 h 55"/>
                <a:gd name="T40" fmla="*/ 44 w 44"/>
                <a:gd name="T4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5">
                  <a:moveTo>
                    <a:pt x="44" y="27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3" y="52"/>
                    <a:pt x="28" y="55"/>
                    <a:pt x="22" y="55"/>
                  </a:cubicBezTo>
                  <a:cubicBezTo>
                    <a:pt x="15" y="55"/>
                    <a:pt x="9" y="52"/>
                    <a:pt x="6" y="47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8" y="0"/>
                    <a:pt x="33" y="1"/>
                    <a:pt x="36" y="5"/>
                  </a:cubicBezTo>
                  <a:cubicBezTo>
                    <a:pt x="40" y="8"/>
                    <a:pt x="42" y="11"/>
                    <a:pt x="43" y="1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1"/>
                    <a:pt x="29" y="8"/>
                    <a:pt x="23" y="8"/>
                  </a:cubicBezTo>
                  <a:cubicBezTo>
                    <a:pt x="20" y="8"/>
                    <a:pt x="16" y="9"/>
                    <a:pt x="14" y="12"/>
                  </a:cubicBezTo>
                  <a:cubicBezTo>
                    <a:pt x="12" y="16"/>
                    <a:pt x="11" y="20"/>
                    <a:pt x="11" y="27"/>
                  </a:cubicBezTo>
                  <a:cubicBezTo>
                    <a:pt x="11" y="40"/>
                    <a:pt x="15" y="47"/>
                    <a:pt x="23" y="47"/>
                  </a:cubicBezTo>
                  <a:cubicBezTo>
                    <a:pt x="26" y="47"/>
                    <a:pt x="29" y="46"/>
                    <a:pt x="31" y="43"/>
                  </a:cubicBezTo>
                  <a:cubicBezTo>
                    <a:pt x="33" y="41"/>
                    <a:pt x="35" y="38"/>
                    <a:pt x="3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8" name="Freeform 46"/>
            <p:cNvSpPr>
              <a:spLocks noChangeAspect="1" noEditPoints="1"/>
            </p:cNvSpPr>
            <p:nvPr userDrawn="1"/>
          </p:nvSpPr>
          <p:spPr bwMode="auto">
            <a:xfrm>
              <a:off x="267" y="3985"/>
              <a:ext cx="62" cy="68"/>
            </a:xfrm>
            <a:custGeom>
              <a:avLst/>
              <a:gdLst>
                <a:gd name="T0" fmla="*/ 113 w 113"/>
                <a:gd name="T1" fmla="*/ 125 h 125"/>
                <a:gd name="T2" fmla="*/ 87 w 113"/>
                <a:gd name="T3" fmla="*/ 125 h 125"/>
                <a:gd name="T4" fmla="*/ 78 w 113"/>
                <a:gd name="T5" fmla="*/ 94 h 125"/>
                <a:gd name="T6" fmla="*/ 31 w 113"/>
                <a:gd name="T7" fmla="*/ 94 h 125"/>
                <a:gd name="T8" fmla="*/ 19 w 113"/>
                <a:gd name="T9" fmla="*/ 125 h 125"/>
                <a:gd name="T10" fmla="*/ 0 w 113"/>
                <a:gd name="T11" fmla="*/ 125 h 125"/>
                <a:gd name="T12" fmla="*/ 42 w 113"/>
                <a:gd name="T13" fmla="*/ 0 h 125"/>
                <a:gd name="T14" fmla="*/ 71 w 113"/>
                <a:gd name="T15" fmla="*/ 0 h 125"/>
                <a:gd name="T16" fmla="*/ 113 w 113"/>
                <a:gd name="T17" fmla="*/ 125 h 125"/>
                <a:gd name="T18" fmla="*/ 73 w 113"/>
                <a:gd name="T19" fmla="*/ 78 h 125"/>
                <a:gd name="T20" fmla="*/ 54 w 113"/>
                <a:gd name="T21" fmla="*/ 21 h 125"/>
                <a:gd name="T22" fmla="*/ 35 w 113"/>
                <a:gd name="T23" fmla="*/ 78 h 125"/>
                <a:gd name="T24" fmla="*/ 73 w 113"/>
                <a:gd name="T2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25">
                  <a:moveTo>
                    <a:pt x="113" y="125"/>
                  </a:moveTo>
                  <a:lnTo>
                    <a:pt x="87" y="125"/>
                  </a:lnTo>
                  <a:lnTo>
                    <a:pt x="78" y="94"/>
                  </a:lnTo>
                  <a:lnTo>
                    <a:pt x="31" y="94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42" y="0"/>
                  </a:lnTo>
                  <a:lnTo>
                    <a:pt x="71" y="0"/>
                  </a:lnTo>
                  <a:lnTo>
                    <a:pt x="113" y="125"/>
                  </a:lnTo>
                  <a:close/>
                  <a:moveTo>
                    <a:pt x="73" y="78"/>
                  </a:moveTo>
                  <a:lnTo>
                    <a:pt x="54" y="21"/>
                  </a:lnTo>
                  <a:lnTo>
                    <a:pt x="35" y="78"/>
                  </a:lnTo>
                  <a:lnTo>
                    <a:pt x="73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19" name="Freeform 47"/>
            <p:cNvSpPr>
              <a:spLocks noChangeAspect="1"/>
            </p:cNvSpPr>
            <p:nvPr userDrawn="1"/>
          </p:nvSpPr>
          <p:spPr bwMode="auto">
            <a:xfrm>
              <a:off x="333" y="3983"/>
              <a:ext cx="55" cy="71"/>
            </a:xfrm>
            <a:custGeom>
              <a:avLst/>
              <a:gdLst>
                <a:gd name="T0" fmla="*/ 0 w 43"/>
                <a:gd name="T1" fmla="*/ 41 h 55"/>
                <a:gd name="T2" fmla="*/ 9 w 43"/>
                <a:gd name="T3" fmla="*/ 39 h 55"/>
                <a:gd name="T4" fmla="*/ 22 w 43"/>
                <a:gd name="T5" fmla="*/ 47 h 55"/>
                <a:gd name="T6" fmla="*/ 30 w 43"/>
                <a:gd name="T7" fmla="*/ 45 h 55"/>
                <a:gd name="T8" fmla="*/ 32 w 43"/>
                <a:gd name="T9" fmla="*/ 40 h 55"/>
                <a:gd name="T10" fmla="*/ 31 w 43"/>
                <a:gd name="T11" fmla="*/ 36 h 55"/>
                <a:gd name="T12" fmla="*/ 26 w 43"/>
                <a:gd name="T13" fmla="*/ 33 h 55"/>
                <a:gd name="T14" fmla="*/ 16 w 43"/>
                <a:gd name="T15" fmla="*/ 30 h 55"/>
                <a:gd name="T16" fmla="*/ 8 w 43"/>
                <a:gd name="T17" fmla="*/ 27 h 55"/>
                <a:gd name="T18" fmla="*/ 4 w 43"/>
                <a:gd name="T19" fmla="*/ 22 h 55"/>
                <a:gd name="T20" fmla="*/ 2 w 43"/>
                <a:gd name="T21" fmla="*/ 16 h 55"/>
                <a:gd name="T22" fmla="*/ 8 w 43"/>
                <a:gd name="T23" fmla="*/ 4 h 55"/>
                <a:gd name="T24" fmla="*/ 21 w 43"/>
                <a:gd name="T25" fmla="*/ 0 h 55"/>
                <a:gd name="T26" fmla="*/ 34 w 43"/>
                <a:gd name="T27" fmla="*/ 3 h 55"/>
                <a:gd name="T28" fmla="*/ 40 w 43"/>
                <a:gd name="T29" fmla="*/ 11 h 55"/>
                <a:gd name="T30" fmla="*/ 31 w 43"/>
                <a:gd name="T31" fmla="*/ 14 h 55"/>
                <a:gd name="T32" fmla="*/ 21 w 43"/>
                <a:gd name="T33" fmla="*/ 8 h 55"/>
                <a:gd name="T34" fmla="*/ 15 w 43"/>
                <a:gd name="T35" fmla="*/ 9 h 55"/>
                <a:gd name="T36" fmla="*/ 12 w 43"/>
                <a:gd name="T37" fmla="*/ 14 h 55"/>
                <a:gd name="T38" fmla="*/ 20 w 43"/>
                <a:gd name="T39" fmla="*/ 21 h 55"/>
                <a:gd name="T40" fmla="*/ 29 w 43"/>
                <a:gd name="T41" fmla="*/ 23 h 55"/>
                <a:gd name="T42" fmla="*/ 40 w 43"/>
                <a:gd name="T43" fmla="*/ 29 h 55"/>
                <a:gd name="T44" fmla="*/ 43 w 43"/>
                <a:gd name="T45" fmla="*/ 38 h 55"/>
                <a:gd name="T46" fmla="*/ 37 w 43"/>
                <a:gd name="T47" fmla="*/ 50 h 55"/>
                <a:gd name="T48" fmla="*/ 21 w 43"/>
                <a:gd name="T49" fmla="*/ 55 h 55"/>
                <a:gd name="T50" fmla="*/ 7 w 43"/>
                <a:gd name="T51" fmla="*/ 51 h 55"/>
                <a:gd name="T52" fmla="*/ 0 w 43"/>
                <a:gd name="T53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55">
                  <a:moveTo>
                    <a:pt x="0" y="41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0" y="44"/>
                    <a:pt x="14" y="47"/>
                    <a:pt x="22" y="47"/>
                  </a:cubicBezTo>
                  <a:cubicBezTo>
                    <a:pt x="25" y="47"/>
                    <a:pt x="28" y="46"/>
                    <a:pt x="30" y="45"/>
                  </a:cubicBezTo>
                  <a:cubicBezTo>
                    <a:pt x="31" y="44"/>
                    <a:pt x="32" y="42"/>
                    <a:pt x="32" y="40"/>
                  </a:cubicBezTo>
                  <a:cubicBezTo>
                    <a:pt x="32" y="39"/>
                    <a:pt x="32" y="37"/>
                    <a:pt x="31" y="36"/>
                  </a:cubicBezTo>
                  <a:cubicBezTo>
                    <a:pt x="30" y="35"/>
                    <a:pt x="29" y="34"/>
                    <a:pt x="26" y="3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29"/>
                    <a:pt x="10" y="28"/>
                    <a:pt x="8" y="27"/>
                  </a:cubicBezTo>
                  <a:cubicBezTo>
                    <a:pt x="6" y="26"/>
                    <a:pt x="5" y="24"/>
                    <a:pt x="4" y="22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1"/>
                    <a:pt x="4" y="7"/>
                    <a:pt x="8" y="4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6" y="0"/>
                    <a:pt x="30" y="1"/>
                    <a:pt x="34" y="3"/>
                  </a:cubicBezTo>
                  <a:cubicBezTo>
                    <a:pt x="37" y="5"/>
                    <a:pt x="39" y="8"/>
                    <a:pt x="40" y="1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0"/>
                    <a:pt x="27" y="8"/>
                    <a:pt x="21" y="8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3" y="11"/>
                    <a:pt x="12" y="12"/>
                    <a:pt x="12" y="14"/>
                  </a:cubicBezTo>
                  <a:cubicBezTo>
                    <a:pt x="12" y="17"/>
                    <a:pt x="15" y="19"/>
                    <a:pt x="20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4" y="24"/>
                    <a:pt x="38" y="26"/>
                    <a:pt x="40" y="29"/>
                  </a:cubicBezTo>
                  <a:cubicBezTo>
                    <a:pt x="42" y="32"/>
                    <a:pt x="43" y="35"/>
                    <a:pt x="43" y="38"/>
                  </a:cubicBezTo>
                  <a:cubicBezTo>
                    <a:pt x="43" y="43"/>
                    <a:pt x="41" y="47"/>
                    <a:pt x="37" y="50"/>
                  </a:cubicBezTo>
                  <a:cubicBezTo>
                    <a:pt x="33" y="53"/>
                    <a:pt x="28" y="55"/>
                    <a:pt x="21" y="55"/>
                  </a:cubicBezTo>
                  <a:cubicBezTo>
                    <a:pt x="16" y="55"/>
                    <a:pt x="11" y="54"/>
                    <a:pt x="7" y="51"/>
                  </a:cubicBezTo>
                  <a:cubicBezTo>
                    <a:pt x="3" y="49"/>
                    <a:pt x="1" y="46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0" name="Freeform 48"/>
            <p:cNvSpPr>
              <a:spLocks noChangeAspect="1"/>
            </p:cNvSpPr>
            <p:nvPr userDrawn="1"/>
          </p:nvSpPr>
          <p:spPr bwMode="auto">
            <a:xfrm>
              <a:off x="393" y="3985"/>
              <a:ext cx="51" cy="68"/>
            </a:xfrm>
            <a:custGeom>
              <a:avLst/>
              <a:gdLst>
                <a:gd name="T0" fmla="*/ 57 w 92"/>
                <a:gd name="T1" fmla="*/ 125 h 125"/>
                <a:gd name="T2" fmla="*/ 33 w 92"/>
                <a:gd name="T3" fmla="*/ 125 h 125"/>
                <a:gd name="T4" fmla="*/ 33 w 92"/>
                <a:gd name="T5" fmla="*/ 19 h 125"/>
                <a:gd name="T6" fmla="*/ 0 w 92"/>
                <a:gd name="T7" fmla="*/ 19 h 125"/>
                <a:gd name="T8" fmla="*/ 0 w 92"/>
                <a:gd name="T9" fmla="*/ 0 h 125"/>
                <a:gd name="T10" fmla="*/ 92 w 92"/>
                <a:gd name="T11" fmla="*/ 0 h 125"/>
                <a:gd name="T12" fmla="*/ 92 w 92"/>
                <a:gd name="T13" fmla="*/ 19 h 125"/>
                <a:gd name="T14" fmla="*/ 57 w 92"/>
                <a:gd name="T15" fmla="*/ 19 h 125"/>
                <a:gd name="T16" fmla="*/ 57 w 92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5">
                  <a:moveTo>
                    <a:pt x="57" y="125"/>
                  </a:moveTo>
                  <a:lnTo>
                    <a:pt x="33" y="125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9"/>
                  </a:lnTo>
                  <a:lnTo>
                    <a:pt x="57" y="19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1" name="Freeform 49"/>
            <p:cNvSpPr>
              <a:spLocks noChangeAspect="1" noEditPoints="1"/>
            </p:cNvSpPr>
            <p:nvPr userDrawn="1"/>
          </p:nvSpPr>
          <p:spPr bwMode="auto">
            <a:xfrm>
              <a:off x="453" y="3985"/>
              <a:ext cx="54" cy="68"/>
            </a:xfrm>
            <a:custGeom>
              <a:avLst/>
              <a:gdLst>
                <a:gd name="T0" fmla="*/ 42 w 42"/>
                <a:gd name="T1" fmla="*/ 53 h 53"/>
                <a:gd name="T2" fmla="*/ 32 w 42"/>
                <a:gd name="T3" fmla="*/ 53 h 53"/>
                <a:gd name="T4" fmla="*/ 24 w 42"/>
                <a:gd name="T5" fmla="*/ 31 h 53"/>
                <a:gd name="T6" fmla="*/ 10 w 42"/>
                <a:gd name="T7" fmla="*/ 31 h 53"/>
                <a:gd name="T8" fmla="*/ 10 w 42"/>
                <a:gd name="T9" fmla="*/ 53 h 53"/>
                <a:gd name="T10" fmla="*/ 0 w 42"/>
                <a:gd name="T11" fmla="*/ 53 h 53"/>
                <a:gd name="T12" fmla="*/ 0 w 42"/>
                <a:gd name="T13" fmla="*/ 0 h 53"/>
                <a:gd name="T14" fmla="*/ 24 w 42"/>
                <a:gd name="T15" fmla="*/ 0 h 53"/>
                <a:gd name="T16" fmla="*/ 38 w 42"/>
                <a:gd name="T17" fmla="*/ 4 h 53"/>
                <a:gd name="T18" fmla="*/ 42 w 42"/>
                <a:gd name="T19" fmla="*/ 15 h 53"/>
                <a:gd name="T20" fmla="*/ 33 w 42"/>
                <a:gd name="T21" fmla="*/ 29 h 53"/>
                <a:gd name="T22" fmla="*/ 42 w 42"/>
                <a:gd name="T23" fmla="*/ 53 h 53"/>
                <a:gd name="T24" fmla="*/ 10 w 42"/>
                <a:gd name="T25" fmla="*/ 23 h 53"/>
                <a:gd name="T26" fmla="*/ 22 w 42"/>
                <a:gd name="T27" fmla="*/ 23 h 53"/>
                <a:gd name="T28" fmla="*/ 30 w 42"/>
                <a:gd name="T29" fmla="*/ 21 h 53"/>
                <a:gd name="T30" fmla="*/ 32 w 42"/>
                <a:gd name="T31" fmla="*/ 15 h 53"/>
                <a:gd name="T32" fmla="*/ 30 w 42"/>
                <a:gd name="T33" fmla="*/ 9 h 53"/>
                <a:gd name="T34" fmla="*/ 23 w 42"/>
                <a:gd name="T35" fmla="*/ 7 h 53"/>
                <a:gd name="T36" fmla="*/ 10 w 42"/>
                <a:gd name="T37" fmla="*/ 7 h 53"/>
                <a:gd name="T38" fmla="*/ 10 w 42"/>
                <a:gd name="T39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53">
                  <a:moveTo>
                    <a:pt x="42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5" y="1"/>
                    <a:pt x="38" y="4"/>
                  </a:cubicBezTo>
                  <a:cubicBezTo>
                    <a:pt x="41" y="7"/>
                    <a:pt x="42" y="11"/>
                    <a:pt x="42" y="15"/>
                  </a:cubicBezTo>
                  <a:cubicBezTo>
                    <a:pt x="42" y="22"/>
                    <a:pt x="39" y="27"/>
                    <a:pt x="33" y="29"/>
                  </a:cubicBezTo>
                  <a:lnTo>
                    <a:pt x="42" y="53"/>
                  </a:lnTo>
                  <a:close/>
                  <a:moveTo>
                    <a:pt x="10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6" y="23"/>
                    <a:pt x="28" y="23"/>
                    <a:pt x="30" y="21"/>
                  </a:cubicBezTo>
                  <a:cubicBezTo>
                    <a:pt x="31" y="20"/>
                    <a:pt x="32" y="18"/>
                    <a:pt x="32" y="15"/>
                  </a:cubicBezTo>
                  <a:cubicBezTo>
                    <a:pt x="32" y="13"/>
                    <a:pt x="31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2" name="Freeform 50"/>
            <p:cNvSpPr>
              <a:spLocks noChangeAspect="1" noEditPoints="1"/>
            </p:cNvSpPr>
            <p:nvPr userDrawn="1"/>
          </p:nvSpPr>
          <p:spPr bwMode="auto">
            <a:xfrm>
              <a:off x="518" y="3983"/>
              <a:ext cx="59" cy="71"/>
            </a:xfrm>
            <a:custGeom>
              <a:avLst/>
              <a:gdLst>
                <a:gd name="T0" fmla="*/ 23 w 46"/>
                <a:gd name="T1" fmla="*/ 55 h 55"/>
                <a:gd name="T2" fmla="*/ 6 w 46"/>
                <a:gd name="T3" fmla="*/ 47 h 55"/>
                <a:gd name="T4" fmla="*/ 0 w 46"/>
                <a:gd name="T5" fmla="*/ 27 h 55"/>
                <a:gd name="T6" fmla="*/ 7 w 46"/>
                <a:gd name="T7" fmla="*/ 8 h 55"/>
                <a:gd name="T8" fmla="*/ 23 w 46"/>
                <a:gd name="T9" fmla="*/ 0 h 55"/>
                <a:gd name="T10" fmla="*/ 40 w 46"/>
                <a:gd name="T11" fmla="*/ 8 h 55"/>
                <a:gd name="T12" fmla="*/ 46 w 46"/>
                <a:gd name="T13" fmla="*/ 27 h 55"/>
                <a:gd name="T14" fmla="*/ 39 w 46"/>
                <a:gd name="T15" fmla="*/ 47 h 55"/>
                <a:gd name="T16" fmla="*/ 23 w 46"/>
                <a:gd name="T17" fmla="*/ 55 h 55"/>
                <a:gd name="T18" fmla="*/ 23 w 46"/>
                <a:gd name="T19" fmla="*/ 47 h 55"/>
                <a:gd name="T20" fmla="*/ 32 w 46"/>
                <a:gd name="T21" fmla="*/ 43 h 55"/>
                <a:gd name="T22" fmla="*/ 35 w 46"/>
                <a:gd name="T23" fmla="*/ 27 h 55"/>
                <a:gd name="T24" fmla="*/ 32 w 46"/>
                <a:gd name="T25" fmla="*/ 13 h 55"/>
                <a:gd name="T26" fmla="*/ 23 w 46"/>
                <a:gd name="T27" fmla="*/ 8 h 55"/>
                <a:gd name="T28" fmla="*/ 11 w 46"/>
                <a:gd name="T29" fmla="*/ 27 h 55"/>
                <a:gd name="T30" fmla="*/ 14 w 46"/>
                <a:gd name="T31" fmla="*/ 42 h 55"/>
                <a:gd name="T32" fmla="*/ 23 w 46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23" y="55"/>
                  </a:moveTo>
                  <a:cubicBezTo>
                    <a:pt x="16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7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6" y="2"/>
                    <a:pt x="40" y="8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2"/>
                    <a:pt x="39" y="47"/>
                  </a:cubicBezTo>
                  <a:cubicBezTo>
                    <a:pt x="35" y="52"/>
                    <a:pt x="30" y="55"/>
                    <a:pt x="23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2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1" y="14"/>
                    <a:pt x="11" y="27"/>
                  </a:cubicBezTo>
                  <a:cubicBezTo>
                    <a:pt x="11" y="34"/>
                    <a:pt x="12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3" name="Freeform 51"/>
            <p:cNvSpPr>
              <a:spLocks noChangeAspect="1"/>
            </p:cNvSpPr>
            <p:nvPr userDrawn="1"/>
          </p:nvSpPr>
          <p:spPr bwMode="auto">
            <a:xfrm>
              <a:off x="591" y="3985"/>
              <a:ext cx="44" cy="68"/>
            </a:xfrm>
            <a:custGeom>
              <a:avLst/>
              <a:gdLst>
                <a:gd name="T0" fmla="*/ 80 w 80"/>
                <a:gd name="T1" fmla="*/ 125 h 125"/>
                <a:gd name="T2" fmla="*/ 0 w 80"/>
                <a:gd name="T3" fmla="*/ 125 h 125"/>
                <a:gd name="T4" fmla="*/ 0 w 80"/>
                <a:gd name="T5" fmla="*/ 0 h 125"/>
                <a:gd name="T6" fmla="*/ 80 w 80"/>
                <a:gd name="T7" fmla="*/ 0 h 125"/>
                <a:gd name="T8" fmla="*/ 80 w 80"/>
                <a:gd name="T9" fmla="*/ 19 h 125"/>
                <a:gd name="T10" fmla="*/ 21 w 80"/>
                <a:gd name="T11" fmla="*/ 19 h 125"/>
                <a:gd name="T12" fmla="*/ 21 w 80"/>
                <a:gd name="T13" fmla="*/ 52 h 125"/>
                <a:gd name="T14" fmla="*/ 68 w 80"/>
                <a:gd name="T15" fmla="*/ 52 h 125"/>
                <a:gd name="T16" fmla="*/ 68 w 80"/>
                <a:gd name="T17" fmla="*/ 71 h 125"/>
                <a:gd name="T18" fmla="*/ 21 w 80"/>
                <a:gd name="T19" fmla="*/ 71 h 125"/>
                <a:gd name="T20" fmla="*/ 21 w 80"/>
                <a:gd name="T21" fmla="*/ 106 h 125"/>
                <a:gd name="T22" fmla="*/ 80 w 80"/>
                <a:gd name="T23" fmla="*/ 106 h 125"/>
                <a:gd name="T24" fmla="*/ 80 w 80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25">
                  <a:moveTo>
                    <a:pt x="80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21" y="19"/>
                  </a:lnTo>
                  <a:lnTo>
                    <a:pt x="21" y="52"/>
                  </a:lnTo>
                  <a:lnTo>
                    <a:pt x="68" y="52"/>
                  </a:lnTo>
                  <a:lnTo>
                    <a:pt x="68" y="71"/>
                  </a:lnTo>
                  <a:lnTo>
                    <a:pt x="21" y="71"/>
                  </a:lnTo>
                  <a:lnTo>
                    <a:pt x="21" y="106"/>
                  </a:lnTo>
                  <a:lnTo>
                    <a:pt x="80" y="106"/>
                  </a:lnTo>
                  <a:lnTo>
                    <a:pt x="8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4" name="Freeform 52"/>
            <p:cNvSpPr>
              <a:spLocks noChangeAspect="1"/>
            </p:cNvSpPr>
            <p:nvPr userDrawn="1"/>
          </p:nvSpPr>
          <p:spPr bwMode="auto">
            <a:xfrm>
              <a:off x="649" y="3985"/>
              <a:ext cx="52" cy="68"/>
            </a:xfrm>
            <a:custGeom>
              <a:avLst/>
              <a:gdLst>
                <a:gd name="T0" fmla="*/ 40 w 40"/>
                <a:gd name="T1" fmla="*/ 53 h 53"/>
                <a:gd name="T2" fmla="*/ 31 w 40"/>
                <a:gd name="T3" fmla="*/ 53 h 53"/>
                <a:gd name="T4" fmla="*/ 10 w 40"/>
                <a:gd name="T5" fmla="*/ 19 h 53"/>
                <a:gd name="T6" fmla="*/ 9 w 40"/>
                <a:gd name="T7" fmla="*/ 16 h 53"/>
                <a:gd name="T8" fmla="*/ 7 w 40"/>
                <a:gd name="T9" fmla="*/ 14 h 53"/>
                <a:gd name="T10" fmla="*/ 7 w 40"/>
                <a:gd name="T11" fmla="*/ 53 h 53"/>
                <a:gd name="T12" fmla="*/ 0 w 40"/>
                <a:gd name="T13" fmla="*/ 53 h 53"/>
                <a:gd name="T14" fmla="*/ 0 w 40"/>
                <a:gd name="T15" fmla="*/ 0 h 53"/>
                <a:gd name="T16" fmla="*/ 10 w 40"/>
                <a:gd name="T17" fmla="*/ 0 h 53"/>
                <a:gd name="T18" fmla="*/ 29 w 40"/>
                <a:gd name="T19" fmla="*/ 31 h 53"/>
                <a:gd name="T20" fmla="*/ 32 w 40"/>
                <a:gd name="T21" fmla="*/ 37 h 53"/>
                <a:gd name="T22" fmla="*/ 32 w 40"/>
                <a:gd name="T23" fmla="*/ 0 h 53"/>
                <a:gd name="T24" fmla="*/ 40 w 40"/>
                <a:gd name="T25" fmla="*/ 0 h 53"/>
                <a:gd name="T26" fmla="*/ 40 w 40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40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9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3"/>
                    <a:pt x="32" y="3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5" name="Freeform 53"/>
            <p:cNvSpPr>
              <a:spLocks noChangeAspect="1"/>
            </p:cNvSpPr>
            <p:nvPr userDrawn="1"/>
          </p:nvSpPr>
          <p:spPr bwMode="auto">
            <a:xfrm>
              <a:off x="711" y="3985"/>
              <a:ext cx="49" cy="68"/>
            </a:xfrm>
            <a:custGeom>
              <a:avLst/>
              <a:gdLst>
                <a:gd name="T0" fmla="*/ 57 w 90"/>
                <a:gd name="T1" fmla="*/ 125 h 125"/>
                <a:gd name="T2" fmla="*/ 33 w 90"/>
                <a:gd name="T3" fmla="*/ 125 h 125"/>
                <a:gd name="T4" fmla="*/ 33 w 90"/>
                <a:gd name="T5" fmla="*/ 19 h 125"/>
                <a:gd name="T6" fmla="*/ 0 w 90"/>
                <a:gd name="T7" fmla="*/ 19 h 125"/>
                <a:gd name="T8" fmla="*/ 0 w 90"/>
                <a:gd name="T9" fmla="*/ 0 h 125"/>
                <a:gd name="T10" fmla="*/ 90 w 90"/>
                <a:gd name="T11" fmla="*/ 0 h 125"/>
                <a:gd name="T12" fmla="*/ 90 w 90"/>
                <a:gd name="T13" fmla="*/ 19 h 125"/>
                <a:gd name="T14" fmla="*/ 57 w 90"/>
                <a:gd name="T15" fmla="*/ 19 h 125"/>
                <a:gd name="T16" fmla="*/ 57 w 90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5">
                  <a:moveTo>
                    <a:pt x="57" y="125"/>
                  </a:moveTo>
                  <a:lnTo>
                    <a:pt x="33" y="125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9"/>
                  </a:lnTo>
                  <a:lnTo>
                    <a:pt x="57" y="19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6" name="Freeform 54"/>
            <p:cNvSpPr>
              <a:spLocks noChangeAspect="1"/>
            </p:cNvSpPr>
            <p:nvPr userDrawn="1"/>
          </p:nvSpPr>
          <p:spPr bwMode="auto">
            <a:xfrm>
              <a:off x="771" y="3985"/>
              <a:ext cx="45" cy="68"/>
            </a:xfrm>
            <a:custGeom>
              <a:avLst/>
              <a:gdLst>
                <a:gd name="T0" fmla="*/ 83 w 83"/>
                <a:gd name="T1" fmla="*/ 125 h 125"/>
                <a:gd name="T2" fmla="*/ 0 w 83"/>
                <a:gd name="T3" fmla="*/ 125 h 125"/>
                <a:gd name="T4" fmla="*/ 0 w 83"/>
                <a:gd name="T5" fmla="*/ 0 h 125"/>
                <a:gd name="T6" fmla="*/ 83 w 83"/>
                <a:gd name="T7" fmla="*/ 0 h 125"/>
                <a:gd name="T8" fmla="*/ 83 w 83"/>
                <a:gd name="T9" fmla="*/ 19 h 125"/>
                <a:gd name="T10" fmla="*/ 24 w 83"/>
                <a:gd name="T11" fmla="*/ 19 h 125"/>
                <a:gd name="T12" fmla="*/ 24 w 83"/>
                <a:gd name="T13" fmla="*/ 52 h 125"/>
                <a:gd name="T14" fmla="*/ 71 w 83"/>
                <a:gd name="T15" fmla="*/ 52 h 125"/>
                <a:gd name="T16" fmla="*/ 71 w 83"/>
                <a:gd name="T17" fmla="*/ 71 h 125"/>
                <a:gd name="T18" fmla="*/ 24 w 83"/>
                <a:gd name="T19" fmla="*/ 71 h 125"/>
                <a:gd name="T20" fmla="*/ 24 w 83"/>
                <a:gd name="T21" fmla="*/ 106 h 125"/>
                <a:gd name="T22" fmla="*/ 83 w 83"/>
                <a:gd name="T23" fmla="*/ 106 h 125"/>
                <a:gd name="T24" fmla="*/ 83 w 83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25">
                  <a:moveTo>
                    <a:pt x="83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71" y="52"/>
                  </a:lnTo>
                  <a:lnTo>
                    <a:pt x="71" y="71"/>
                  </a:lnTo>
                  <a:lnTo>
                    <a:pt x="24" y="71"/>
                  </a:lnTo>
                  <a:lnTo>
                    <a:pt x="24" y="106"/>
                  </a:lnTo>
                  <a:lnTo>
                    <a:pt x="83" y="106"/>
                  </a:lnTo>
                  <a:lnTo>
                    <a:pt x="83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7" name="Freeform 55"/>
            <p:cNvSpPr>
              <a:spLocks noChangeAspect="1" noEditPoints="1"/>
            </p:cNvSpPr>
            <p:nvPr userDrawn="1"/>
          </p:nvSpPr>
          <p:spPr bwMode="auto">
            <a:xfrm>
              <a:off x="829" y="3985"/>
              <a:ext cx="54" cy="68"/>
            </a:xfrm>
            <a:custGeom>
              <a:avLst/>
              <a:gdLst>
                <a:gd name="T0" fmla="*/ 42 w 42"/>
                <a:gd name="T1" fmla="*/ 53 h 53"/>
                <a:gd name="T2" fmla="*/ 32 w 42"/>
                <a:gd name="T3" fmla="*/ 53 h 53"/>
                <a:gd name="T4" fmla="*/ 23 w 42"/>
                <a:gd name="T5" fmla="*/ 31 h 53"/>
                <a:gd name="T6" fmla="*/ 10 w 42"/>
                <a:gd name="T7" fmla="*/ 31 h 53"/>
                <a:gd name="T8" fmla="*/ 10 w 42"/>
                <a:gd name="T9" fmla="*/ 53 h 53"/>
                <a:gd name="T10" fmla="*/ 0 w 42"/>
                <a:gd name="T11" fmla="*/ 53 h 53"/>
                <a:gd name="T12" fmla="*/ 0 w 42"/>
                <a:gd name="T13" fmla="*/ 0 h 53"/>
                <a:gd name="T14" fmla="*/ 23 w 42"/>
                <a:gd name="T15" fmla="*/ 0 h 53"/>
                <a:gd name="T16" fmla="*/ 38 w 42"/>
                <a:gd name="T17" fmla="*/ 4 h 53"/>
                <a:gd name="T18" fmla="*/ 42 w 42"/>
                <a:gd name="T19" fmla="*/ 15 h 53"/>
                <a:gd name="T20" fmla="*/ 32 w 42"/>
                <a:gd name="T21" fmla="*/ 29 h 53"/>
                <a:gd name="T22" fmla="*/ 42 w 42"/>
                <a:gd name="T23" fmla="*/ 53 h 53"/>
                <a:gd name="T24" fmla="*/ 10 w 42"/>
                <a:gd name="T25" fmla="*/ 23 h 53"/>
                <a:gd name="T26" fmla="*/ 22 w 42"/>
                <a:gd name="T27" fmla="*/ 23 h 53"/>
                <a:gd name="T28" fmla="*/ 29 w 42"/>
                <a:gd name="T29" fmla="*/ 21 h 53"/>
                <a:gd name="T30" fmla="*/ 32 w 42"/>
                <a:gd name="T31" fmla="*/ 15 h 53"/>
                <a:gd name="T32" fmla="*/ 30 w 42"/>
                <a:gd name="T33" fmla="*/ 9 h 53"/>
                <a:gd name="T34" fmla="*/ 23 w 42"/>
                <a:gd name="T35" fmla="*/ 7 h 53"/>
                <a:gd name="T36" fmla="*/ 10 w 42"/>
                <a:gd name="T37" fmla="*/ 7 h 53"/>
                <a:gd name="T38" fmla="*/ 10 w 42"/>
                <a:gd name="T39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53">
                  <a:moveTo>
                    <a:pt x="42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4" y="1"/>
                    <a:pt x="38" y="4"/>
                  </a:cubicBezTo>
                  <a:cubicBezTo>
                    <a:pt x="41" y="7"/>
                    <a:pt x="42" y="11"/>
                    <a:pt x="42" y="15"/>
                  </a:cubicBezTo>
                  <a:cubicBezTo>
                    <a:pt x="42" y="22"/>
                    <a:pt x="39" y="27"/>
                    <a:pt x="32" y="29"/>
                  </a:cubicBezTo>
                  <a:lnTo>
                    <a:pt x="42" y="53"/>
                  </a:lnTo>
                  <a:close/>
                  <a:moveTo>
                    <a:pt x="10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5" y="23"/>
                    <a:pt x="28" y="23"/>
                    <a:pt x="29" y="21"/>
                  </a:cubicBezTo>
                  <a:cubicBezTo>
                    <a:pt x="31" y="20"/>
                    <a:pt x="32" y="18"/>
                    <a:pt x="32" y="15"/>
                  </a:cubicBezTo>
                  <a:cubicBezTo>
                    <a:pt x="32" y="13"/>
                    <a:pt x="31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8" name="Freeform 56"/>
            <p:cNvSpPr>
              <a:spLocks noChangeAspect="1" noEditPoints="1"/>
            </p:cNvSpPr>
            <p:nvPr userDrawn="1"/>
          </p:nvSpPr>
          <p:spPr bwMode="auto">
            <a:xfrm>
              <a:off x="893" y="3983"/>
              <a:ext cx="59" cy="71"/>
            </a:xfrm>
            <a:custGeom>
              <a:avLst/>
              <a:gdLst>
                <a:gd name="T0" fmla="*/ 23 w 45"/>
                <a:gd name="T1" fmla="*/ 55 h 55"/>
                <a:gd name="T2" fmla="*/ 6 w 45"/>
                <a:gd name="T3" fmla="*/ 47 h 55"/>
                <a:gd name="T4" fmla="*/ 0 w 45"/>
                <a:gd name="T5" fmla="*/ 27 h 55"/>
                <a:gd name="T6" fmla="*/ 6 w 45"/>
                <a:gd name="T7" fmla="*/ 8 h 55"/>
                <a:gd name="T8" fmla="*/ 23 w 45"/>
                <a:gd name="T9" fmla="*/ 0 h 55"/>
                <a:gd name="T10" fmla="*/ 39 w 45"/>
                <a:gd name="T11" fmla="*/ 8 h 55"/>
                <a:gd name="T12" fmla="*/ 45 w 45"/>
                <a:gd name="T13" fmla="*/ 27 h 55"/>
                <a:gd name="T14" fmla="*/ 39 w 45"/>
                <a:gd name="T15" fmla="*/ 47 h 55"/>
                <a:gd name="T16" fmla="*/ 23 w 45"/>
                <a:gd name="T17" fmla="*/ 55 h 55"/>
                <a:gd name="T18" fmla="*/ 23 w 45"/>
                <a:gd name="T19" fmla="*/ 47 h 55"/>
                <a:gd name="T20" fmla="*/ 31 w 45"/>
                <a:gd name="T21" fmla="*/ 43 h 55"/>
                <a:gd name="T22" fmla="*/ 35 w 45"/>
                <a:gd name="T23" fmla="*/ 27 h 55"/>
                <a:gd name="T24" fmla="*/ 32 w 45"/>
                <a:gd name="T25" fmla="*/ 13 h 55"/>
                <a:gd name="T26" fmla="*/ 23 w 45"/>
                <a:gd name="T27" fmla="*/ 8 h 55"/>
                <a:gd name="T28" fmla="*/ 10 w 45"/>
                <a:gd name="T29" fmla="*/ 27 h 55"/>
                <a:gd name="T30" fmla="*/ 14 w 45"/>
                <a:gd name="T31" fmla="*/ 42 h 55"/>
                <a:gd name="T32" fmla="*/ 23 w 45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5">
                  <a:moveTo>
                    <a:pt x="23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5" y="2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5"/>
                    <a:pt x="43" y="42"/>
                    <a:pt x="39" y="47"/>
                  </a:cubicBezTo>
                  <a:cubicBezTo>
                    <a:pt x="35" y="52"/>
                    <a:pt x="29" y="55"/>
                    <a:pt x="23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0" y="14"/>
                    <a:pt x="10" y="27"/>
                  </a:cubicBezTo>
                  <a:cubicBezTo>
                    <a:pt x="10" y="34"/>
                    <a:pt x="12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29" name="Freeform 57"/>
            <p:cNvSpPr>
              <a:spLocks noChangeAspect="1"/>
            </p:cNvSpPr>
            <p:nvPr userDrawn="1"/>
          </p:nvSpPr>
          <p:spPr bwMode="auto">
            <a:xfrm>
              <a:off x="965" y="3985"/>
              <a:ext cx="43" cy="68"/>
            </a:xfrm>
            <a:custGeom>
              <a:avLst/>
              <a:gdLst>
                <a:gd name="T0" fmla="*/ 78 w 78"/>
                <a:gd name="T1" fmla="*/ 125 h 125"/>
                <a:gd name="T2" fmla="*/ 0 w 78"/>
                <a:gd name="T3" fmla="*/ 125 h 125"/>
                <a:gd name="T4" fmla="*/ 0 w 78"/>
                <a:gd name="T5" fmla="*/ 0 h 125"/>
                <a:gd name="T6" fmla="*/ 26 w 78"/>
                <a:gd name="T7" fmla="*/ 0 h 125"/>
                <a:gd name="T8" fmla="*/ 26 w 78"/>
                <a:gd name="T9" fmla="*/ 104 h 125"/>
                <a:gd name="T10" fmla="*/ 78 w 78"/>
                <a:gd name="T11" fmla="*/ 104 h 125"/>
                <a:gd name="T12" fmla="*/ 78 w 78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5">
                  <a:moveTo>
                    <a:pt x="7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04"/>
                  </a:lnTo>
                  <a:lnTo>
                    <a:pt x="78" y="104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30" name="Freeform 58"/>
            <p:cNvSpPr>
              <a:spLocks noChangeAspect="1" noEditPoints="1"/>
            </p:cNvSpPr>
            <p:nvPr userDrawn="1"/>
          </p:nvSpPr>
          <p:spPr bwMode="auto">
            <a:xfrm>
              <a:off x="1014" y="3983"/>
              <a:ext cx="59" cy="71"/>
            </a:xfrm>
            <a:custGeom>
              <a:avLst/>
              <a:gdLst>
                <a:gd name="T0" fmla="*/ 22 w 45"/>
                <a:gd name="T1" fmla="*/ 55 h 55"/>
                <a:gd name="T2" fmla="*/ 6 w 45"/>
                <a:gd name="T3" fmla="*/ 47 h 55"/>
                <a:gd name="T4" fmla="*/ 0 w 45"/>
                <a:gd name="T5" fmla="*/ 27 h 55"/>
                <a:gd name="T6" fmla="*/ 6 w 45"/>
                <a:gd name="T7" fmla="*/ 8 h 55"/>
                <a:gd name="T8" fmla="*/ 23 w 45"/>
                <a:gd name="T9" fmla="*/ 0 h 55"/>
                <a:gd name="T10" fmla="*/ 39 w 45"/>
                <a:gd name="T11" fmla="*/ 8 h 55"/>
                <a:gd name="T12" fmla="*/ 45 w 45"/>
                <a:gd name="T13" fmla="*/ 27 h 55"/>
                <a:gd name="T14" fmla="*/ 39 w 45"/>
                <a:gd name="T15" fmla="*/ 47 h 55"/>
                <a:gd name="T16" fmla="*/ 22 w 45"/>
                <a:gd name="T17" fmla="*/ 55 h 55"/>
                <a:gd name="T18" fmla="*/ 23 w 45"/>
                <a:gd name="T19" fmla="*/ 47 h 55"/>
                <a:gd name="T20" fmla="*/ 31 w 45"/>
                <a:gd name="T21" fmla="*/ 43 h 55"/>
                <a:gd name="T22" fmla="*/ 35 w 45"/>
                <a:gd name="T23" fmla="*/ 27 h 55"/>
                <a:gd name="T24" fmla="*/ 32 w 45"/>
                <a:gd name="T25" fmla="*/ 13 h 55"/>
                <a:gd name="T26" fmla="*/ 23 w 45"/>
                <a:gd name="T27" fmla="*/ 8 h 55"/>
                <a:gd name="T28" fmla="*/ 10 w 45"/>
                <a:gd name="T29" fmla="*/ 27 h 55"/>
                <a:gd name="T30" fmla="*/ 14 w 45"/>
                <a:gd name="T31" fmla="*/ 42 h 55"/>
                <a:gd name="T32" fmla="*/ 23 w 45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2"/>
                    <a:pt x="16" y="0"/>
                    <a:pt x="23" y="0"/>
                  </a:cubicBezTo>
                  <a:cubicBezTo>
                    <a:pt x="30" y="0"/>
                    <a:pt x="35" y="2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5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0" y="14"/>
                    <a:pt x="10" y="27"/>
                  </a:cubicBezTo>
                  <a:cubicBezTo>
                    <a:pt x="10" y="34"/>
                    <a:pt x="11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31" name="Freeform 59"/>
            <p:cNvSpPr>
              <a:spLocks noChangeAspect="1"/>
            </p:cNvSpPr>
            <p:nvPr userDrawn="1"/>
          </p:nvSpPr>
          <p:spPr bwMode="auto">
            <a:xfrm>
              <a:off x="1084" y="3983"/>
              <a:ext cx="56" cy="71"/>
            </a:xfrm>
            <a:custGeom>
              <a:avLst/>
              <a:gdLst>
                <a:gd name="T0" fmla="*/ 43 w 43"/>
                <a:gd name="T1" fmla="*/ 27 h 55"/>
                <a:gd name="T2" fmla="*/ 43 w 43"/>
                <a:gd name="T3" fmla="*/ 54 h 55"/>
                <a:gd name="T4" fmla="*/ 39 w 43"/>
                <a:gd name="T5" fmla="*/ 54 h 55"/>
                <a:gd name="T6" fmla="*/ 36 w 43"/>
                <a:gd name="T7" fmla="*/ 47 h 55"/>
                <a:gd name="T8" fmla="*/ 21 w 43"/>
                <a:gd name="T9" fmla="*/ 55 h 55"/>
                <a:gd name="T10" fmla="*/ 5 w 43"/>
                <a:gd name="T11" fmla="*/ 47 h 55"/>
                <a:gd name="T12" fmla="*/ 0 w 43"/>
                <a:gd name="T13" fmla="*/ 27 h 55"/>
                <a:gd name="T14" fmla="*/ 6 w 43"/>
                <a:gd name="T15" fmla="*/ 8 h 55"/>
                <a:gd name="T16" fmla="*/ 22 w 43"/>
                <a:gd name="T17" fmla="*/ 0 h 55"/>
                <a:gd name="T18" fmla="*/ 36 w 43"/>
                <a:gd name="T19" fmla="*/ 5 h 55"/>
                <a:gd name="T20" fmla="*/ 42 w 43"/>
                <a:gd name="T21" fmla="*/ 16 h 55"/>
                <a:gd name="T22" fmla="*/ 34 w 43"/>
                <a:gd name="T23" fmla="*/ 18 h 55"/>
                <a:gd name="T24" fmla="*/ 23 w 43"/>
                <a:gd name="T25" fmla="*/ 8 h 55"/>
                <a:gd name="T26" fmla="*/ 13 w 43"/>
                <a:gd name="T27" fmla="*/ 12 h 55"/>
                <a:gd name="T28" fmla="*/ 10 w 43"/>
                <a:gd name="T29" fmla="*/ 27 h 55"/>
                <a:gd name="T30" fmla="*/ 22 w 43"/>
                <a:gd name="T31" fmla="*/ 47 h 55"/>
                <a:gd name="T32" fmla="*/ 31 w 43"/>
                <a:gd name="T33" fmla="*/ 43 h 55"/>
                <a:gd name="T34" fmla="*/ 34 w 43"/>
                <a:gd name="T35" fmla="*/ 34 h 55"/>
                <a:gd name="T36" fmla="*/ 23 w 43"/>
                <a:gd name="T37" fmla="*/ 34 h 55"/>
                <a:gd name="T38" fmla="*/ 23 w 43"/>
                <a:gd name="T39" fmla="*/ 27 h 55"/>
                <a:gd name="T40" fmla="*/ 43 w 43"/>
                <a:gd name="T4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5">
                  <a:moveTo>
                    <a:pt x="43" y="27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8" y="55"/>
                    <a:pt x="21" y="55"/>
                  </a:cubicBezTo>
                  <a:cubicBezTo>
                    <a:pt x="14" y="55"/>
                    <a:pt x="8" y="52"/>
                    <a:pt x="5" y="47"/>
                  </a:cubicBezTo>
                  <a:cubicBezTo>
                    <a:pt x="1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2" y="1"/>
                    <a:pt x="36" y="5"/>
                  </a:cubicBezTo>
                  <a:cubicBezTo>
                    <a:pt x="39" y="8"/>
                    <a:pt x="41" y="11"/>
                    <a:pt x="42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1"/>
                    <a:pt x="28" y="8"/>
                    <a:pt x="23" y="8"/>
                  </a:cubicBezTo>
                  <a:cubicBezTo>
                    <a:pt x="19" y="8"/>
                    <a:pt x="16" y="9"/>
                    <a:pt x="13" y="12"/>
                  </a:cubicBezTo>
                  <a:cubicBezTo>
                    <a:pt x="11" y="16"/>
                    <a:pt x="10" y="20"/>
                    <a:pt x="10" y="27"/>
                  </a:cubicBezTo>
                  <a:cubicBezTo>
                    <a:pt x="10" y="40"/>
                    <a:pt x="14" y="47"/>
                    <a:pt x="22" y="47"/>
                  </a:cubicBezTo>
                  <a:cubicBezTo>
                    <a:pt x="26" y="47"/>
                    <a:pt x="28" y="46"/>
                    <a:pt x="31" y="43"/>
                  </a:cubicBezTo>
                  <a:cubicBezTo>
                    <a:pt x="33" y="41"/>
                    <a:pt x="34" y="38"/>
                    <a:pt x="34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3132" name="Freeform 60"/>
            <p:cNvSpPr>
              <a:spLocks noChangeAspect="1"/>
            </p:cNvSpPr>
            <p:nvPr userDrawn="1"/>
          </p:nvSpPr>
          <p:spPr bwMode="auto">
            <a:xfrm>
              <a:off x="1143" y="3985"/>
              <a:ext cx="60" cy="68"/>
            </a:xfrm>
            <a:custGeom>
              <a:avLst/>
              <a:gdLst>
                <a:gd name="T0" fmla="*/ 67 w 109"/>
                <a:gd name="T1" fmla="*/ 125 h 125"/>
                <a:gd name="T2" fmla="*/ 43 w 109"/>
                <a:gd name="T3" fmla="*/ 125 h 125"/>
                <a:gd name="T4" fmla="*/ 43 w 109"/>
                <a:gd name="T5" fmla="*/ 71 h 125"/>
                <a:gd name="T6" fmla="*/ 0 w 109"/>
                <a:gd name="T7" fmla="*/ 0 h 125"/>
                <a:gd name="T8" fmla="*/ 29 w 109"/>
                <a:gd name="T9" fmla="*/ 0 h 125"/>
                <a:gd name="T10" fmla="*/ 57 w 109"/>
                <a:gd name="T11" fmla="*/ 52 h 125"/>
                <a:gd name="T12" fmla="*/ 85 w 109"/>
                <a:gd name="T13" fmla="*/ 0 h 125"/>
                <a:gd name="T14" fmla="*/ 109 w 109"/>
                <a:gd name="T15" fmla="*/ 0 h 125"/>
                <a:gd name="T16" fmla="*/ 67 w 109"/>
                <a:gd name="T17" fmla="*/ 71 h 125"/>
                <a:gd name="T18" fmla="*/ 67 w 109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25">
                  <a:moveTo>
                    <a:pt x="67" y="125"/>
                  </a:moveTo>
                  <a:lnTo>
                    <a:pt x="43" y="125"/>
                  </a:lnTo>
                  <a:lnTo>
                    <a:pt x="43" y="7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57" y="52"/>
                  </a:lnTo>
                  <a:lnTo>
                    <a:pt x="85" y="0"/>
                  </a:lnTo>
                  <a:lnTo>
                    <a:pt x="109" y="0"/>
                  </a:lnTo>
                  <a:lnTo>
                    <a:pt x="67" y="71"/>
                  </a:lnTo>
                  <a:lnTo>
                    <a:pt x="6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5484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919" y="1371600"/>
            <a:ext cx="8030019" cy="20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C346FDA5-B98D-4DFF-85BA-2453C6907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2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0086" y="685800"/>
            <a:ext cx="1329210" cy="2698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112" y="685800"/>
            <a:ext cx="4042773" cy="2698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837215BB-4794-4480-BCED-59AE42CA2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3" y="680497"/>
            <a:ext cx="10443633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6303" y="1371604"/>
            <a:ext cx="10443633" cy="4801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1" y="6657975"/>
            <a:ext cx="2844800" cy="185738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6867DCE7-2EFF-46CA-B8C4-9002A5A6FF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193730" y="312551"/>
            <a:ext cx="7804547" cy="1518047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292012">
              <a:defRPr sz="5598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5967915" y="6505277"/>
            <a:ext cx="247257" cy="236602"/>
          </a:xfrm>
          <a:prstGeom prst="rect">
            <a:avLst/>
          </a:prstGeom>
        </p:spPr>
        <p:txBody>
          <a:bodyPr lIns="71437" tIns="71437" rIns="71437" bIns="71437"/>
          <a:lstStyle>
            <a:lvl1pPr defTabSz="292012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531B4-99C5-4055-8345-F92C415EF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23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905003"/>
            <a:ext cx="10566400" cy="203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A6C29-6C3A-42FF-8D55-5F5831EBB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5" y="379473"/>
            <a:ext cx="6913749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999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9" y="6437322"/>
            <a:ext cx="11131551" cy="286232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sz="1400" dirty="0"/>
              <a:t>Footnotes and references.</a:t>
            </a:r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83149935-9E8E-5B43-94BC-0C2A3D3DE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20" y="1681163"/>
            <a:ext cx="11066463" cy="341632"/>
          </a:xfrm>
          <a:prstGeom prst="rect">
            <a:avLst/>
          </a:prstGeom>
        </p:spPr>
        <p:txBody>
          <a:bodyPr/>
          <a:lstStyle>
            <a:lvl1pPr marL="285664" indent="-285664">
              <a:buClr>
                <a:srgbClr val="7A43A2"/>
              </a:buClr>
              <a:buFont typeface="Arial" charset="0"/>
              <a:buChar char="•"/>
              <a:defRPr sz="1799" b="1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Doctor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E435C-EF85-4AEE-97A8-9E93C6D87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5" y="379475"/>
            <a:ext cx="6913749" cy="507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99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70" y="6437327"/>
            <a:ext cx="11131551" cy="237757"/>
          </a:xfrm>
          <a:prstGeom prst="rect">
            <a:avLst/>
          </a:prstGeom>
        </p:spPr>
        <p:txBody>
          <a:bodyPr/>
          <a:lstStyle>
            <a:lvl1pPr>
              <a:defRPr sz="750" baseline="0"/>
            </a:lvl1pPr>
          </a:lstStyle>
          <a:p>
            <a:pPr lvl="0"/>
            <a:r>
              <a:rPr lang="en-US" sz="1050" dirty="0"/>
              <a:t>Footnotes and references.</a:t>
            </a:r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83149935-9E8E-5B43-94BC-0C2A3D3DE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22" y="1681163"/>
            <a:ext cx="11066463" cy="279307"/>
          </a:xfrm>
          <a:prstGeom prst="rect">
            <a:avLst/>
          </a:prstGeom>
        </p:spPr>
        <p:txBody>
          <a:bodyPr/>
          <a:lstStyle>
            <a:lvl1pPr marL="214249" indent="-214249">
              <a:buClr>
                <a:srgbClr val="7A43A2"/>
              </a:buClr>
              <a:buFont typeface="Arial" charset="0"/>
              <a:buChar char="•"/>
              <a:defRPr sz="1350" b="1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31918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6463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37568"/>
            <a:ext cx="10363200" cy="369332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13A1F0E0-2017-47F5-9045-168FC0DBE0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2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2" y="1371604"/>
            <a:ext cx="5120217" cy="177279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371604"/>
            <a:ext cx="5120216" cy="177279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64AE9C01-3D86-4E2D-9CA8-51A054F641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111"/>
            <a:ext cx="10972801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750143"/>
            <a:ext cx="5386917" cy="42473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7" cy="155581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50143"/>
            <a:ext cx="5389033" cy="42473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155581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E79D06C-A709-4649-ADE9-9D89AA996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171028B-7023-449C-8E7E-CF329DCAC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F5CDB7B9-D0D0-4483-91ED-9F07C021C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065769"/>
            <a:ext cx="4011084" cy="369332"/>
          </a:xfrm>
        </p:spPr>
        <p:txBody>
          <a:bodyPr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022092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4F9D35E2-E7AB-45AE-B6DD-614BF1839B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998006"/>
            <a:ext cx="7315200" cy="369332"/>
          </a:xfrm>
        </p:spPr>
        <p:txBody>
          <a:bodyPr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535531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474BEFCE-781B-41C5-91C9-E44F62078C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 bwMode="auto">
          <a:xfrm>
            <a:off x="11049001" y="6180138"/>
            <a:ext cx="535517" cy="438150"/>
            <a:chOff x="572" y="427"/>
            <a:chExt cx="1212" cy="1320"/>
          </a:xfrm>
        </p:grpSpPr>
        <p:sp>
          <p:nvSpPr>
            <p:cNvPr id="2051" name="Freeform 3"/>
            <p:cNvSpPr>
              <a:spLocks noChangeAspect="1" noEditPoints="1"/>
            </p:cNvSpPr>
            <p:nvPr/>
          </p:nvSpPr>
          <p:spPr bwMode="auto">
            <a:xfrm>
              <a:off x="754" y="1070"/>
              <a:ext cx="848" cy="67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2" name="Freeform 4"/>
            <p:cNvSpPr>
              <a:spLocks noChangeAspect="1"/>
            </p:cNvSpPr>
            <p:nvPr/>
          </p:nvSpPr>
          <p:spPr bwMode="auto">
            <a:xfrm>
              <a:off x="820" y="734"/>
              <a:ext cx="180" cy="227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3" name="Freeform 5"/>
            <p:cNvSpPr>
              <a:spLocks noChangeAspect="1" noEditPoints="1"/>
            </p:cNvSpPr>
            <p:nvPr/>
          </p:nvSpPr>
          <p:spPr bwMode="auto">
            <a:xfrm>
              <a:off x="1021" y="734"/>
              <a:ext cx="99" cy="227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4" name="Freeform 6"/>
            <p:cNvSpPr>
              <a:spLocks noChangeAspect="1"/>
            </p:cNvSpPr>
            <p:nvPr/>
          </p:nvSpPr>
          <p:spPr bwMode="auto">
            <a:xfrm>
              <a:off x="1156" y="734"/>
              <a:ext cx="262" cy="23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1449" y="734"/>
              <a:ext cx="97" cy="227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1562" y="729"/>
              <a:ext cx="222" cy="237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7" name="Freeform 9"/>
            <p:cNvSpPr>
              <a:spLocks noChangeAspect="1"/>
            </p:cNvSpPr>
            <p:nvPr/>
          </p:nvSpPr>
          <p:spPr bwMode="auto">
            <a:xfrm>
              <a:off x="572" y="729"/>
              <a:ext cx="222" cy="237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669" y="432"/>
              <a:ext cx="307" cy="229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59" name="Freeform 11"/>
            <p:cNvSpPr>
              <a:spLocks noChangeAspect="1" noEditPoints="1"/>
            </p:cNvSpPr>
            <p:nvPr/>
          </p:nvSpPr>
          <p:spPr bwMode="auto">
            <a:xfrm>
              <a:off x="988" y="429"/>
              <a:ext cx="253" cy="227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1196" y="432"/>
              <a:ext cx="248" cy="224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  <p:sp>
          <p:nvSpPr>
            <p:cNvPr id="2061" name="Freeform 13"/>
            <p:cNvSpPr>
              <a:spLocks noChangeAspect="1" noEditPoints="1"/>
            </p:cNvSpPr>
            <p:nvPr/>
          </p:nvSpPr>
          <p:spPr bwMode="auto">
            <a:xfrm>
              <a:off x="1435" y="427"/>
              <a:ext cx="250" cy="23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99">
                <a:solidFill>
                  <a:srgbClr val="0046AD"/>
                </a:solidFill>
                <a:ea typeface="ＭＳ Ｐゴシック" charset="-128"/>
              </a:endParaRPr>
            </a:p>
          </p:txBody>
        </p:sp>
      </p:grpSp>
      <p:grpSp>
        <p:nvGrpSpPr>
          <p:cNvPr id="2062" name="Group 49"/>
          <p:cNvGrpSpPr>
            <a:grpSpLocks/>
          </p:cNvGrpSpPr>
          <p:nvPr/>
        </p:nvGrpSpPr>
        <p:grpSpPr bwMode="auto">
          <a:xfrm>
            <a:off x="1" y="6216650"/>
            <a:ext cx="12192000" cy="641350"/>
            <a:chOff x="0" y="6216650"/>
            <a:chExt cx="9144000" cy="641350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6216650"/>
              <a:ext cx="914400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2"/>
                </a:cxn>
                <a:cxn ang="0">
                  <a:pos x="2880" y="202"/>
                </a:cxn>
                <a:cxn ang="0">
                  <a:pos x="2880" y="139"/>
                </a:cxn>
                <a:cxn ang="0">
                  <a:pos x="1451" y="139"/>
                </a:cxn>
                <a:cxn ang="0">
                  <a:pos x="1016" y="114"/>
                </a:cxn>
                <a:cxn ang="0">
                  <a:pos x="520" y="60"/>
                </a:cxn>
                <a:cxn ang="0">
                  <a:pos x="110" y="8"/>
                </a:cxn>
                <a:cxn ang="0">
                  <a:pos x="0" y="0"/>
                </a:cxn>
              </a:cxnLst>
              <a:rect l="0" t="0" r="r" b="b"/>
              <a:pathLst>
                <a:path w="2880" h="202">
                  <a:moveTo>
                    <a:pt x="0" y="0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2880" y="202"/>
                    <a:pt x="2880" y="202"/>
                    <a:pt x="2880" y="202"/>
                  </a:cubicBezTo>
                  <a:cubicBezTo>
                    <a:pt x="2880" y="139"/>
                    <a:pt x="2880" y="139"/>
                    <a:pt x="2880" y="139"/>
                  </a:cubicBezTo>
                  <a:cubicBezTo>
                    <a:pt x="2880" y="139"/>
                    <a:pt x="1558" y="139"/>
                    <a:pt x="1451" y="139"/>
                  </a:cubicBezTo>
                  <a:cubicBezTo>
                    <a:pt x="1365" y="139"/>
                    <a:pt x="1129" y="126"/>
                    <a:pt x="1016" y="114"/>
                  </a:cubicBezTo>
                  <a:cubicBezTo>
                    <a:pt x="843" y="96"/>
                    <a:pt x="663" y="78"/>
                    <a:pt x="520" y="60"/>
                  </a:cubicBezTo>
                  <a:cubicBezTo>
                    <a:pt x="387" y="42"/>
                    <a:pt x="183" y="16"/>
                    <a:pt x="110" y="8"/>
                  </a:cubicBezTo>
                  <a:cubicBezTo>
                    <a:pt x="4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0FF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0" y="6337300"/>
              <a:ext cx="9144000" cy="520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4"/>
                </a:cxn>
                <a:cxn ang="0">
                  <a:pos x="2880" y="164"/>
                </a:cxn>
                <a:cxn ang="0">
                  <a:pos x="2880" y="121"/>
                </a:cxn>
                <a:cxn ang="0">
                  <a:pos x="1509" y="121"/>
                </a:cxn>
                <a:cxn ang="0">
                  <a:pos x="1018" y="100"/>
                </a:cxn>
                <a:cxn ang="0">
                  <a:pos x="568" y="61"/>
                </a:cxn>
                <a:cxn ang="0">
                  <a:pos x="120" y="8"/>
                </a:cxn>
                <a:cxn ang="0">
                  <a:pos x="0" y="0"/>
                </a:cxn>
              </a:cxnLst>
              <a:rect l="0" t="0" r="r" b="b"/>
              <a:pathLst>
                <a:path w="2880" h="164">
                  <a:moveTo>
                    <a:pt x="0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2880" y="164"/>
                    <a:pt x="2880" y="164"/>
                    <a:pt x="2880" y="164"/>
                  </a:cubicBezTo>
                  <a:cubicBezTo>
                    <a:pt x="2880" y="121"/>
                    <a:pt x="2880" y="121"/>
                    <a:pt x="2880" y="121"/>
                  </a:cubicBezTo>
                  <a:cubicBezTo>
                    <a:pt x="2880" y="121"/>
                    <a:pt x="1769" y="121"/>
                    <a:pt x="1509" y="121"/>
                  </a:cubicBezTo>
                  <a:cubicBezTo>
                    <a:pt x="1350" y="120"/>
                    <a:pt x="1154" y="111"/>
                    <a:pt x="1018" y="100"/>
                  </a:cubicBezTo>
                  <a:cubicBezTo>
                    <a:pt x="845" y="86"/>
                    <a:pt x="719" y="76"/>
                    <a:pt x="568" y="61"/>
                  </a:cubicBezTo>
                  <a:cubicBezTo>
                    <a:pt x="364" y="41"/>
                    <a:pt x="228" y="18"/>
                    <a:pt x="120" y="8"/>
                  </a:cubicBezTo>
                  <a:cubicBezTo>
                    <a:pt x="5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B0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0" y="6483350"/>
              <a:ext cx="9144000" cy="374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"/>
                </a:cxn>
                <a:cxn ang="0">
                  <a:pos x="2880" y="118"/>
                </a:cxn>
                <a:cxn ang="0">
                  <a:pos x="2880" y="94"/>
                </a:cxn>
                <a:cxn ang="0">
                  <a:pos x="1473" y="94"/>
                </a:cxn>
                <a:cxn ang="0">
                  <a:pos x="891" y="72"/>
                </a:cxn>
                <a:cxn ang="0">
                  <a:pos x="469" y="36"/>
                </a:cxn>
                <a:cxn ang="0">
                  <a:pos x="107" y="5"/>
                </a:cxn>
                <a:cxn ang="0">
                  <a:pos x="0" y="0"/>
                </a:cxn>
              </a:cxnLst>
              <a:rect l="0" t="0" r="r" b="b"/>
              <a:pathLst>
                <a:path w="2880" h="118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2880" y="118"/>
                    <a:pt x="2880" y="118"/>
                    <a:pt x="2880" y="118"/>
                  </a:cubicBezTo>
                  <a:cubicBezTo>
                    <a:pt x="2880" y="94"/>
                    <a:pt x="2880" y="94"/>
                    <a:pt x="2880" y="94"/>
                  </a:cubicBezTo>
                  <a:cubicBezTo>
                    <a:pt x="2880" y="94"/>
                    <a:pt x="1670" y="94"/>
                    <a:pt x="1473" y="94"/>
                  </a:cubicBezTo>
                  <a:cubicBezTo>
                    <a:pt x="1281" y="94"/>
                    <a:pt x="1040" y="84"/>
                    <a:pt x="891" y="72"/>
                  </a:cubicBezTo>
                  <a:cubicBezTo>
                    <a:pt x="805" y="66"/>
                    <a:pt x="736" y="61"/>
                    <a:pt x="469" y="36"/>
                  </a:cubicBezTo>
                  <a:cubicBezTo>
                    <a:pt x="273" y="18"/>
                    <a:pt x="175" y="9"/>
                    <a:pt x="107" y="5"/>
                  </a:cubicBezTo>
                  <a:cubicBezTo>
                    <a:pt x="45" y="2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0046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9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876303" y="680497"/>
            <a:ext cx="104436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6303" y="1371600"/>
            <a:ext cx="1044363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47201" y="6657975"/>
            <a:ext cx="2844800" cy="185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©2010 MFMER  |  slide-</a:t>
            </a:r>
            <a:fld id="{72DDC41E-89DF-4ED7-88D7-72F1F5A506DF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7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5pPr>
      <a:lvl6pPr marL="457063"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6pPr>
      <a:lvl7pPr marL="914126"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7pPr>
      <a:lvl8pPr marL="1371189"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8pPr>
      <a:lvl9pPr marL="1828251" algn="l" rtl="0" fontAlgn="base">
        <a:lnSpc>
          <a:spcPct val="90000"/>
        </a:lnSpc>
        <a:spcBef>
          <a:spcPct val="0"/>
        </a:spcBef>
        <a:spcAft>
          <a:spcPct val="0"/>
        </a:spcAft>
        <a:defRPr sz="3199">
          <a:solidFill>
            <a:schemeClr val="tx2"/>
          </a:solidFill>
          <a:latin typeface="Calibri" pitchFamily="34" charset="0"/>
        </a:defRPr>
      </a:lvl9pPr>
    </p:titleStyle>
    <p:bodyStyle>
      <a:lvl1pPr marL="228531" indent="-228531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799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2pPr>
      <a:lvl3pPr marL="1142657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3pPr>
      <a:lvl4pPr marL="1599720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4pPr>
      <a:lvl5pPr marL="2056783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5pPr>
      <a:lvl6pPr marL="2513846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6pPr>
      <a:lvl7pPr marL="2970908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7pPr>
      <a:lvl8pPr marL="3427971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8pPr>
      <a:lvl9pPr marL="3885034" indent="-228531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3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8197" y="1037544"/>
            <a:ext cx="11555605" cy="991035"/>
          </a:xfrm>
          <a:prstGeom prst="rect">
            <a:avLst/>
          </a:prstGeom>
        </p:spPr>
        <p:txBody>
          <a:bodyPr vert="horz" lIns="121845" tIns="60923" rIns="121845" bIns="609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b="1" dirty="0">
                <a:solidFill>
                  <a:schemeClr val="tx1"/>
                </a:solidFill>
              </a:rPr>
              <a:t>Non-Vaccine Health Maintenance Tasks </a:t>
            </a:r>
            <a:endParaRPr lang="en-US" sz="4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F7ED0-5EFE-4F68-945A-0C05C112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612" y="2280641"/>
            <a:ext cx="6763759" cy="35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7628"/>
            <a:r>
              <a:rPr lang="en-US" altLang="en-US" sz="3733" b="1" dirty="0">
                <a:latin typeface="Calibri" panose="020F0502020204030204" pitchFamily="34" charset="0"/>
                <a:cs typeface="Calibri" panose="020F0502020204030204" pitchFamily="34" charset="0"/>
              </a:rPr>
              <a:t>Francis A. Farraye, MD, MSc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Division of Gastroenterology and Hepatology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Director, Inflammatory Bowel Disease Center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Professor of Medicine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Mayo Clinic, Jacksonville, FL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farraye.francis@mayo.edu</a:t>
            </a:r>
          </a:p>
          <a:p>
            <a:pPr algn="ctr" defTabSz="1217628"/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@FarrayeIBD</a:t>
            </a:r>
          </a:p>
          <a:p>
            <a:pPr algn="ctr" defTabSz="1217628"/>
            <a:r>
              <a:rPr lang="en-US" altLang="en-US" sz="2667" b="1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US" alt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5F104-535B-77D9-19D2-6474E4C1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29" y="2540458"/>
            <a:ext cx="2272434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31D6-A38E-FA66-C386-82703509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86" y="625098"/>
            <a:ext cx="10971890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Osteoporosis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6534-9CFB-5D68-CDAB-47C36369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10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339B2-AD8A-91D4-B944-C3A922A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85" y="1357126"/>
            <a:ext cx="11498630" cy="25485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99EFD1-25B4-B6F7-4620-37008F5EA386}"/>
              </a:ext>
            </a:extLst>
          </p:cNvPr>
          <p:cNvSpPr/>
          <p:nvPr/>
        </p:nvSpPr>
        <p:spPr>
          <a:xfrm>
            <a:off x="439334" y="2198045"/>
            <a:ext cx="5583677" cy="141807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5561BF-7778-D423-68D6-8A0C4209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86" y="4147591"/>
            <a:ext cx="10429773" cy="3010055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Pts with IBD are at a higher risk for developing bone disease (CD &gt; UC)</a:t>
            </a:r>
          </a:p>
          <a:p>
            <a:r>
              <a:rPr lang="en-US" sz="2400" dirty="0">
                <a:cs typeface="Arial" panose="020B0604020202020204" pitchFamily="34" charset="0"/>
              </a:rPr>
              <a:t>Risk is higher with cumulative exposure to steroids</a:t>
            </a:r>
          </a:p>
          <a:p>
            <a:r>
              <a:rPr lang="en-US" sz="2400" dirty="0">
                <a:cs typeface="Arial" panose="020B0604020202020204" pitchFamily="34" charset="0"/>
              </a:rPr>
              <a:t>Serial monitoring of vitamin D and supplement if deficient</a:t>
            </a:r>
          </a:p>
          <a:p>
            <a:r>
              <a:rPr lang="en-US" sz="2400" dirty="0">
                <a:cs typeface="Arial" panose="020B0604020202020204" pitchFamily="34" charset="0"/>
              </a:rPr>
              <a:t>Co-prescription of Calcium and vitamin D with steroids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461287-D254-2369-4AA8-BD5ECB00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72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31D6-A38E-FA66-C386-82703509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86" y="625098"/>
            <a:ext cx="10971890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Depression/Anxiety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6534-9CFB-5D68-CDAB-47C36369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2DD4541-7691-4992-B1A1-AEB08E20DDB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339B2-AD8A-91D4-B944-C3A922A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85" y="1712207"/>
            <a:ext cx="11498630" cy="25485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99EFD1-25B4-B6F7-4620-37008F5EA386}"/>
              </a:ext>
            </a:extLst>
          </p:cNvPr>
          <p:cNvSpPr/>
          <p:nvPr/>
        </p:nvSpPr>
        <p:spPr>
          <a:xfrm>
            <a:off x="6096001" y="2548304"/>
            <a:ext cx="5403682" cy="798012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27CD71-C21C-B07F-0AB6-D9B4AC8C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86" y="4345759"/>
            <a:ext cx="10906299" cy="1572738"/>
          </a:xfrm>
        </p:spPr>
        <p:txBody>
          <a:bodyPr/>
          <a:lstStyle/>
          <a:p>
            <a:r>
              <a:rPr lang="en-US" sz="2600" dirty="0">
                <a:cs typeface="Arial" panose="020B0604020202020204" pitchFamily="34" charset="0"/>
              </a:rPr>
              <a:t>Up to 25% of patients with IBD have underlying anxiety and/or depression</a:t>
            </a:r>
          </a:p>
          <a:p>
            <a:r>
              <a:rPr lang="en-US" sz="2600" dirty="0"/>
              <a:t>Screening is extremely important to ensure appropriate referral and treatment</a:t>
            </a:r>
          </a:p>
          <a:p>
            <a:r>
              <a:rPr lang="en-US" sz="2600" dirty="0"/>
              <a:t>Annual screening is recommended in patients with IBD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449DBE0-B1DE-2F94-7530-034258A4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Crohn’s &amp; Colitis Foundation. Accessed 2/18/2023. https://</a:t>
            </a:r>
            <a:r>
              <a:rPr lang="en-US" sz="1100" b="1" dirty="0" err="1">
                <a:solidFill>
                  <a:schemeClr val="tx1"/>
                </a:solidFill>
                <a:latin typeface="+mn-lt"/>
              </a:rPr>
              <a:t>www.crohnscolitisfoundation.org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/sites/default/files/2019-09/Health%20Maintenance%20Checklist%202019-3.pdf.</a:t>
            </a:r>
            <a:endParaRPr lang="en-US" altLang="en-US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3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31D6-A38E-FA66-C386-82703509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86" y="625098"/>
            <a:ext cx="10971890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Cessation of Smoking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6534-9CFB-5D68-CDAB-47C36369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12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339B2-AD8A-91D4-B944-C3A922A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85" y="1712207"/>
            <a:ext cx="11498630" cy="25485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99EFD1-25B4-B6F7-4620-37008F5EA386}"/>
              </a:ext>
            </a:extLst>
          </p:cNvPr>
          <p:cNvSpPr/>
          <p:nvPr/>
        </p:nvSpPr>
        <p:spPr>
          <a:xfrm>
            <a:off x="6164095" y="3358058"/>
            <a:ext cx="5403682" cy="798012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4EC575-FFE0-3FC6-CFEA-F113DF359C0C}"/>
              </a:ext>
            </a:extLst>
          </p:cNvPr>
          <p:cNvSpPr txBox="1">
            <a:spLocks/>
          </p:cNvSpPr>
          <p:nvPr/>
        </p:nvSpPr>
        <p:spPr bwMode="auto">
          <a:xfrm>
            <a:off x="346686" y="4489204"/>
            <a:ext cx="1042977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228531" indent="-228531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2pPr>
            <a:lvl3pPr marL="1142657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3pPr>
            <a:lvl4pPr marL="1599720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4pPr>
            <a:lvl5pPr marL="2056783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5pPr>
            <a:lvl6pPr marL="2513846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6pPr>
            <a:lvl7pPr marL="2970908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7pPr>
            <a:lvl8pPr marL="3427971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8pPr>
            <a:lvl9pPr marL="3885034" indent="-228531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399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6AD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/>
              </a:rPr>
              <a:t>All patients with IBD who smoke should be counseled to quit</a:t>
            </a:r>
          </a:p>
          <a:p>
            <a:pPr>
              <a:buClr>
                <a:srgbClr val="0046AD"/>
              </a:buClr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43F46DA-151F-A5A7-530C-412E14526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56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70FE-EAE7-31C4-8378-159321CD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 Miscellaneous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90F9-FF8A-1070-9424-6229117F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63" y="1371601"/>
            <a:ext cx="10440913" cy="2676823"/>
          </a:xfrm>
        </p:spPr>
        <p:txBody>
          <a:bodyPr/>
          <a:lstStyle/>
          <a:p>
            <a:r>
              <a:rPr lang="en-US" dirty="0"/>
              <a:t>Malnutrition screen for those at risk (height, weight, BMI at each visit)</a:t>
            </a:r>
          </a:p>
          <a:p>
            <a:r>
              <a:rPr lang="en-US" dirty="0"/>
              <a:t>Hepatitis screen in all patients at initial visit (S)</a:t>
            </a:r>
          </a:p>
          <a:p>
            <a:r>
              <a:rPr lang="en-US" dirty="0"/>
              <a:t>TB screen prior to starting certain biologics and periodically thereafter in patients with risk factors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D845-F760-D490-96CB-C496D8114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2DD4541-7691-4992-B1A1-AEB08E20DDB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8AD5AD0-A5DA-20D0-5E28-5FA001B1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Crohn’s &amp; Colitis Foundation. Accessed 2/18/2023. https://www.crohnscolitisfoundation.org/sites/default/files/2019-09/Health%20Maintenance%20Checklist%202019-3.pdf.)</a:t>
            </a:r>
            <a:endParaRPr lang="en-US" altLang="en-US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17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096" y="611663"/>
            <a:ext cx="8227457" cy="77328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5398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9367" y="1577583"/>
            <a:ext cx="8227457" cy="9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799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farraye.francis@mayo.edu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799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@FarrayeIBD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84A5F-2781-4DF7-9953-CE569E53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930602"/>
            <a:ext cx="10706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3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77" y="716237"/>
            <a:ext cx="10443633" cy="75713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23" y="1736436"/>
            <a:ext cx="10461116" cy="298465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Consulting Fee: BMS, Braintree Labs, GI Reviewers, GSK,IBD Educational Group, Iterative Health, Janssen,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Pharmacosmos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Pfizer, Sebela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DSMB: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Adiso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Therapeutics, Lilly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Research Support to Mayo: BMS,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Creatics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Janssen, Takeda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86641" y="571029"/>
            <a:ext cx="9404723" cy="871303"/>
          </a:xfrm>
          <a:prstGeom prst="rect">
            <a:avLst/>
          </a:prstGeom>
        </p:spPr>
        <p:txBody>
          <a:bodyPr vert="horz" lIns="91384" tIns="45719" rIns="91384" bIns="45719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altLang="en-US" sz="5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293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ED50-3B89-D4EB-BB27-73F9AB0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63" y="680498"/>
            <a:ext cx="10440913" cy="535531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Health Maintenance Checklist for Adult Patients with IBD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D763-406C-614A-E8E4-F7FCC7D52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©2010 MFMER  |  slide-</a:t>
            </a:r>
            <a:fld id="{92DD4541-7691-4992-B1A1-AEB08E20DDB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E55FB-5DF3-747D-2086-F34859A0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7" y="1767955"/>
            <a:ext cx="9767316" cy="356462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0022199-BE9D-2BDB-B4EB-A00B3E05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Crohn’s &amp; Colitis Foundation. Accessed 2/18/2023. https://</a:t>
            </a:r>
            <a:r>
              <a:rPr lang="en-US" sz="1100" b="1" dirty="0" err="1">
                <a:solidFill>
                  <a:schemeClr val="tx1"/>
                </a:solidFill>
                <a:latin typeface="+mn-lt"/>
              </a:rPr>
              <a:t>www.crohnscolitisfoundation.org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/sites/default/files/2019-09/Health%20Maintenance%20Checklist%202019-3.pdf.</a:t>
            </a:r>
            <a:endParaRPr lang="en-US" altLang="en-US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1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6FC3-30C6-0202-BCAA-846A2333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63" y="625098"/>
            <a:ext cx="10440913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Cancer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308FC-7E7C-1FFA-05BB-A77F0F18B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2730-7802-77E6-48B6-11B410B7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62" y="1696641"/>
            <a:ext cx="10285460" cy="3464719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D38DC74-49D7-15EF-7CD7-DBA01344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18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6FC3-30C6-0202-BCAA-846A2333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63" y="625098"/>
            <a:ext cx="10440913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Cancer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308FC-7E7C-1FFA-05BB-A77F0F18B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5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2730-7802-77E6-48B6-11B410B7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62" y="1696641"/>
            <a:ext cx="10285460" cy="3464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84A0F8-4DEB-1163-BC24-F9E6807DE32C}"/>
              </a:ext>
            </a:extLst>
          </p:cNvPr>
          <p:cNvSpPr/>
          <p:nvPr/>
        </p:nvSpPr>
        <p:spPr>
          <a:xfrm>
            <a:off x="1028879" y="2463260"/>
            <a:ext cx="4964947" cy="2595123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D38DC74-49D7-15EF-7CD7-DBA01344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09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EA18BE3-457C-4743-A843-64E7126E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93" y="465286"/>
            <a:ext cx="9998921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Colorectal Cancer Screening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64390-6AA7-4C4D-86EF-EF0C9A51E03E}"/>
              </a:ext>
            </a:extLst>
          </p:cNvPr>
          <p:cNvSpPr/>
          <p:nvPr/>
        </p:nvSpPr>
        <p:spPr>
          <a:xfrm>
            <a:off x="6181512" y="6253601"/>
            <a:ext cx="472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Murthy SK, et al. Gastroenterology 2021;161:1043–1051.</a:t>
            </a:r>
          </a:p>
          <a:p>
            <a:endParaRPr lang="en-US" sz="1200" i="1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08AF0-A4E2-4786-943C-3A4022312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27778" r="15625" b="18889"/>
          <a:stretch/>
        </p:blipFill>
        <p:spPr>
          <a:xfrm>
            <a:off x="893425" y="2012586"/>
            <a:ext cx="10405151" cy="4022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389BC-E79B-4D39-B04A-3F802B6CDF72}"/>
              </a:ext>
            </a:extLst>
          </p:cNvPr>
          <p:cNvSpPr txBox="1"/>
          <p:nvPr/>
        </p:nvSpPr>
        <p:spPr>
          <a:xfrm>
            <a:off x="906992" y="1332026"/>
            <a:ext cx="9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CRC screening should start 8 years after onset of disease symptoms except in patients with PSC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9BBD9D-C30C-CD80-87D0-6BC2DEEE030F}"/>
              </a:ext>
            </a:extLst>
          </p:cNvPr>
          <p:cNvSpPr/>
          <p:nvPr/>
        </p:nvSpPr>
        <p:spPr>
          <a:xfrm>
            <a:off x="1004888" y="2088551"/>
            <a:ext cx="279400" cy="292100"/>
          </a:xfrm>
          <a:prstGeom prst="rect">
            <a:avLst/>
          </a:prstGeom>
          <a:solidFill>
            <a:srgbClr val="A5B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6FC3-30C6-0202-BCAA-846A2333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63" y="625098"/>
            <a:ext cx="10440913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Cancer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308FC-7E7C-1FFA-05BB-A77F0F18B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7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2730-7802-77E6-48B6-11B410B7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62" y="1696641"/>
            <a:ext cx="10285460" cy="34647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ED1364-BAAC-AD06-C876-088960D41E1D}"/>
              </a:ext>
            </a:extLst>
          </p:cNvPr>
          <p:cNvSpPr/>
          <p:nvPr/>
        </p:nvSpPr>
        <p:spPr>
          <a:xfrm>
            <a:off x="6020393" y="2443804"/>
            <a:ext cx="4964947" cy="1778001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12ADEFC-B512-76CD-9FB5-7FBCAD60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00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EA18BE3-457C-4743-A843-64E7126E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02" y="299947"/>
            <a:ext cx="10334096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Cancer Screening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311D5-729B-4EA2-B63A-90EBB2B7D45C}"/>
              </a:ext>
            </a:extLst>
          </p:cNvPr>
          <p:cNvSpPr/>
          <p:nvPr/>
        </p:nvSpPr>
        <p:spPr>
          <a:xfrm>
            <a:off x="782902" y="954377"/>
            <a:ext cx="10626196" cy="1663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493" lvl="1" algn="ctr" defTabSz="1218987"/>
            <a:r>
              <a:rPr lang="en-US" sz="2400" b="1" dirty="0">
                <a:solidFill>
                  <a:srgbClr val="000000"/>
                </a:solidFill>
                <a:latin typeface="Calibri"/>
              </a:rPr>
              <a:t>Women with IBD on immunosuppressive therapy (especially thiopurines) should undergo annual cervical cancer screening </a:t>
            </a:r>
          </a:p>
          <a:p>
            <a:pPr marL="609493" lvl="1" algn="ctr" defTabSz="1218987"/>
            <a:r>
              <a:rPr lang="en-US" sz="2000" dirty="0">
                <a:solidFill>
                  <a:srgbClr val="000000"/>
                </a:solidFill>
                <a:latin typeface="Calibri"/>
              </a:rPr>
              <a:t>due to increased risk of cervical dysplasia and neoplasia</a:t>
            </a:r>
            <a:endParaRPr lang="en-US" sz="28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3" descr="Image result for womens symbol">
            <a:extLst>
              <a:ext uri="{FF2B5EF4-FFF2-40B4-BE49-F238E27FC236}">
                <a16:creationId xmlns:a16="http://schemas.microsoft.com/office/drawing/2014/main" id="{81AC8611-8EE2-4FE9-97A0-A98CA934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548" y="1280679"/>
            <a:ext cx="590607" cy="12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CCD6BB-CA00-451D-A8A0-159FF7D01D92}"/>
              </a:ext>
            </a:extLst>
          </p:cNvPr>
          <p:cNvSpPr/>
          <p:nvPr/>
        </p:nvSpPr>
        <p:spPr>
          <a:xfrm>
            <a:off x="782902" y="2768759"/>
            <a:ext cx="10626196" cy="33751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2400" b="1" dirty="0">
                <a:solidFill>
                  <a:srgbClr val="000000"/>
                </a:solidFill>
                <a:latin typeface="Calibri"/>
              </a:rPr>
              <a:t>ALL pts with IBD should be educated about sun avoidance, sunscreen (SPF ≥30), and protective clothing</a:t>
            </a:r>
          </a:p>
          <a:p>
            <a:pPr algn="ctr" defTabSz="1218987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ctr" defTabSz="1218987"/>
            <a:r>
              <a:rPr lang="en-US" sz="2400" b="1" dirty="0">
                <a:solidFill>
                  <a:srgbClr val="000000"/>
                </a:solidFill>
                <a:latin typeface="Calibri"/>
              </a:rPr>
              <a:t>Pts with IBD should undergo screening for skin cancer independent of the use of biologic therapy</a:t>
            </a:r>
          </a:p>
          <a:p>
            <a:pPr algn="ctr" defTabSz="1218987"/>
            <a:endParaRPr lang="en-US" b="1" dirty="0">
              <a:solidFill>
                <a:srgbClr val="000000"/>
              </a:solidFill>
              <a:latin typeface="Calibri"/>
            </a:endParaRPr>
          </a:p>
          <a:p>
            <a:pPr algn="ctr" defTabSz="1218987"/>
            <a:r>
              <a:rPr lang="en-US" sz="2400" b="1" dirty="0">
                <a:solidFill>
                  <a:srgbClr val="000000"/>
                </a:solidFill>
                <a:latin typeface="Calibri"/>
              </a:rPr>
              <a:t>Pts on thiopurines* &amp; tofacitinib should </a:t>
            </a:r>
            <a:r>
              <a:rPr lang="en-US" sz="2400" b="1" u="sng" dirty="0">
                <a:solidFill>
                  <a:srgbClr val="000000"/>
                </a:solidFill>
                <a:latin typeface="Calibri"/>
              </a:rPr>
              <a:t>annual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evaluation for NMSC,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esp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if &gt;50 years of age </a:t>
            </a:r>
          </a:p>
          <a:p>
            <a:pPr algn="ctr" defTabSz="1218987"/>
            <a:r>
              <a:rPr lang="en-US" sz="20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*Risk with thiopurines persists after discontinuation of medication</a:t>
            </a:r>
            <a:endParaRPr lang="en-US" i="1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355BCE-5107-F446-4540-DA0A6167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0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31D6-A38E-FA66-C386-82703509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86" y="625098"/>
            <a:ext cx="10971890" cy="5909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Non-Vaccine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6534-9CFB-5D68-CDAB-47C36369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7"/>
            <a:r>
              <a:rPr lang="en-US">
                <a:solidFill>
                  <a:srgbClr val="000000"/>
                </a:solidFill>
                <a:latin typeface="Calibri"/>
              </a:rPr>
              <a:t>©2010 MFMER  |  slide-</a:t>
            </a:r>
            <a:fld id="{92DD4541-7691-4992-B1A1-AEB08E20DDB6}" type="slidenum">
              <a:rPr lang="en-US">
                <a:solidFill>
                  <a:srgbClr val="000000"/>
                </a:solidFill>
                <a:latin typeface="Calibri"/>
              </a:rPr>
              <a:pPr defTabSz="1218987"/>
              <a:t>9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339B2-AD8A-91D4-B944-C3A922A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85" y="1712207"/>
            <a:ext cx="11498630" cy="254850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E31F8F2-40DA-4E9A-C33E-E101FF10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11" y="6170871"/>
            <a:ext cx="8833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defTabSz="342704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Crohn’s &amp; Colitis Foundation. Accessed 2/18/2023. https://</a:t>
            </a:r>
            <a:r>
              <a:rPr lang="en-US" sz="1100" b="1" dirty="0" err="1">
                <a:solidFill>
                  <a:srgbClr val="000000"/>
                </a:solidFill>
                <a:latin typeface="Calibri"/>
              </a:rPr>
              <a:t>www.crohnscolitisfoundation.org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/sites/default/files/2019-09/Health%20Maintenance%20Checklist%202019-3.pdf.</a:t>
            </a:r>
            <a:endParaRPr lang="en-US" altLang="en-US" sz="11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8831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2_Office Theme 2">
      <a:dk1>
        <a:srgbClr val="000000"/>
      </a:dk1>
      <a:lt1>
        <a:srgbClr val="FFFFFF"/>
      </a:lt1>
      <a:dk2>
        <a:srgbClr val="0046AD"/>
      </a:dk2>
      <a:lt2>
        <a:srgbClr val="898989"/>
      </a:lt2>
      <a:accent1>
        <a:srgbClr val="90EB76"/>
      </a:accent1>
      <a:accent2>
        <a:srgbClr val="64B0EB"/>
      </a:accent2>
      <a:accent3>
        <a:srgbClr val="FFFFFF"/>
      </a:accent3>
      <a:accent4>
        <a:srgbClr val="000000"/>
      </a:accent4>
      <a:accent5>
        <a:srgbClr val="C6F3BD"/>
      </a:accent5>
      <a:accent6>
        <a:srgbClr val="5A9FD5"/>
      </a:accent6>
      <a:hlink>
        <a:srgbClr val="EBCC00"/>
      </a:hlink>
      <a:folHlink>
        <a:srgbClr val="99CCFF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46AD"/>
        </a:dk2>
        <a:lt2>
          <a:srgbClr val="EEECE1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FFFFFF"/>
        </a:lt1>
        <a:dk2>
          <a:srgbClr val="0046AD"/>
        </a:dk2>
        <a:lt2>
          <a:srgbClr val="898989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826</Words>
  <Application>Microsoft Office PowerPoint</Application>
  <PresentationFormat>Widescreen</PresentationFormat>
  <Paragraphs>75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4_Office Theme</vt:lpstr>
      <vt:lpstr>PowerPoint Presentation</vt:lpstr>
      <vt:lpstr>Disclosures</vt:lpstr>
      <vt:lpstr>Health Maintenance Checklist for Adult Patients with IBD</vt:lpstr>
      <vt:lpstr>Cancer Screening</vt:lpstr>
      <vt:lpstr>Cancer Screening</vt:lpstr>
      <vt:lpstr>Colorectal Cancer Screening</vt:lpstr>
      <vt:lpstr>Cancer Screening</vt:lpstr>
      <vt:lpstr>Cancer Screening</vt:lpstr>
      <vt:lpstr>Non-Vaccine Recommendations</vt:lpstr>
      <vt:lpstr>Osteoporosis Screening</vt:lpstr>
      <vt:lpstr>Depression/Anxiety Screening</vt:lpstr>
      <vt:lpstr>Cessation of Smoking</vt:lpstr>
      <vt:lpstr> Miscellaneous Recommendations</vt:lpstr>
      <vt:lpstr>Thank You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Screening</dc:title>
  <dc:creator>Farraye, Francis (Frank) A., M.D., M.S.</dc:creator>
  <cp:lastModifiedBy>Farraye, Francis A., M.D., M.S.</cp:lastModifiedBy>
  <cp:revision>1</cp:revision>
  <dcterms:created xsi:type="dcterms:W3CDTF">2023-04-28T00:43:33Z</dcterms:created>
  <dcterms:modified xsi:type="dcterms:W3CDTF">2023-05-30T23:27:35Z</dcterms:modified>
</cp:coreProperties>
</file>