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16"/>
  </p:notesMasterIdLst>
  <p:sldIdLst>
    <p:sldId id="286" r:id="rId2"/>
    <p:sldId id="2145706210" r:id="rId3"/>
    <p:sldId id="2145706147" r:id="rId4"/>
    <p:sldId id="2145706276" r:id="rId5"/>
    <p:sldId id="2145706220" r:id="rId6"/>
    <p:sldId id="2145706201" r:id="rId7"/>
    <p:sldId id="2145706219" r:id="rId8"/>
    <p:sldId id="276" r:id="rId9"/>
    <p:sldId id="2145706251" r:id="rId10"/>
    <p:sldId id="2145706253" r:id="rId11"/>
    <p:sldId id="2145706166" r:id="rId12"/>
    <p:sldId id="551" r:id="rId13"/>
    <p:sldId id="2145706275" r:id="rId14"/>
    <p:sldId id="2145706206"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A5DF15-EF5B-FD95-16DA-4333CB0865FD}" name="FREDDY CALDERA" initials="FC" userId="S::fcaldera@wisc.edu::4dcb1147-8baf-41b0-96fb-2a0922e17f58" providerId="AD"/>
  <p188:author id="{D980D6E7-EBCB-D037-32E4-4770FE0F5A8E}" name="Catherine Soto" initials="CS" userId="S::csoto@ccfa.org::40be6388-6e02-458e-bee4-941cac68ea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1F5"/>
    <a:srgbClr val="FFDC47"/>
    <a:srgbClr val="FFCC00"/>
    <a:srgbClr val="2587BD"/>
    <a:srgbClr val="2995D1"/>
    <a:srgbClr val="256183"/>
    <a:srgbClr val="082E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38"/>
    <p:restoredTop sz="80354"/>
  </p:normalViewPr>
  <p:slideViewPr>
    <p:cSldViewPr>
      <p:cViewPr varScale="1">
        <p:scale>
          <a:sx n="92" d="100"/>
          <a:sy n="92" d="100"/>
        </p:scale>
        <p:origin x="540" y="120"/>
      </p:cViewPr>
      <p:guideLst>
        <p:guide orient="horz" pos="2160"/>
        <p:guide pos="3840"/>
      </p:guideLst>
    </p:cSldViewPr>
  </p:slideViewPr>
  <p:notesTextViewPr>
    <p:cViewPr>
      <p:scale>
        <a:sx n="100" d="100"/>
        <a:sy n="100" d="100"/>
      </p:scale>
      <p:origin x="0" y="0"/>
    </p:cViewPr>
  </p:notesTextViewPr>
  <p:notesViewPr>
    <p:cSldViewPr>
      <p:cViewPr varScale="1">
        <p:scale>
          <a:sx n="85" d="100"/>
          <a:sy n="85" d="100"/>
        </p:scale>
        <p:origin x="272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729530455703E-2"/>
          <c:y val="7.9907509779381644E-2"/>
          <c:w val="0.87884529881825502"/>
          <c:h val="0.71721115045936434"/>
        </c:manualLayout>
      </c:layout>
      <c:barChart>
        <c:barDir val="col"/>
        <c:grouping val="clustered"/>
        <c:varyColors val="0"/>
        <c:ser>
          <c:idx val="0"/>
          <c:order val="0"/>
          <c:tx>
            <c:strRef>
              <c:f>Sheet1!$B$1</c:f>
              <c:strCache>
                <c:ptCount val="1"/>
                <c:pt idx="0">
                  <c:v>CLARITY</c:v>
                </c:pt>
              </c:strCache>
            </c:strRef>
          </c:tx>
          <c:spPr>
            <a:solidFill>
              <a:schemeClr val="accent6"/>
            </a:solidFill>
            <a:ln>
              <a:noFill/>
            </a:ln>
            <a:effectLst/>
          </c:spPr>
          <c:invertIfNegative val="0"/>
          <c:cat>
            <c:strRef>
              <c:f>Sheet1!$A$2</c:f>
              <c:strCache>
                <c:ptCount val="1"/>
                <c:pt idx="0">
                  <c:v>Tcell Response</c:v>
                </c:pt>
              </c:strCache>
            </c:strRef>
          </c:cat>
          <c:val>
            <c:numRef>
              <c:f>Sheet1!$B$2</c:f>
              <c:numCache>
                <c:formatCode>General</c:formatCode>
                <c:ptCount val="1"/>
                <c:pt idx="0">
                  <c:v>80</c:v>
                </c:pt>
              </c:numCache>
            </c:numRef>
          </c:val>
          <c:extLst>
            <c:ext xmlns:c16="http://schemas.microsoft.com/office/drawing/2014/chart" uri="{C3380CC4-5D6E-409C-BE32-E72D297353CC}">
              <c16:uniqueId val="{00000000-E71F-F84E-8E35-5BE8BB6E5B76}"/>
            </c:ext>
          </c:extLst>
        </c:ser>
        <c:ser>
          <c:idx val="1"/>
          <c:order val="1"/>
          <c:tx>
            <c:strRef>
              <c:f>Sheet1!$C$1</c:f>
              <c:strCache>
                <c:ptCount val="1"/>
                <c:pt idx="0">
                  <c:v>CORRALE</c:v>
                </c:pt>
              </c:strCache>
            </c:strRef>
          </c:tx>
          <c:spPr>
            <a:solidFill>
              <a:schemeClr val="accent5"/>
            </a:solidFill>
            <a:ln>
              <a:noFill/>
            </a:ln>
            <a:effectLst/>
          </c:spPr>
          <c:invertIfNegative val="0"/>
          <c:cat>
            <c:strRef>
              <c:f>Sheet1!$A$2</c:f>
              <c:strCache>
                <c:ptCount val="1"/>
                <c:pt idx="0">
                  <c:v>Tcell Response</c:v>
                </c:pt>
              </c:strCache>
            </c:strRef>
          </c:cat>
          <c:val>
            <c:numRef>
              <c:f>Sheet1!$C$2</c:f>
              <c:numCache>
                <c:formatCode>General</c:formatCode>
                <c:ptCount val="1"/>
                <c:pt idx="0">
                  <c:v>100</c:v>
                </c:pt>
              </c:numCache>
            </c:numRef>
          </c:val>
          <c:extLst>
            <c:ext xmlns:c16="http://schemas.microsoft.com/office/drawing/2014/chart" uri="{C3380CC4-5D6E-409C-BE32-E72D297353CC}">
              <c16:uniqueId val="{00000001-E71F-F84E-8E35-5BE8BB6E5B76}"/>
            </c:ext>
          </c:extLst>
        </c:ser>
        <c:ser>
          <c:idx val="2"/>
          <c:order val="2"/>
          <c:tx>
            <c:strRef>
              <c:f>Sheet1!$D$1</c:f>
              <c:strCache>
                <c:ptCount val="1"/>
                <c:pt idx="0">
                  <c:v>HERCULES</c:v>
                </c:pt>
              </c:strCache>
            </c:strRef>
          </c:tx>
          <c:spPr>
            <a:solidFill>
              <a:schemeClr val="accent4"/>
            </a:solidFill>
            <a:ln>
              <a:noFill/>
            </a:ln>
            <a:effectLst/>
          </c:spPr>
          <c:invertIfNegative val="0"/>
          <c:cat>
            <c:strRef>
              <c:f>Sheet1!$A$2</c:f>
              <c:strCache>
                <c:ptCount val="1"/>
                <c:pt idx="0">
                  <c:v>Tcell Response</c:v>
                </c:pt>
              </c:strCache>
            </c:strRef>
          </c:cat>
          <c:val>
            <c:numRef>
              <c:f>Sheet1!$D$2</c:f>
              <c:numCache>
                <c:formatCode>General</c:formatCode>
                <c:ptCount val="1"/>
                <c:pt idx="0">
                  <c:v>89</c:v>
                </c:pt>
              </c:numCache>
            </c:numRef>
          </c:val>
          <c:extLst>
            <c:ext xmlns:c16="http://schemas.microsoft.com/office/drawing/2014/chart" uri="{C3380CC4-5D6E-409C-BE32-E72D297353CC}">
              <c16:uniqueId val="{00000002-E71F-F84E-8E35-5BE8BB6E5B76}"/>
            </c:ext>
          </c:extLst>
        </c:ser>
        <c:dLbls>
          <c:showLegendKey val="0"/>
          <c:showVal val="0"/>
          <c:showCatName val="0"/>
          <c:showSerName val="0"/>
          <c:showPercent val="0"/>
          <c:showBubbleSize val="0"/>
        </c:dLbls>
        <c:gapWidth val="219"/>
        <c:overlap val="-27"/>
        <c:axId val="84820016"/>
        <c:axId val="84268000"/>
      </c:barChart>
      <c:catAx>
        <c:axId val="8482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268000"/>
        <c:crosses val="autoZero"/>
        <c:auto val="1"/>
        <c:lblAlgn val="ctr"/>
        <c:lblOffset val="100"/>
        <c:noMultiLvlLbl val="0"/>
      </c:catAx>
      <c:valAx>
        <c:axId val="84268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820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0.16116</cdr:x>
      <cdr:y>0.35736</cdr:y>
    </cdr:from>
    <cdr:to>
      <cdr:x>1</cdr:x>
      <cdr:y>0.58372</cdr:y>
    </cdr:to>
    <cdr:sp macro="" textlink="">
      <cdr:nvSpPr>
        <cdr:cNvPr id="2" name="TextBox 1">
          <a:extLst xmlns:a="http://schemas.openxmlformats.org/drawingml/2006/main">
            <a:ext uri="{FF2B5EF4-FFF2-40B4-BE49-F238E27FC236}">
              <a16:creationId xmlns:a16="http://schemas.microsoft.com/office/drawing/2014/main" id="{FE112C30-A154-A3D0-28CD-6F44FF9122C6}"/>
            </a:ext>
          </a:extLst>
        </cdr:cNvPr>
        <cdr:cNvSpPr txBox="1"/>
      </cdr:nvSpPr>
      <cdr:spPr>
        <a:xfrm xmlns:a="http://schemas.openxmlformats.org/drawingml/2006/main">
          <a:off x="592912" y="1022536"/>
          <a:ext cx="3086118" cy="6476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solidFill>
                <a:schemeClr val="tx1"/>
              </a:solidFill>
            </a:rPr>
            <a:t>ANTI- TNF AUGMENTED RESPONSE </a:t>
          </a:r>
        </a:p>
      </cdr:txBody>
    </cdr:sp>
  </cdr:relSizeAnchor>
  <cdr:relSizeAnchor xmlns:cdr="http://schemas.openxmlformats.org/drawingml/2006/chartDrawing">
    <cdr:from>
      <cdr:x>0.11456</cdr:x>
      <cdr:y>0.41332</cdr:y>
    </cdr:from>
    <cdr:to>
      <cdr:x>0.1767</cdr:x>
      <cdr:y>0.52996</cdr:y>
    </cdr:to>
    <cdr:sp macro="" textlink="">
      <cdr:nvSpPr>
        <cdr:cNvPr id="3" name="Up Arrow 2">
          <a:extLst xmlns:a="http://schemas.openxmlformats.org/drawingml/2006/main">
            <a:ext uri="{FF2B5EF4-FFF2-40B4-BE49-F238E27FC236}">
              <a16:creationId xmlns:a16="http://schemas.microsoft.com/office/drawing/2014/main" id="{B023DED1-9FFE-0365-42C5-3D37CC6A2370}"/>
            </a:ext>
          </a:extLst>
        </cdr:cNvPr>
        <cdr:cNvSpPr/>
      </cdr:nvSpPr>
      <cdr:spPr>
        <a:xfrm xmlns:a="http://schemas.openxmlformats.org/drawingml/2006/main">
          <a:off x="561973" y="1576849"/>
          <a:ext cx="304800" cy="445008"/>
        </a:xfrm>
        <a:prstGeom xmlns:a="http://schemas.openxmlformats.org/drawingml/2006/main" prst="upArrow">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49B27-54EB-CF42-874B-B15467A24F1F}" type="datetimeFigureOut">
              <a:rPr lang="en-US" smtClean="0"/>
              <a:t>5/30/2023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F4E2B-60E3-804C-A0DA-FBAECE119F76}" type="slidenum">
              <a:rPr lang="en-US" smtClean="0"/>
              <a:t>‹#›</a:t>
            </a:fld>
            <a:endParaRPr lang="en-US" dirty="0"/>
          </a:p>
        </p:txBody>
      </p:sp>
    </p:spTree>
    <p:extLst>
      <p:ext uri="{BB962C8B-B14F-4D97-AF65-F5344CB8AC3E}">
        <p14:creationId xmlns:p14="http://schemas.microsoft.com/office/powerpoint/2010/main" val="299572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Hello  </a:t>
            </a:r>
          </a:p>
          <a:p>
            <a:endParaRPr lang="en-US" baseline="0" dirty="0"/>
          </a:p>
          <a:p>
            <a:r>
              <a:rPr lang="en-US" baseline="0" dirty="0"/>
              <a:t>My name is Dr. Freddy Caldera and I’m an associate professor at University of Wisconsin.</a:t>
            </a:r>
          </a:p>
          <a:p>
            <a:r>
              <a:rPr lang="en-US" baseline="0" dirty="0"/>
              <a:t>Today I  will discuss  vaccine recommendations for patients with IBD&gt;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5E19A1-A0EE-7947-975A-F78B8C7CED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5614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2C62E-880E-DA41-BF14-A3BDA11749E7}" type="slidenum">
              <a:rPr lang="en-US" smtClean="0"/>
              <a:t>10</a:t>
            </a:fld>
            <a:endParaRPr lang="en-US"/>
          </a:p>
        </p:txBody>
      </p:sp>
    </p:spTree>
    <p:extLst>
      <p:ext uri="{BB962C8B-B14F-4D97-AF65-F5344CB8AC3E}">
        <p14:creationId xmlns:p14="http://schemas.microsoft.com/office/powerpoint/2010/main" val="345729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wrote a review of how to implement a successful vaccination program in gastroenterology practice </a:t>
            </a:r>
          </a:p>
          <a:p>
            <a:endParaRPr lang="en-US" dirty="0"/>
          </a:p>
          <a:p>
            <a:r>
              <a:rPr lang="en-US" dirty="0"/>
              <a:t>This could easily be implement in any medical specialty </a:t>
            </a:r>
          </a:p>
          <a:p>
            <a:r>
              <a:rPr lang="en-US" dirty="0"/>
              <a:t>The first thing you need to identify a vaccine champion that will take responsibility for learning knowledge about vaccines </a:t>
            </a:r>
          </a:p>
          <a:p>
            <a:r>
              <a:rPr lang="en-US" dirty="0"/>
              <a:t>And able to educate their colleagues, and staff about the safety of these vaccines in the special population. </a:t>
            </a:r>
          </a:p>
          <a:p>
            <a:endParaRPr lang="en-US" dirty="0"/>
          </a:p>
          <a:p>
            <a:r>
              <a:rPr lang="en-US" dirty="0"/>
              <a:t>One of the first steps is to determine if vaccine can be provide in clinic.  </a:t>
            </a:r>
          </a:p>
          <a:p>
            <a:r>
              <a:rPr lang="en-US" dirty="0"/>
              <a:t>At the digestive health center we have influenza, pneumococcal, tetanus vaccines in clinic </a:t>
            </a:r>
          </a:p>
          <a:p>
            <a:r>
              <a:rPr lang="en-US" dirty="0"/>
              <a:t>We have delegation protocols at UW health that allow MA to provide vaccines based on provider recommendation. </a:t>
            </a:r>
          </a:p>
          <a:p>
            <a:endParaRPr lang="en-US" dirty="0"/>
          </a:p>
          <a:p>
            <a:r>
              <a:rPr lang="en-US" dirty="0"/>
              <a:t>If you are able to provide vaccine in clinic  or are using telehealth you really should consider sending direct order to PCP,  refer patient to a pharmacy </a:t>
            </a:r>
          </a:p>
        </p:txBody>
      </p:sp>
      <p:sp>
        <p:nvSpPr>
          <p:cNvPr id="4" name="Slide Number Placeholder 3"/>
          <p:cNvSpPr>
            <a:spLocks noGrp="1"/>
          </p:cNvSpPr>
          <p:nvPr>
            <p:ph type="sldNum" sz="quarter" idx="5"/>
          </p:nvPr>
        </p:nvSpPr>
        <p:spPr/>
        <p:txBody>
          <a:bodyPr/>
          <a:lstStyle/>
          <a:p>
            <a:fld id="{255E19A1-A0EE-7947-975A-F78B8C7CED72}" type="slidenum">
              <a:rPr lang="en-US" smtClean="0"/>
              <a:t>12</a:t>
            </a:fld>
            <a:endParaRPr lang="en-US" dirty="0"/>
          </a:p>
        </p:txBody>
      </p:sp>
    </p:spTree>
    <p:extLst>
      <p:ext uri="{BB962C8B-B14F-4D97-AF65-F5344CB8AC3E}">
        <p14:creationId xmlns:p14="http://schemas.microsoft.com/office/powerpoint/2010/main" val="3358683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F4E2B-60E3-804C-A0DA-FBAECE119F76}" type="slidenum">
              <a:rPr lang="en-US" smtClean="0"/>
              <a:t>14</a:t>
            </a:fld>
            <a:endParaRPr lang="en-US" dirty="0"/>
          </a:p>
        </p:txBody>
      </p:sp>
    </p:spTree>
    <p:extLst>
      <p:ext uri="{BB962C8B-B14F-4D97-AF65-F5344CB8AC3E}">
        <p14:creationId xmlns:p14="http://schemas.microsoft.com/office/powerpoint/2010/main" val="2367863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with IBD are at increased risk for infections many vaccine preventable due to their disease states or due to certain medications associated with an increased risk such as </a:t>
            </a:r>
            <a:r>
              <a:rPr lang="en-US" dirty="0" err="1"/>
              <a:t>janus</a:t>
            </a:r>
            <a:r>
              <a:rPr lang="en-US" dirty="0"/>
              <a:t> kinase inhibitors having an increased risk for herpes zoster. </a:t>
            </a:r>
          </a:p>
          <a:p>
            <a:endParaRPr lang="en-US" dirty="0"/>
          </a:p>
          <a:p>
            <a:r>
              <a:rPr lang="en-US" dirty="0"/>
              <a:t>Historically patients with IBD did not receive preventive services at the same non-IBD controls. </a:t>
            </a:r>
          </a:p>
          <a:p>
            <a:r>
              <a:rPr lang="en-US" dirty="0"/>
              <a:t>Most patients with IBD can just follow the regular adult immunization schedules other than some special situations such as vaccination for herpes zoster and pneumococcal pneumonia. </a:t>
            </a:r>
          </a:p>
          <a:p>
            <a:endParaRPr lang="en-US" dirty="0"/>
          </a:p>
          <a:p>
            <a:r>
              <a:rPr lang="en-US" dirty="0"/>
              <a:t>IDSA guidelines for vaccinating the immunosuppressed host recommend that specialist share </a:t>
            </a:r>
            <a:r>
              <a:rPr lang="en-US" dirty="0" err="1"/>
              <a:t>responbility</a:t>
            </a:r>
            <a:r>
              <a:rPr lang="en-US" dirty="0"/>
              <a:t> for ensuring that vaccines are administered. </a:t>
            </a:r>
          </a:p>
          <a:p>
            <a:endParaRPr lang="en-US" dirty="0"/>
          </a:p>
          <a:p>
            <a:r>
              <a:rPr lang="en-US" dirty="0"/>
              <a:t>ACG preventive care guidelines states gastroenterologist should be responsible for recommending and share </a:t>
            </a:r>
            <a:r>
              <a:rPr lang="en-US" dirty="0" err="1"/>
              <a:t>repsonbility</a:t>
            </a:r>
            <a:r>
              <a:rPr lang="en-US" dirty="0"/>
              <a:t> for assuring these vaccines are administered. </a:t>
            </a:r>
          </a:p>
          <a:p>
            <a:endParaRPr lang="en-US" dirty="0"/>
          </a:p>
          <a:p>
            <a:r>
              <a:rPr lang="en-US" dirty="0"/>
              <a:t>Gastroenterologist should also know that a provider recommendation for vaccination is associated with high vaccine acceptance. </a:t>
            </a:r>
          </a:p>
          <a:p>
            <a:endParaRPr lang="en-US" dirty="0"/>
          </a:p>
          <a:p>
            <a:endParaRPr lang="en-US" dirty="0"/>
          </a:p>
        </p:txBody>
      </p:sp>
      <p:sp>
        <p:nvSpPr>
          <p:cNvPr id="4" name="Slide Number Placeholder 3"/>
          <p:cNvSpPr>
            <a:spLocks noGrp="1"/>
          </p:cNvSpPr>
          <p:nvPr>
            <p:ph type="sldNum" sz="quarter" idx="5"/>
          </p:nvPr>
        </p:nvSpPr>
        <p:spPr/>
        <p:txBody>
          <a:bodyPr/>
          <a:lstStyle/>
          <a:p>
            <a:fld id="{02AF4E2B-60E3-804C-A0DA-FBAECE119F76}" type="slidenum">
              <a:rPr lang="en-US" smtClean="0"/>
              <a:t>2</a:t>
            </a:fld>
            <a:endParaRPr lang="en-US" dirty="0"/>
          </a:p>
        </p:txBody>
      </p:sp>
    </p:spTree>
    <p:extLst>
      <p:ext uri="{BB962C8B-B14F-4D97-AF65-F5344CB8AC3E}">
        <p14:creationId xmlns:p14="http://schemas.microsoft.com/office/powerpoint/2010/main" val="118745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361950"/>
            <a:ext cx="4687887" cy="26384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had previously discussed that a concern of patients and providers was the safety of vaccine in patients with IBD, due to concerns that may more local adverse events or increase rate of flare. </a:t>
            </a:r>
          </a:p>
          <a:p>
            <a:r>
              <a:rPr lang="en-US" sz="1200" b="0" i="0" kern="1200" dirty="0">
                <a:solidFill>
                  <a:schemeClr val="tx1"/>
                </a:solidFill>
                <a:effectLst/>
                <a:latin typeface="+mn-lt"/>
                <a:ea typeface="+mn-ea"/>
                <a:cs typeface="+mn-cs"/>
              </a:rPr>
              <a:t>Every time a new vaccine comes out.  There is concern that this may result in a flare.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performed a systemic review and meta-analysis to evaluate this topic which discuss local adverse events and disease flare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total of 13 studies with 2116 patients was included in our analysis after fulfilling our inclusion criteria. </a:t>
            </a:r>
          </a:p>
          <a:p>
            <a:r>
              <a:rPr lang="en-US" sz="1200" b="0" i="0" kern="1200" dirty="0">
                <a:solidFill>
                  <a:schemeClr val="tx1"/>
                </a:solidFill>
                <a:effectLst/>
                <a:latin typeface="+mn-lt"/>
                <a:ea typeface="+mn-ea"/>
                <a:cs typeface="+mn-cs"/>
              </a:rPr>
              <a:t>Seven studies examined the influenza vaccine, 4 the pneumococcal vaccine, 1 the recombinant zoster vaccine, and 1 the hepatitis B vaccine. Follow-up of patients was up to 6 months.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majority of AEs were local, with a pooled incidence of 24% (95% CI, 9%-42%) for all vaccines. </a:t>
            </a:r>
          </a:p>
          <a:p>
            <a:r>
              <a:rPr lang="en-US" sz="1200" b="0" i="0" kern="1200" dirty="0">
                <a:solidFill>
                  <a:schemeClr val="tx1"/>
                </a:solidFill>
                <a:effectLst/>
                <a:latin typeface="+mn-lt"/>
                <a:ea typeface="+mn-ea"/>
                <a:cs typeface="+mn-cs"/>
              </a:rPr>
              <a:t>Systemic AEs were mostly mild, without resulting in hospitalizations or deaths, with a pooled incidence of 16% (95% CI, 6%-29%) for all vaccines. Flare of inflammatory bowel disease after vaccination found with a pooled incidence of 2% (95% CI, 1%-4%) and we include in the analysis data from all immunizations examined.</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Discussion: </a:t>
            </a:r>
            <a:r>
              <a:rPr lang="en-US" sz="1200" b="0" i="0" kern="1200" dirty="0">
                <a:solidFill>
                  <a:schemeClr val="tx1"/>
                </a:solidFill>
                <a:effectLst/>
                <a:latin typeface="+mn-lt"/>
                <a:ea typeface="+mn-ea"/>
                <a:cs typeface="+mn-cs"/>
              </a:rPr>
              <a:t>Our study demonstrated that AEs after vaccination are mainly local or mildly systemic and do not differ significantly from the expected AE after recommended immunizations for the general population. Thus, gastroenterologists should reinforce that vaccines are safe in patients with IBD.</a:t>
            </a:r>
          </a:p>
          <a:p>
            <a:endParaRPr lang="en-US" sz="1100" b="1" dirty="0"/>
          </a:p>
        </p:txBody>
      </p:sp>
    </p:spTree>
    <p:extLst>
      <p:ext uri="{BB962C8B-B14F-4D97-AF65-F5344CB8AC3E}">
        <p14:creationId xmlns:p14="http://schemas.microsoft.com/office/powerpoint/2010/main" val="244970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F4E2B-60E3-804C-A0DA-FBAECE119F76}" type="slidenum">
              <a:rPr lang="en-US" smtClean="0"/>
              <a:t>4</a:t>
            </a:fld>
            <a:endParaRPr lang="en-US" dirty="0"/>
          </a:p>
        </p:txBody>
      </p:sp>
    </p:spTree>
    <p:extLst>
      <p:ext uri="{BB962C8B-B14F-4D97-AF65-F5344CB8AC3E}">
        <p14:creationId xmlns:p14="http://schemas.microsoft.com/office/powerpoint/2010/main" val="2275070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The Advisory Committee on Immunization Practice updated their recommendations for influenza vaccine. </a:t>
            </a:r>
          </a:p>
          <a:p>
            <a:pPr fontAlgn="base"/>
            <a:endParaRPr lang="en-US" sz="1200" b="1"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They know have  new recommendations for older adults age 65 and above. </a:t>
            </a:r>
          </a:p>
          <a:p>
            <a:pPr fontAlgn="base"/>
            <a:r>
              <a:rPr lang="en-US" sz="1200" b="1" kern="1200" dirty="0">
                <a:solidFill>
                  <a:schemeClr val="tx1"/>
                </a:solidFill>
                <a:effectLst/>
                <a:latin typeface="+mn-lt"/>
                <a:ea typeface="+mn-ea"/>
                <a:cs typeface="+mn-cs"/>
              </a:rPr>
              <a:t>This population is at increased risk for complications for influenza and complications from influenza.</a:t>
            </a:r>
          </a:p>
          <a:p>
            <a:pPr fontAlgn="base"/>
            <a:r>
              <a:rPr lang="en-US" sz="1200" b="1" kern="1200" dirty="0">
                <a:solidFill>
                  <a:schemeClr val="tx1"/>
                </a:solidFill>
                <a:effectLst/>
                <a:latin typeface="+mn-lt"/>
                <a:ea typeface="+mn-ea"/>
                <a:cs typeface="+mn-cs"/>
              </a:rPr>
              <a:t>Additionally, they are less likely to mount a robust response to the standard dose influenza vaccine.</a:t>
            </a:r>
          </a:p>
          <a:p>
            <a:pPr fontAlgn="base"/>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Due to this they recommend immunization with a vaccine this more likely to induce a higher antibody response </a:t>
            </a:r>
          </a:p>
          <a:p>
            <a:pPr fontAlgn="base"/>
            <a:r>
              <a:rPr lang="en-US" sz="1200" b="1" kern="1200" dirty="0">
                <a:solidFill>
                  <a:schemeClr val="tx1"/>
                </a:solidFill>
                <a:effectLst/>
                <a:latin typeface="+mn-lt"/>
                <a:ea typeface="+mn-ea"/>
                <a:cs typeface="+mn-cs"/>
              </a:rPr>
              <a:t>Such as the High dose influenza vaccine, recombinant or adjuvanted vaccine. </a:t>
            </a:r>
          </a:p>
          <a:p>
            <a:pPr fontAlgn="base"/>
            <a:endParaRPr lang="en-US" sz="1200" b="1"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Patients on anti-TNF therapy are more likely to have a lower vaccine response due to this we performed a randomized </a:t>
            </a:r>
            <a:r>
              <a:rPr lang="en-US" sz="1200" b="1" kern="1200" dirty="0" err="1">
                <a:solidFill>
                  <a:schemeClr val="tx1"/>
                </a:solidFill>
                <a:effectLst/>
                <a:latin typeface="+mn-lt"/>
                <a:ea typeface="+mn-ea"/>
                <a:cs typeface="+mn-cs"/>
              </a:rPr>
              <a:t>contrila</a:t>
            </a:r>
            <a:r>
              <a:rPr lang="en-US" sz="1200" b="1" kern="1200" dirty="0">
                <a:solidFill>
                  <a:schemeClr val="tx1"/>
                </a:solidFill>
                <a:effectLst/>
                <a:latin typeface="+mn-lt"/>
                <a:ea typeface="+mn-ea"/>
                <a:cs typeface="+mn-cs"/>
              </a:rPr>
              <a:t> </a:t>
            </a:r>
          </a:p>
          <a:p>
            <a:pPr fontAlgn="base"/>
            <a:r>
              <a:rPr lang="en-US" sz="1200" b="1" kern="1200" dirty="0">
                <a:solidFill>
                  <a:schemeClr val="tx1"/>
                </a:solidFill>
                <a:effectLst/>
                <a:latin typeface="+mn-lt"/>
                <a:ea typeface="+mn-ea"/>
                <a:cs typeface="+mn-cs"/>
              </a:rPr>
              <a:t>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We saw that influenza was one of the most common reasons for admission and we had previously discussed that anti-TNF therapy may impact vaccine response. </a:t>
            </a:r>
          </a:p>
          <a:p>
            <a:pPr fontAlgn="base"/>
            <a:endParaRPr lang="en-US" sz="1200" b="1"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The high dose influenza vaccine has been shown to have higher efficacy and induce higher antibodies in patients 65 and older. </a:t>
            </a:r>
          </a:p>
          <a:p>
            <a:pPr fontAlgn="base"/>
            <a:endParaRPr lang="en-US" sz="1200" b="1"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Additionally, the high dose influenza vaccine has been shown to induce higher antibodies in solid organ transplant patients because of this we perform a randomized clinical trial to evaluate whether the HD induce higher antibodies compared to standard dose influenza vaccine. </a:t>
            </a:r>
          </a:p>
          <a:p>
            <a:pPr fontAlgn="base"/>
            <a:endParaRPr lang="en-US" sz="1200" b="1"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Were we took patients with IBD 18-64 on anti-TNF monotherapy </a:t>
            </a:r>
            <a:r>
              <a:rPr lang="en-US" sz="1200" b="1" kern="1200" noProof="0" dirty="0">
                <a:solidFill>
                  <a:schemeClr val="tx1"/>
                </a:solidFill>
                <a:effectLst/>
                <a:latin typeface="+mn-lt"/>
                <a:ea typeface="+mn-ea"/>
                <a:cs typeface="+mn-cs"/>
              </a:rPr>
              <a:t>and randomized them to the high dose or standard dose influenza vaccine.</a:t>
            </a:r>
          </a:p>
          <a:p>
            <a:pPr fontAlgn="base"/>
            <a:endParaRPr lang="en-US" sz="1200" b="1" kern="1200" noProof="0" dirty="0">
              <a:solidFill>
                <a:schemeClr val="tx1"/>
              </a:solidFill>
              <a:effectLst/>
              <a:latin typeface="+mn-lt"/>
              <a:ea typeface="+mn-ea"/>
              <a:cs typeface="+mn-cs"/>
            </a:endParaRPr>
          </a:p>
          <a:p>
            <a:pPr fontAlgn="base"/>
            <a:r>
              <a:rPr lang="en-US" sz="1200" b="1" kern="1200" noProof="0" dirty="0">
                <a:solidFill>
                  <a:schemeClr val="tx1"/>
                </a:solidFill>
                <a:effectLst/>
                <a:latin typeface="+mn-lt"/>
                <a:ea typeface="+mn-ea"/>
                <a:cs typeface="+mn-cs"/>
              </a:rPr>
              <a:t>We checked antibody titers prior and approximately 3 weeks post immunization and at 6 months.</a:t>
            </a:r>
          </a:p>
          <a:p>
            <a:pPr fontAlgn="base"/>
            <a:r>
              <a:rPr lang="en-US" sz="1200" b="1" kern="1200" noProof="0" dirty="0">
                <a:solidFill>
                  <a:schemeClr val="tx1"/>
                </a:solidFill>
                <a:effectLst/>
                <a:latin typeface="+mn-lt"/>
                <a:ea typeface="+mn-ea"/>
                <a:cs typeface="+mn-cs"/>
              </a:rPr>
              <a:t>What the high dose influenza vaccine is it produced higher antibodies for H3N2, but not statistically significant </a:t>
            </a:r>
          </a:p>
          <a:p>
            <a:pPr fontAlgn="base"/>
            <a:r>
              <a:rPr lang="en-US" sz="1200" b="1" kern="1200" noProof="0" dirty="0">
                <a:solidFill>
                  <a:schemeClr val="tx1"/>
                </a:solidFill>
                <a:effectLst/>
                <a:latin typeface="+mn-lt"/>
                <a:ea typeface="+mn-ea"/>
                <a:cs typeface="+mn-cs"/>
              </a:rPr>
              <a:t>This might have been due to H1N1 been in the same year. </a:t>
            </a:r>
          </a:p>
          <a:p>
            <a:pPr fontAlgn="base"/>
            <a:endParaRPr lang="en-US" sz="1200" b="1" kern="1200" noProof="0" dirty="0">
              <a:solidFill>
                <a:schemeClr val="tx1"/>
              </a:solidFill>
              <a:effectLst/>
              <a:latin typeface="+mn-lt"/>
              <a:ea typeface="+mn-ea"/>
              <a:cs typeface="+mn-cs"/>
            </a:endParaRPr>
          </a:p>
          <a:p>
            <a:pPr fontAlgn="base"/>
            <a:r>
              <a:rPr lang="en-US" sz="1200" b="1" kern="1200" noProof="0" dirty="0">
                <a:solidFill>
                  <a:schemeClr val="tx1"/>
                </a:solidFill>
                <a:effectLst/>
                <a:latin typeface="+mn-lt"/>
                <a:ea typeface="+mn-ea"/>
                <a:cs typeface="+mn-cs"/>
              </a:rPr>
              <a:t>Additionally not shown here the HD dose influenza patients had similar antibody concentrations to healthy controls.</a:t>
            </a:r>
          </a:p>
          <a:p>
            <a:pPr fontAlgn="base"/>
            <a:endParaRPr lang="en-US" sz="1200" b="1" kern="1200" dirty="0">
              <a:solidFill>
                <a:schemeClr val="tx1"/>
              </a:solidFill>
              <a:effectLst/>
              <a:latin typeface="+mn-lt"/>
              <a:ea typeface="+mn-ea"/>
              <a:cs typeface="+mn-cs"/>
            </a:endParaRPr>
          </a:p>
          <a:p>
            <a:pPr fontAlgn="base"/>
            <a:endParaRPr lang="en-US" sz="1200" b="1"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Methods</a:t>
            </a:r>
          </a:p>
          <a:p>
            <a:pPr fontAlgn="base"/>
            <a:r>
              <a:rPr lang="en-US" sz="1200" kern="1200" dirty="0">
                <a:solidFill>
                  <a:schemeClr val="tx1"/>
                </a:solidFill>
                <a:effectLst/>
                <a:latin typeface="+mn-lt"/>
                <a:ea typeface="+mn-ea"/>
                <a:cs typeface="+mn-cs"/>
              </a:rPr>
              <a:t>We performed a randomized clinical trial at a single academic center evaluating the immunogenicity of the HD vs SD influenza vaccine in patients with IBD on anti-TNF monotherapy. Influenza antibody concentration was measured at immunization, at 2 to 4 weeks postimmunization, and at 6 months.</a:t>
            </a:r>
          </a:p>
          <a:p>
            <a:pPr fontAlgn="base"/>
            <a:r>
              <a:rPr lang="en-US" sz="1200" b="1" kern="1200" dirty="0">
                <a:solidFill>
                  <a:schemeClr val="tx1"/>
                </a:solidFill>
                <a:effectLst/>
                <a:latin typeface="+mn-lt"/>
                <a:ea typeface="+mn-ea"/>
                <a:cs typeface="+mn-cs"/>
              </a:rPr>
              <a:t>Results</a:t>
            </a:r>
          </a:p>
          <a:p>
            <a:pPr fontAlgn="base"/>
            <a:r>
              <a:rPr lang="en-US" sz="1200" kern="1200" dirty="0">
                <a:solidFill>
                  <a:schemeClr val="tx1"/>
                </a:solidFill>
                <a:effectLst/>
                <a:latin typeface="+mn-lt"/>
                <a:ea typeface="+mn-ea"/>
                <a:cs typeface="+mn-cs"/>
              </a:rPr>
              <a:t>Sixty-nine patients with IBD were recruited into the study, 40 on anti-TNF monotherapy, and 19 on vedolizumab, along with 20 healthy controls (HC). Patients with IBD receiving the HD influenza vaccine had significantly higher H3N2 postimmunization antibodies compared with those who received the SD influenza vaccine (160 [interquartile range 80 to 320] vs 80 [interquartile range 40 to 160];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 0.003). The H1N1 postimmunization levels were not significantly higher in the HD influenza vaccine (320 [interquartile range 150 to 320] vs 160 [interquartile range 80 to 320];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 0.18). Patients with IBD receiving the HD influenza vaccine and those on vedolizumab who received SD had equivalent antibody concentrations to HC (H1N1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 0.85; H3N2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 0.23; B/Victoria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 0.20 and H1N1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 0.46; H3N2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 0.21; B/Victoria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 1.00, respectively).</a:t>
            </a:r>
          </a:p>
          <a:p>
            <a:pPr fontAlgn="base"/>
            <a:r>
              <a:rPr lang="en-US" sz="1200" b="1" kern="1200" dirty="0">
                <a:solidFill>
                  <a:schemeClr val="tx1"/>
                </a:solidFill>
                <a:effectLst/>
                <a:latin typeface="+mn-lt"/>
                <a:ea typeface="+mn-ea"/>
                <a:cs typeface="+mn-cs"/>
              </a:rPr>
              <a:t>Conclusions</a:t>
            </a:r>
          </a:p>
          <a:p>
            <a:pPr fontAlgn="base"/>
            <a:r>
              <a:rPr lang="en-US" sz="1200" kern="1200" dirty="0">
                <a:solidFill>
                  <a:schemeClr val="tx1"/>
                </a:solidFill>
                <a:effectLst/>
                <a:latin typeface="+mn-lt"/>
                <a:ea typeface="+mn-ea"/>
                <a:cs typeface="+mn-cs"/>
              </a:rPr>
              <a:t>Patients with IBD on anti-TNF monotherapy receiving the HD influenza vaccine had significantly higher postimmunization antibody levels compared with SD vaccine. Clinicaltrials.gov (#NCT02461758).</a:t>
            </a:r>
          </a:p>
          <a:p>
            <a:endParaRPr lang="en-US" dirty="0"/>
          </a:p>
        </p:txBody>
      </p:sp>
      <p:sp>
        <p:nvSpPr>
          <p:cNvPr id="4" name="Footer Placeholder 3"/>
          <p:cNvSpPr>
            <a:spLocks noGrp="1"/>
          </p:cNvSpPr>
          <p:nvPr>
            <p:ph type="ftr" sz="quarter" idx="10"/>
          </p:nvPr>
        </p:nvSpPr>
        <p:spPr/>
        <p:txBody>
          <a:bodyPr/>
          <a:lstStyle/>
          <a:p>
            <a:r>
              <a:rPr lang="de-DE" dirty="0"/>
              <a:t>Selby Inflamm Bowel Dis. 2008:14:253-58</a:t>
            </a:r>
            <a:endParaRPr lang="en-US" dirty="0"/>
          </a:p>
        </p:txBody>
      </p:sp>
      <p:sp>
        <p:nvSpPr>
          <p:cNvPr id="5" name="Slide Number Placeholder 4"/>
          <p:cNvSpPr>
            <a:spLocks noGrp="1"/>
          </p:cNvSpPr>
          <p:nvPr>
            <p:ph type="sldNum" sz="quarter" idx="11"/>
          </p:nvPr>
        </p:nvSpPr>
        <p:spPr/>
        <p:txBody>
          <a:bodyPr/>
          <a:lstStyle/>
          <a:p>
            <a:fld id="{8C7DDC87-91DC-4DB0-A928-7495E2B58D38}" type="slidenum">
              <a:rPr lang="en-US" smtClean="0"/>
              <a:t>5</a:t>
            </a:fld>
            <a:endParaRPr lang="en-US" dirty="0"/>
          </a:p>
        </p:txBody>
      </p:sp>
    </p:spTree>
    <p:extLst>
      <p:ext uri="{BB962C8B-B14F-4D97-AF65-F5344CB8AC3E}">
        <p14:creationId xmlns:p14="http://schemas.microsoft.com/office/powerpoint/2010/main" val="210472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Pneumococcal immunization is always complicated </a:t>
            </a:r>
          </a:p>
          <a:p>
            <a:r>
              <a:rPr lang="en-US" dirty="0"/>
              <a:t>Populations based study have shown that patients with IBD are at increased risk for </a:t>
            </a:r>
            <a:r>
              <a:rPr lang="en-US" dirty="0" err="1"/>
              <a:t>pnuemoccal</a:t>
            </a:r>
            <a:r>
              <a:rPr lang="en-US" dirty="0"/>
              <a:t> pneumonia.  </a:t>
            </a:r>
          </a:p>
          <a:p>
            <a:endParaRPr lang="en-US" dirty="0"/>
          </a:p>
          <a:p>
            <a:r>
              <a:rPr lang="en-US" dirty="0"/>
              <a:t>Two new pneumococcal vaccines are now available to help prevent pneumococcal pneumonia. </a:t>
            </a:r>
          </a:p>
          <a:p>
            <a:r>
              <a:rPr lang="en-US" dirty="0"/>
              <a:t>They have replaced the previous PCV 13.</a:t>
            </a:r>
          </a:p>
          <a:p>
            <a:endParaRPr lang="en-US" dirty="0"/>
          </a:p>
          <a:p>
            <a:r>
              <a:rPr lang="en-US" dirty="0"/>
              <a:t>There are two options the PCV 20 or PCV 15. </a:t>
            </a:r>
          </a:p>
          <a:p>
            <a:endParaRPr lang="en-US" dirty="0"/>
          </a:p>
          <a:p>
            <a:r>
              <a:rPr lang="en-US" dirty="0"/>
              <a:t>In those who have not been previously vaccinated there are two options.</a:t>
            </a:r>
          </a:p>
          <a:p>
            <a:r>
              <a:rPr lang="en-US" dirty="0"/>
              <a:t>We don’t have data that one options has better immunogenicity or efficacy, but the PCV 20 is a better option given the one and done. Option.</a:t>
            </a:r>
          </a:p>
          <a:p>
            <a:endParaRPr lang="en-US" dirty="0"/>
          </a:p>
          <a:p>
            <a:endParaRPr lang="en-US" dirty="0"/>
          </a:p>
        </p:txBody>
      </p:sp>
      <p:sp>
        <p:nvSpPr>
          <p:cNvPr id="4" name="Slide Number Placeholder 3"/>
          <p:cNvSpPr>
            <a:spLocks noGrp="1"/>
          </p:cNvSpPr>
          <p:nvPr>
            <p:ph type="sldNum" sz="quarter" idx="5"/>
          </p:nvPr>
        </p:nvSpPr>
        <p:spPr/>
        <p:txBody>
          <a:bodyPr/>
          <a:lstStyle/>
          <a:p>
            <a:fld id="{02AF4E2B-60E3-804C-A0DA-FBAECE119F76}" type="slidenum">
              <a:rPr lang="en-US" smtClean="0"/>
              <a:t>6</a:t>
            </a:fld>
            <a:endParaRPr lang="en-US" dirty="0"/>
          </a:p>
        </p:txBody>
      </p:sp>
    </p:spTree>
    <p:extLst>
      <p:ext uri="{BB962C8B-B14F-4D97-AF65-F5344CB8AC3E}">
        <p14:creationId xmlns:p14="http://schemas.microsoft.com/office/powerpoint/2010/main" val="1002204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has been known for a while that patients with IBD are at increased risk for Herpes zoster.</a:t>
            </a:r>
          </a:p>
          <a:p>
            <a:r>
              <a:rPr lang="en-US" dirty="0"/>
              <a:t>Preventing was not possible in most patients because the only vaccine that was available was the live attenuated vaccine that is no longer available in the US.</a:t>
            </a:r>
          </a:p>
          <a:p>
            <a:r>
              <a:rPr lang="en-US" dirty="0"/>
              <a:t>The recombinant herpes zoster vaccine has replaced that vaccine and is available for all </a:t>
            </a:r>
            <a:r>
              <a:rPr lang="en-US" dirty="0" err="1"/>
              <a:t>paatients</a:t>
            </a:r>
            <a:r>
              <a:rPr lang="en-US" dirty="0"/>
              <a:t> 50 and up.</a:t>
            </a:r>
          </a:p>
          <a:p>
            <a:r>
              <a:rPr lang="en-US" dirty="0"/>
              <a:t>Its available for all adults 19 and up who or will be immunodeficient and increased risk for HZ.</a:t>
            </a:r>
          </a:p>
          <a:p>
            <a:endParaRPr lang="en-US" dirty="0"/>
          </a:p>
          <a:p>
            <a:r>
              <a:rPr lang="en-US" dirty="0"/>
              <a:t>The RZV vaccine is provided as a two dose series 2-6 months apart and can provided 1 month apart in immunosuppressed. </a:t>
            </a:r>
          </a:p>
          <a:p>
            <a:endParaRPr lang="en-US" dirty="0"/>
          </a:p>
          <a:p>
            <a:r>
              <a:rPr lang="en-US" dirty="0"/>
              <a:t>The vaccine has been found to be safe in patients with IBD and able to produce robust response in other immunosuppressed populations.</a:t>
            </a:r>
          </a:p>
          <a:p>
            <a:endParaRPr lang="en-US" dirty="0"/>
          </a:p>
          <a:p>
            <a:r>
              <a:rPr lang="en-US" dirty="0"/>
              <a:t>We need data on how well it work in immunosuppressed populations.</a:t>
            </a:r>
          </a:p>
          <a:p>
            <a:endParaRPr lang="en-US" dirty="0"/>
          </a:p>
          <a:p>
            <a:r>
              <a:rPr lang="en-US" dirty="0"/>
              <a:t>A big issue is where to have your patients vaccinated,</a:t>
            </a:r>
          </a:p>
          <a:p>
            <a:r>
              <a:rPr lang="en-US" dirty="0"/>
              <a:t>You can use a local pharmacy, clinic,   prior authorization the vaccine and etc. </a:t>
            </a:r>
          </a:p>
        </p:txBody>
      </p:sp>
      <p:sp>
        <p:nvSpPr>
          <p:cNvPr id="4" name="Slide Number Placeholder 3"/>
          <p:cNvSpPr>
            <a:spLocks noGrp="1"/>
          </p:cNvSpPr>
          <p:nvPr>
            <p:ph type="sldNum" sz="quarter" idx="5"/>
          </p:nvPr>
        </p:nvSpPr>
        <p:spPr/>
        <p:txBody>
          <a:bodyPr/>
          <a:lstStyle/>
          <a:p>
            <a:fld id="{02AF4E2B-60E3-804C-A0DA-FBAECE119F76}" type="slidenum">
              <a:rPr lang="en-US" smtClean="0"/>
              <a:t>7</a:t>
            </a:fld>
            <a:endParaRPr lang="en-US" dirty="0"/>
          </a:p>
        </p:txBody>
      </p:sp>
    </p:spTree>
    <p:extLst>
      <p:ext uri="{BB962C8B-B14F-4D97-AF65-F5344CB8AC3E}">
        <p14:creationId xmlns:p14="http://schemas.microsoft.com/office/powerpoint/2010/main" val="1286295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constructed a Markov model to evaluate the cost effectiveness of providing an RZV vaccine series in patients with IBD.</a:t>
            </a:r>
          </a:p>
          <a:p>
            <a:r>
              <a:rPr lang="en-US" dirty="0"/>
              <a:t>W</a:t>
            </a:r>
          </a:p>
        </p:txBody>
      </p:sp>
      <p:sp>
        <p:nvSpPr>
          <p:cNvPr id="4" name="Slide Number Placeholder 3"/>
          <p:cNvSpPr>
            <a:spLocks noGrp="1"/>
          </p:cNvSpPr>
          <p:nvPr>
            <p:ph type="sldNum" sz="quarter" idx="5"/>
          </p:nvPr>
        </p:nvSpPr>
        <p:spPr/>
        <p:txBody>
          <a:bodyPr/>
          <a:lstStyle/>
          <a:p>
            <a:fld id="{7ABA3D24-D994-784C-A99B-C1025E2342C9}" type="slidenum">
              <a:rPr lang="en-US" smtClean="0"/>
              <a:t>8</a:t>
            </a:fld>
            <a:endParaRPr lang="en-US"/>
          </a:p>
        </p:txBody>
      </p:sp>
    </p:spTree>
    <p:extLst>
      <p:ext uri="{BB962C8B-B14F-4D97-AF65-F5344CB8AC3E}">
        <p14:creationId xmlns:p14="http://schemas.microsoft.com/office/powerpoint/2010/main" val="1610413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2C62E-880E-DA41-BF14-A3BDA11749E7}" type="slidenum">
              <a:rPr lang="en-US" smtClean="0"/>
              <a:t>9</a:t>
            </a:fld>
            <a:endParaRPr lang="en-US"/>
          </a:p>
        </p:txBody>
      </p:sp>
    </p:spTree>
    <p:extLst>
      <p:ext uri="{BB962C8B-B14F-4D97-AF65-F5344CB8AC3E}">
        <p14:creationId xmlns:p14="http://schemas.microsoft.com/office/powerpoint/2010/main" val="311260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5/30/2023</a:t>
            </a:fld>
            <a:endParaRPr lang="en-US" sz="2000" dirty="0">
              <a:solidFill>
                <a:srgbClr val="FFFFFF"/>
              </a:solidFill>
            </a:endParaRPr>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extLst>
      <p:ext uri="{BB962C8B-B14F-4D97-AF65-F5344CB8AC3E}">
        <p14:creationId xmlns:p14="http://schemas.microsoft.com/office/powerpoint/2010/main" val="426411634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5/30/2023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346260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pPr eaLnBrk="1" latinLnBrk="0" hangingPunct="1"/>
            <a:fld id="{23A271A1-F6D6-438B-A432-4747EE7ECD40}" type="datetimeFigureOut">
              <a:rPr lang="en-US" smtClean="0"/>
              <a:pPr eaLnBrk="1" latinLnBrk="0" hangingPunct="1"/>
              <a:t>5/30/2023</a:t>
            </a:fld>
            <a:endParaRPr lang="en-US" dirty="0"/>
          </a:p>
        </p:txBody>
      </p:sp>
      <p:sp>
        <p:nvSpPr>
          <p:cNvPr id="5" name="Footer Placeholder 4"/>
          <p:cNvSpPr>
            <a:spLocks noGrp="1"/>
          </p:cNvSpPr>
          <p:nvPr>
            <p:ph type="ftr" sz="quarter" idx="11"/>
          </p:nvPr>
        </p:nvSpPr>
        <p:spPr>
          <a:xfrm>
            <a:off x="609602" y="6248208"/>
            <a:ext cx="7431311" cy="365125"/>
          </a:xfrm>
        </p:spPr>
        <p:txBody>
          <a:bodyPr/>
          <a:lstStyle/>
          <a:p>
            <a:endParaRPr kumimoji="0" lang="en-US" dirty="0"/>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8075084" y="103716"/>
            <a:ext cx="533400" cy="325968"/>
          </a:xfrm>
        </p:spPr>
        <p:txBody>
          <a:bodyPr/>
          <a:lstStyle/>
          <a:p>
            <a:fld id="{F0C94032-CD4C-4C25-B0C2-CEC720522D92}"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290781830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188356"/>
            <a:ext cx="12192000" cy="666546"/>
          </a:xfrm>
          <a:prstGeom prst="rect">
            <a:avLst/>
          </a:prstGeom>
        </p:spPr>
        <p:txBody>
          <a:bodyPr/>
          <a:lstStyle>
            <a:lvl1pPr>
              <a:defRPr sz="3800">
                <a:solidFill>
                  <a:srgbClr val="C20027"/>
                </a:solidFill>
                <a:effectLst>
                  <a:outerShdw blurRad="50800" dist="38100" dir="2700000" algn="tl" rotWithShape="0">
                    <a:srgbClr val="000000">
                      <a:alpha val="25000"/>
                    </a:srgbClr>
                  </a:outerShdw>
                </a:effectLst>
              </a:defRPr>
            </a:lvl1pPr>
          </a:lstStyle>
          <a:p>
            <a:r>
              <a:rPr lang="en-US" dirty="0"/>
              <a:t>Click to edit Master title style</a:t>
            </a:r>
          </a:p>
        </p:txBody>
      </p:sp>
      <p:sp>
        <p:nvSpPr>
          <p:cNvPr id="7" name="Text Placeholder 6"/>
          <p:cNvSpPr>
            <a:spLocks noGrp="1"/>
          </p:cNvSpPr>
          <p:nvPr>
            <p:ph type="body" sz="quarter" idx="10"/>
          </p:nvPr>
        </p:nvSpPr>
        <p:spPr>
          <a:xfrm>
            <a:off x="1066800" y="2006600"/>
            <a:ext cx="10143067" cy="4114800"/>
          </a:xfrm>
          <a:prstGeom prst="rect">
            <a:avLst/>
          </a:prstGeom>
        </p:spPr>
        <p:txBody>
          <a:bodyPr vert="horz"/>
          <a:lstStyle>
            <a:lvl1pPr>
              <a:buFontTx/>
              <a:buNone/>
              <a:defRPr sz="2500">
                <a:solidFill>
                  <a:schemeClr val="tx1">
                    <a:lumMod val="75000"/>
                    <a:lumOff val="25000"/>
                  </a:schemeClr>
                </a:solidFill>
              </a:defRPr>
            </a:lvl1pPr>
          </a:lstStyle>
          <a:p>
            <a:pPr lvl="0"/>
            <a:r>
              <a:rPr lang="en-US" dirty="0"/>
              <a:t>Click to edit Master text styles</a:t>
            </a:r>
          </a:p>
        </p:txBody>
      </p:sp>
      <p:sp>
        <p:nvSpPr>
          <p:cNvPr id="3" name="Footer Placeholder 2"/>
          <p:cNvSpPr>
            <a:spLocks noGrp="1"/>
          </p:cNvSpPr>
          <p:nvPr>
            <p:ph type="ftr" sz="quarter" idx="11"/>
          </p:nvPr>
        </p:nvSpPr>
        <p:spPr/>
        <p:txBody>
          <a:bodyPr/>
          <a:lstStyle/>
          <a:p>
            <a:r>
              <a:rPr lang="en-US" dirty="0"/>
              <a:t>Need ref</a:t>
            </a:r>
          </a:p>
        </p:txBody>
      </p:sp>
    </p:spTree>
    <p:extLst>
      <p:ext uri="{BB962C8B-B14F-4D97-AF65-F5344CB8AC3E}">
        <p14:creationId xmlns:p14="http://schemas.microsoft.com/office/powerpoint/2010/main" val="1254748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70133"/>
            <a:ext cx="10972800" cy="338328"/>
          </a:xfrm>
        </p:spPr>
        <p:txBody>
          <a:bodyPr anchor="b">
            <a:normAutofit/>
          </a:bodyPr>
          <a:lstStyle>
            <a:lvl1pPr algn="ctr">
              <a:defRPr sz="1800" b="1"/>
            </a:lvl1pPr>
          </a:lstStyle>
          <a:p>
            <a:r>
              <a:rPr lang="en-US" dirty="0"/>
              <a:t>Click to edit Master title style</a:t>
            </a:r>
          </a:p>
        </p:txBody>
      </p:sp>
      <p:sp>
        <p:nvSpPr>
          <p:cNvPr id="3" name="Picture Placeholder 2"/>
          <p:cNvSpPr>
            <a:spLocks noGrp="1"/>
          </p:cNvSpPr>
          <p:nvPr>
            <p:ph type="pic" idx="1"/>
          </p:nvPr>
        </p:nvSpPr>
        <p:spPr>
          <a:xfrm>
            <a:off x="609600" y="541713"/>
            <a:ext cx="7620000" cy="5715000"/>
          </a:xfrm>
          <a:ln>
            <a:solidFill>
              <a:schemeClr val="tx1">
                <a:lumMod val="50000"/>
                <a:lumOff val="50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31200" y="2438400"/>
            <a:ext cx="3251200" cy="3812703"/>
          </a:xfrm>
        </p:spPr>
        <p:txBody>
          <a:bodyPr anchor="b" anchorCtr="0">
            <a:normAutofit/>
          </a:bodyPr>
          <a:lstStyle>
            <a:lvl1pPr marL="0" indent="0">
              <a:buNone/>
              <a:defRPr sz="1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a:xfrm>
            <a:off x="3556000" y="6356351"/>
            <a:ext cx="7518400" cy="365125"/>
          </a:xfrm>
        </p:spPr>
        <p:txBody>
          <a:bodyPr/>
          <a:lstStyle>
            <a:lvl1pPr>
              <a:defRPr sz="900"/>
            </a:lvl1pPr>
          </a:lstStyle>
          <a:p>
            <a:r>
              <a:rPr lang="en-US" dirty="0"/>
              <a:t>Copyright © 2009 Wolters Kluwer. Published by Lippincott Williams &amp; Wilkins.</a:t>
            </a:r>
          </a:p>
        </p:txBody>
      </p:sp>
      <p:sp>
        <p:nvSpPr>
          <p:cNvPr id="7" name="Slide Number Placeholder 6"/>
          <p:cNvSpPr>
            <a:spLocks noGrp="1"/>
          </p:cNvSpPr>
          <p:nvPr>
            <p:ph type="sldNum" sz="quarter" idx="12"/>
          </p:nvPr>
        </p:nvSpPr>
        <p:spPr>
          <a:xfrm>
            <a:off x="11074400" y="6356351"/>
            <a:ext cx="508000" cy="365125"/>
          </a:xfrm>
        </p:spPr>
        <p:txBody>
          <a:bodyPr/>
          <a:lstStyle>
            <a:lvl1pPr>
              <a:defRPr sz="900"/>
            </a:lvl1pPr>
          </a:lstStyle>
          <a:p>
            <a:fld id="{27A13296-8103-46F4-BA41-F532E14F2100}" type="slidenum">
              <a:rPr lang="en-US" smtClean="0"/>
              <a:pPr/>
              <a:t>‹#›</a:t>
            </a:fld>
            <a:endParaRPr lang="en-US" dirty="0"/>
          </a:p>
        </p:txBody>
      </p:sp>
      <p:sp>
        <p:nvSpPr>
          <p:cNvPr id="9" name="Text Placeholder 3"/>
          <p:cNvSpPr>
            <a:spLocks noGrp="1"/>
          </p:cNvSpPr>
          <p:nvPr>
            <p:ph type="body" sz="half" idx="13"/>
          </p:nvPr>
        </p:nvSpPr>
        <p:spPr>
          <a:xfrm>
            <a:off x="8331200" y="550652"/>
            <a:ext cx="3251200" cy="1831502"/>
          </a:xfrm>
        </p:spPr>
        <p:txBody>
          <a:bodyPr>
            <a:normAutofit/>
          </a:bodyPr>
          <a:lstStyle>
            <a:lvl1pPr marL="0" indent="0">
              <a:buNone/>
              <a:defRPr sz="1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101" y="6324600"/>
            <a:ext cx="1663700" cy="304800"/>
          </a:xfrm>
          <a:prstGeom prst="rect">
            <a:avLst/>
          </a:prstGeom>
        </p:spPr>
      </p:pic>
    </p:spTree>
    <p:extLst>
      <p:ext uri="{BB962C8B-B14F-4D97-AF65-F5344CB8AC3E}">
        <p14:creationId xmlns:p14="http://schemas.microsoft.com/office/powerpoint/2010/main" val="154521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GB" dirty="0"/>
          </a:p>
        </p:txBody>
      </p:sp>
      <p:sp>
        <p:nvSpPr>
          <p:cNvPr id="3" name="Content Placeholder 2"/>
          <p:cNvSpPr>
            <a:spLocks noGrp="1"/>
          </p:cNvSpPr>
          <p:nvPr>
            <p:ph idx="1"/>
          </p:nvPr>
        </p:nvSpPr>
        <p:spPr>
          <a:xfrm>
            <a:off x="335360" y="1268414"/>
            <a:ext cx="11521280" cy="4968874"/>
          </a:xfrm>
        </p:spPr>
        <p:txBody>
          <a:bodyPr>
            <a:no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p:cNvSpPr>
            <a:spLocks noGrp="1"/>
          </p:cNvSpPr>
          <p:nvPr>
            <p:ph type="body" sz="quarter" idx="10"/>
          </p:nvPr>
        </p:nvSpPr>
        <p:spPr>
          <a:xfrm>
            <a:off x="245421" y="6580362"/>
            <a:ext cx="8306907" cy="233014"/>
          </a:xfrm>
        </p:spPr>
        <p:txBody>
          <a:bodyPr wrap="square" lIns="90000" tIns="46800" rIns="90000" bIns="46800" anchor="b">
            <a:spAutoFit/>
          </a:bodyPr>
          <a:lstStyle>
            <a:lvl1pPr marL="0" indent="0">
              <a:spcBef>
                <a:spcPts val="0"/>
              </a:spcBef>
              <a:buFontTx/>
              <a:buNone/>
              <a:defRPr sz="900"/>
            </a:lvl1pPr>
            <a:lvl2pPr marL="102692" indent="0">
              <a:buFontTx/>
              <a:buNone/>
              <a:defRPr sz="788"/>
            </a:lvl2pPr>
            <a:lvl3pPr marL="200918" indent="0">
              <a:buFontTx/>
              <a:buNone/>
              <a:defRPr sz="788"/>
            </a:lvl3pPr>
            <a:lvl4pPr marL="301823" indent="0">
              <a:buFontTx/>
              <a:buNone/>
              <a:defRPr sz="788"/>
            </a:lvl4pPr>
            <a:lvl5pPr marL="400943" indent="0">
              <a:buFontTx/>
              <a:buNone/>
              <a:defRPr sz="788"/>
            </a:lvl5pPr>
          </a:lstStyle>
          <a:p>
            <a:pPr lvl="0"/>
            <a:r>
              <a:rPr lang="en-US" dirty="0"/>
              <a:t>Click to edit Master text styles</a:t>
            </a:r>
          </a:p>
        </p:txBody>
      </p:sp>
    </p:spTree>
    <p:extLst>
      <p:ext uri="{BB962C8B-B14F-4D97-AF65-F5344CB8AC3E}">
        <p14:creationId xmlns:p14="http://schemas.microsoft.com/office/powerpoint/2010/main" val="98647262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76253" y="1462090"/>
            <a:ext cx="11417299" cy="4956175"/>
          </a:xfrm>
        </p:spPr>
        <p:txBody>
          <a:bodyPr/>
          <a:lstStyle>
            <a:lvl1pPr>
              <a:defRPr/>
            </a:lvl1pPr>
            <a:lvl4pP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9"/>
          <p:cNvSpPr>
            <a:spLocks noGrp="1"/>
          </p:cNvSpPr>
          <p:nvPr>
            <p:ph type="ftr" sz="quarter" idx="10"/>
          </p:nvPr>
        </p:nvSpPr>
        <p:spPr/>
        <p:txBody>
          <a:bodyPr/>
          <a:lstStyle>
            <a:lvl1pPr>
              <a:defRPr/>
            </a:lvl1pPr>
          </a:lstStyle>
          <a:p>
            <a:pPr>
              <a:defRPr/>
            </a:pPr>
            <a:r>
              <a:rPr lang="en-US" dirty="0">
                <a:solidFill>
                  <a:prstClr val="black">
                    <a:tint val="75000"/>
                  </a:prstClr>
                </a:solidFill>
              </a:rPr>
              <a:t>Hou J  Gastroenterology 2011</a:t>
            </a:r>
          </a:p>
        </p:txBody>
      </p:sp>
      <p:sp>
        <p:nvSpPr>
          <p:cNvPr id="5" name="Date Placeholder 10"/>
          <p:cNvSpPr>
            <a:spLocks noGrp="1"/>
          </p:cNvSpPr>
          <p:nvPr>
            <p:ph type="dt" sz="half" idx="11"/>
          </p:nvPr>
        </p:nvSpPr>
        <p:spPr>
          <a:xfrm>
            <a:off x="609600" y="6356353"/>
            <a:ext cx="2844800" cy="365125"/>
          </a:xfrm>
          <a:prstGeom prst="rect">
            <a:avLst/>
          </a:prstGeom>
        </p:spPr>
        <p:txBody>
          <a:bodyPr/>
          <a:lstStyle>
            <a:lvl1pPr>
              <a:defRPr/>
            </a:lvl1pPr>
          </a:lstStyle>
          <a:p>
            <a:pPr defTabSz="342900">
              <a:defRPr/>
            </a:pPr>
            <a:endParaRPr lang="en-US" dirty="0">
              <a:solidFill>
                <a:prstClr val="black"/>
              </a:solidFill>
              <a:latin typeface="Arial" pitchFamily="-80" charset="0"/>
              <a:ea typeface="ＭＳ Ｐゴシック" pitchFamily="-80" charset="-128"/>
            </a:endParaRPr>
          </a:p>
        </p:txBody>
      </p:sp>
      <p:sp>
        <p:nvSpPr>
          <p:cNvPr id="6" name="Slide Number Placeholder 11"/>
          <p:cNvSpPr>
            <a:spLocks noGrp="1"/>
          </p:cNvSpPr>
          <p:nvPr>
            <p:ph type="sldNum" sz="quarter" idx="12"/>
          </p:nvPr>
        </p:nvSpPr>
        <p:spPr>
          <a:xfrm>
            <a:off x="8737600" y="6356353"/>
            <a:ext cx="2844800" cy="365125"/>
          </a:xfrm>
          <a:prstGeom prst="rect">
            <a:avLst/>
          </a:prstGeom>
        </p:spPr>
        <p:txBody>
          <a:bodyPr/>
          <a:lstStyle>
            <a:lvl1pPr>
              <a:defRPr/>
            </a:lvl1pPr>
          </a:lstStyle>
          <a:p>
            <a:pPr defTabSz="342900">
              <a:defRPr/>
            </a:pPr>
            <a:fld id="{76B75CF7-BDC7-4D6D-9673-7519A453AFCE}" type="slidenum">
              <a:rPr lang="en-US" smtClean="0">
                <a:solidFill>
                  <a:prstClr val="black"/>
                </a:solidFill>
                <a:latin typeface="Arial" pitchFamily="-80" charset="0"/>
                <a:ea typeface="ＭＳ Ｐゴシック" pitchFamily="-80" charset="-128"/>
              </a:rPr>
              <a:pPr defTabSz="342900">
                <a:defRPr/>
              </a:pPr>
              <a:t>‹#›</a:t>
            </a:fld>
            <a:endParaRPr lang="en-US" dirty="0">
              <a:solidFill>
                <a:prstClr val="black"/>
              </a:solidFill>
              <a:latin typeface="Arial" pitchFamily="-80" charset="0"/>
              <a:ea typeface="ＭＳ Ｐゴシック" pitchFamily="-80" charset="-128"/>
            </a:endParaRPr>
          </a:p>
        </p:txBody>
      </p:sp>
    </p:spTree>
    <p:extLst>
      <p:ext uri="{BB962C8B-B14F-4D97-AF65-F5344CB8AC3E}">
        <p14:creationId xmlns:p14="http://schemas.microsoft.com/office/powerpoint/2010/main" val="4203199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14" name="Title 8"/>
          <p:cNvSpPr txBox="1">
            <a:spLocks/>
          </p:cNvSpPr>
          <p:nvPr userDrawn="1"/>
        </p:nvSpPr>
        <p:spPr>
          <a:xfrm>
            <a:off x="880872" y="1371600"/>
            <a:ext cx="10468864"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defTabSz="914400" rtl="0" eaLnBrk="1" latinLnBrk="0" hangingPunct="1">
              <a:lnSpc>
                <a:spcPct val="90000"/>
              </a:lnSpc>
              <a:spcBef>
                <a:spcPct val="0"/>
              </a:spcBef>
              <a:buNone/>
              <a:defRPr sz="5600" b="1" kern="1200">
                <a:ln>
                  <a:noFill/>
                </a:ln>
                <a:solidFill>
                  <a:srgbClr val="FFDC47"/>
                </a:solidFill>
                <a:effectLst>
                  <a:outerShdw blurRad="38100" dist="25400" dir="5400000" algn="tl" rotWithShape="0">
                    <a:srgbClr val="000000">
                      <a:alpha val="43000"/>
                    </a:srgbClr>
                  </a:outerShdw>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600" b="1" i="0" u="none" strike="noStrike" kern="1200" cap="none" spc="0" normalizeH="0" baseline="0" noProof="0" dirty="0">
              <a:ln>
                <a:noFill/>
              </a:ln>
              <a:solidFill>
                <a:srgbClr val="1A3668"/>
              </a:solidFill>
              <a:effectLst/>
              <a:uLnTx/>
              <a:uFillTx/>
              <a:latin typeface="Calibri"/>
              <a:ea typeface="+mj-ea"/>
              <a:cs typeface="+mj-cs"/>
            </a:endParaRPr>
          </a:p>
        </p:txBody>
      </p:sp>
      <p:sp>
        <p:nvSpPr>
          <p:cNvPr id="15" name="Subtitle 16"/>
          <p:cNvSpPr txBox="1">
            <a:spLocks/>
          </p:cNvSpPr>
          <p:nvPr userDrawn="1"/>
        </p:nvSpPr>
        <p:spPr>
          <a:xfrm>
            <a:off x="880872" y="3228536"/>
            <a:ext cx="10472928" cy="1752600"/>
          </a:xfrm>
          <a:prstGeom prst="rect">
            <a:avLst/>
          </a:prstGeom>
        </p:spPr>
        <p:txBody>
          <a:bodyPr lIns="0" rIns="18288"/>
          <a:lstStyle>
            <a:lvl1pPr marL="0" marR="4572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marR="4572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Constantia"/>
              <a:ea typeface="+mn-ea"/>
              <a:cs typeface="+mn-cs"/>
            </a:endParaRPr>
          </a:p>
        </p:txBody>
      </p:sp>
    </p:spTree>
    <p:extLst>
      <p:ext uri="{BB962C8B-B14F-4D97-AF65-F5344CB8AC3E}">
        <p14:creationId xmlns:p14="http://schemas.microsoft.com/office/powerpoint/2010/main" val="1829083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936623"/>
            <a:ext cx="10515600" cy="1325563"/>
          </a:xfrm>
          <a:prstGeom prst="rect">
            <a:avLst/>
          </a:prstGeom>
        </p:spPr>
        <p:txBody>
          <a:bodyPr anchor="ctr"/>
          <a:lstStyle>
            <a:lvl1pPr algn="ctr">
              <a:defRPr sz="5600" b="1">
                <a:solidFill>
                  <a:srgbClr val="1A3668"/>
                </a:solidFill>
              </a:defRPr>
            </a:lvl1pPr>
          </a:lstStyle>
          <a:p>
            <a:r>
              <a:rPr lang="en-US" dirty="0"/>
              <a:t>Click to edit Master title style</a:t>
            </a:r>
          </a:p>
        </p:txBody>
      </p:sp>
      <p:sp>
        <p:nvSpPr>
          <p:cNvPr id="4" name="Text Placeholder 3"/>
          <p:cNvSpPr>
            <a:spLocks noGrp="1"/>
          </p:cNvSpPr>
          <p:nvPr>
            <p:ph type="body" sz="quarter" idx="10"/>
          </p:nvPr>
        </p:nvSpPr>
        <p:spPr>
          <a:xfrm>
            <a:off x="1364797" y="2514829"/>
            <a:ext cx="9462407" cy="3281816"/>
          </a:xfrm>
          <a:prstGeom prst="rect">
            <a:avLst/>
          </a:prstGeom>
        </p:spPr>
        <p:txBody>
          <a:bodyPr/>
          <a:lstStyle>
            <a:lvl1pPr marL="0" indent="0" algn="ctr">
              <a:buNone/>
              <a:defRPr sz="3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700774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GB" dirty="0"/>
          </a:p>
        </p:txBody>
      </p:sp>
      <p:sp>
        <p:nvSpPr>
          <p:cNvPr id="3" name="Content Placeholder 2"/>
          <p:cNvSpPr>
            <a:spLocks noGrp="1"/>
          </p:cNvSpPr>
          <p:nvPr>
            <p:ph idx="1"/>
          </p:nvPr>
        </p:nvSpPr>
        <p:spPr>
          <a:xfrm>
            <a:off x="335360" y="1268414"/>
            <a:ext cx="11521280" cy="4968874"/>
          </a:xfrm>
        </p:spPr>
        <p:txBody>
          <a:bodyPr>
            <a:no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p:cNvSpPr>
            <a:spLocks noGrp="1"/>
          </p:cNvSpPr>
          <p:nvPr>
            <p:ph type="body" sz="quarter" idx="10"/>
          </p:nvPr>
        </p:nvSpPr>
        <p:spPr>
          <a:xfrm>
            <a:off x="245421" y="6580362"/>
            <a:ext cx="8306907" cy="233014"/>
          </a:xfrm>
        </p:spPr>
        <p:txBody>
          <a:bodyPr wrap="square" lIns="90000" tIns="46800" rIns="90000" bIns="46800" anchor="b">
            <a:spAutoFit/>
          </a:bodyPr>
          <a:lstStyle>
            <a:lvl1pPr marL="0" indent="0">
              <a:spcBef>
                <a:spcPts val="0"/>
              </a:spcBef>
              <a:buFontTx/>
              <a:buNone/>
              <a:defRPr sz="900"/>
            </a:lvl1pPr>
            <a:lvl2pPr marL="102692" indent="0">
              <a:buFontTx/>
              <a:buNone/>
              <a:defRPr sz="788"/>
            </a:lvl2pPr>
            <a:lvl3pPr marL="200918" indent="0">
              <a:buFontTx/>
              <a:buNone/>
              <a:defRPr sz="788"/>
            </a:lvl3pPr>
            <a:lvl4pPr marL="301823" indent="0">
              <a:buFontTx/>
              <a:buNone/>
              <a:defRPr sz="788"/>
            </a:lvl4pPr>
            <a:lvl5pPr marL="400943" indent="0">
              <a:buFontTx/>
              <a:buNone/>
              <a:defRPr sz="788"/>
            </a:lvl5pPr>
          </a:lstStyle>
          <a:p>
            <a:pPr lvl="0"/>
            <a:r>
              <a:rPr lang="en-US" dirty="0"/>
              <a:t>Click to edit Master text styles</a:t>
            </a:r>
          </a:p>
        </p:txBody>
      </p:sp>
    </p:spTree>
    <p:extLst>
      <p:ext uri="{BB962C8B-B14F-4D97-AF65-F5344CB8AC3E}">
        <p14:creationId xmlns:p14="http://schemas.microsoft.com/office/powerpoint/2010/main" val="419516747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mpty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48C5ACD-761A-4ACE-9EB4-CD1D46F91FC6}"/>
              </a:ext>
            </a:extLst>
          </p:cNvPr>
          <p:cNvSpPr txBox="1">
            <a:spLocks/>
          </p:cNvSpPr>
          <p:nvPr userDrawn="1"/>
        </p:nvSpPr>
        <p:spPr bwMode="auto">
          <a:xfrm>
            <a:off x="57152" y="180945"/>
            <a:ext cx="1619248" cy="213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200"/>
              </a:lnSpc>
              <a:spcBef>
                <a:spcPts val="0"/>
              </a:spcBef>
              <a:buFont typeface="Wingdings 2" panose="05020102010507070707" pitchFamily="18" charset="2"/>
              <a:buNone/>
              <a:defRPr/>
            </a:pPr>
            <a:r>
              <a:rPr lang="en-US" altLang="en-US" sz="1050" dirty="0">
                <a:latin typeface="Calibri" panose="020F0502020204030204" pitchFamily="34" charset="0"/>
              </a:rPr>
              <a:t>October 21-26, Charlotte, NC</a:t>
            </a:r>
          </a:p>
        </p:txBody>
      </p:sp>
      <p:pic>
        <p:nvPicPr>
          <p:cNvPr id="3" name="Picture 2">
            <a:extLst>
              <a:ext uri="{FF2B5EF4-FFF2-40B4-BE49-F238E27FC236}">
                <a16:creationId xmlns:a16="http://schemas.microsoft.com/office/drawing/2014/main" id="{5C23952A-53B6-4F1F-B3D0-6B6B922BDE6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7152" y="45248"/>
            <a:ext cx="845127" cy="166650"/>
          </a:xfrm>
          <a:prstGeom prst="rect">
            <a:avLst/>
          </a:prstGeom>
        </p:spPr>
      </p:pic>
    </p:spTree>
    <p:extLst>
      <p:ext uri="{BB962C8B-B14F-4D97-AF65-F5344CB8AC3E}">
        <p14:creationId xmlns:p14="http://schemas.microsoft.com/office/powerpoint/2010/main" val="318482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5/30/2023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51547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85800" y="609600"/>
            <a:ext cx="10896600" cy="5029200"/>
          </a:xfrm>
          <a:prstGeom prst="rect">
            <a:avLst/>
          </a:prstGeom>
        </p:spPr>
        <p:txBody>
          <a:bodyPr/>
          <a:lstStyle>
            <a:lvl1pPr>
              <a:defRPr>
                <a:solidFill>
                  <a:schemeClr val="tx2">
                    <a:lumMod val="90000"/>
                  </a:schemeClr>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1990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5/30/2023</a:t>
            </a:fld>
            <a:endParaRPr lang="en-US" dirty="0"/>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dirty="0"/>
          </a:p>
        </p:txBody>
      </p:sp>
    </p:spTree>
    <p:extLst>
      <p:ext uri="{BB962C8B-B14F-4D97-AF65-F5344CB8AC3E}">
        <p14:creationId xmlns:p14="http://schemas.microsoft.com/office/powerpoint/2010/main" val="54841541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5/30/2023</a:t>
            </a:fld>
            <a:endParaRPr lang="en-US" dirty="0"/>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dirty="0"/>
          </a:p>
        </p:txBody>
      </p:sp>
      <p:sp>
        <p:nvSpPr>
          <p:cNvPr id="12" name="Footer Placeholder 11"/>
          <p:cNvSpPr>
            <a:spLocks noGrp="1"/>
          </p:cNvSpPr>
          <p:nvPr>
            <p:ph type="ftr" sz="quarter" idx="17"/>
          </p:nvPr>
        </p:nvSpPr>
        <p:spPr/>
        <p:txBody>
          <a:bodyPr rtlCol="0"/>
          <a:lstStyle/>
          <a:p>
            <a:endParaRPr kumimoji="0" lang="en-US" dirty="0"/>
          </a:p>
        </p:txBody>
      </p:sp>
    </p:spTree>
    <p:extLst>
      <p:ext uri="{BB962C8B-B14F-4D97-AF65-F5344CB8AC3E}">
        <p14:creationId xmlns:p14="http://schemas.microsoft.com/office/powerpoint/2010/main" val="181410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5/30/2023</a:t>
            </a:fld>
            <a:endParaRPr lang="en-US" dirty="0"/>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dirty="0"/>
          </a:p>
        </p:txBody>
      </p:sp>
      <p:sp>
        <p:nvSpPr>
          <p:cNvPr id="14" name="Footer Placeholder 13"/>
          <p:cNvSpPr>
            <a:spLocks noGrp="1"/>
          </p:cNvSpPr>
          <p:nvPr>
            <p:ph type="ftr" sz="quarter" idx="17"/>
          </p:nvPr>
        </p:nvSpPr>
        <p:spPr/>
        <p:txBody>
          <a:bodyPr rtlCol="0"/>
          <a:lstStyle/>
          <a:p>
            <a:endParaRPr kumimoji="0" lang="en-US" dirty="0"/>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extLst>
      <p:ext uri="{BB962C8B-B14F-4D97-AF65-F5344CB8AC3E}">
        <p14:creationId xmlns:p14="http://schemas.microsoft.com/office/powerpoint/2010/main" val="559815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5/30/2023</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extLst>
      <p:ext uri="{BB962C8B-B14F-4D97-AF65-F5344CB8AC3E}">
        <p14:creationId xmlns:p14="http://schemas.microsoft.com/office/powerpoint/2010/main" val="114158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5/30/2023</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extLst>
      <p:ext uri="{BB962C8B-B14F-4D97-AF65-F5344CB8AC3E}">
        <p14:creationId xmlns:p14="http://schemas.microsoft.com/office/powerpoint/2010/main" val="405316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5/30/2023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786984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8331200" y="6248401"/>
            <a:ext cx="3556000" cy="365125"/>
          </a:xfrm>
        </p:spPr>
        <p:txBody>
          <a:bodyPr rtlCol="0"/>
          <a:lstStyle/>
          <a:p>
            <a:pPr eaLnBrk="1" latinLnBrk="0" hangingPunct="1"/>
            <a:fld id="{23A271A1-F6D6-438B-A432-4747EE7ECD40}" type="datetimeFigureOut">
              <a:rPr lang="en-US" smtClean="0"/>
              <a:pPr eaLnBrk="1" latinLnBrk="0" hangingPunct="1"/>
              <a:t>5/30/2023</a:t>
            </a:fld>
            <a:endParaRPr lang="en-US" dirty="0"/>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2133600" y="6248207"/>
            <a:ext cx="6096000" cy="365125"/>
          </a:xfrm>
        </p:spPr>
        <p:txBody>
          <a:bodyPr rtlCol="0"/>
          <a:lstStyle/>
          <a:p>
            <a:endParaRPr kumimoji="0"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45703191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5/30/2023</a:t>
            </a:fld>
            <a:endParaRPr lang="en-US" sz="1400" dirty="0">
              <a:solidFill>
                <a:schemeClr val="tx2"/>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334526306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9" r:id="rId15"/>
    <p:sldLayoutId id="2147483694" r:id="rId16"/>
    <p:sldLayoutId id="2147483696" r:id="rId17"/>
    <p:sldLayoutId id="2147483699" r:id="rId18"/>
    <p:sldLayoutId id="2147483684" r:id="rId19"/>
    <p:sldLayoutId id="2147483685" r:id="rId20"/>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mailto:fcaldera@medicine.wisc.edu"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i="1" dirty="0"/>
          </a:p>
        </p:txBody>
      </p:sp>
      <p:sp>
        <p:nvSpPr>
          <p:cNvPr id="4" name="Subtitle 2"/>
          <p:cNvSpPr txBox="1">
            <a:spLocks/>
          </p:cNvSpPr>
          <p:nvPr/>
        </p:nvSpPr>
        <p:spPr>
          <a:xfrm>
            <a:off x="1524000" y="1054370"/>
            <a:ext cx="8131750" cy="1993141"/>
          </a:xfrm>
          <a:prstGeom prst="rect">
            <a:avLst/>
          </a:prstGeom>
        </p:spPr>
        <p:txBody>
          <a:bodyPr vert="horz" anchor="ctr">
            <a:no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fontAlgn="auto">
              <a:spcAft>
                <a:spcPts val="0"/>
              </a:spcAft>
              <a:buClr>
                <a:srgbClr val="726056"/>
              </a:buClr>
            </a:pPr>
            <a:r>
              <a:rPr lang="en-US" sz="4800" dirty="0">
                <a:latin typeface="Tw Cen MT"/>
              </a:rPr>
              <a:t>Vaccine Recommendations for Patients with IBD</a:t>
            </a:r>
          </a:p>
        </p:txBody>
      </p:sp>
      <p:pic>
        <p:nvPicPr>
          <p:cNvPr id="6" name="Picture 5" descr="Med_logo_v4c_rev.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92527" y="3733800"/>
            <a:ext cx="1997873" cy="2008850"/>
          </a:xfrm>
          <a:prstGeom prst="rect">
            <a:avLst/>
          </a:prstGeom>
        </p:spPr>
      </p:pic>
      <p:sp>
        <p:nvSpPr>
          <p:cNvPr id="13" name="TextBox 12"/>
          <p:cNvSpPr txBox="1"/>
          <p:nvPr/>
        </p:nvSpPr>
        <p:spPr>
          <a:xfrm>
            <a:off x="2988953" y="2791951"/>
            <a:ext cx="5201843" cy="3600986"/>
          </a:xfrm>
          <a:prstGeom prst="rect">
            <a:avLst/>
          </a:prstGeom>
          <a:noFill/>
        </p:spPr>
        <p:txBody>
          <a:bodyPr wrap="square" rtlCol="0">
            <a:spAutoFit/>
          </a:bodyPr>
          <a:lstStyle/>
          <a:p>
            <a:pPr algn="ctr" eaLnBrk="1" fontAlgn="auto" hangingPunct="1">
              <a:spcBef>
                <a:spcPts val="0"/>
              </a:spcBef>
              <a:spcAft>
                <a:spcPts val="0"/>
              </a:spcAft>
            </a:pPr>
            <a:endParaRPr lang="en-US" sz="2400" dirty="0">
              <a:solidFill>
                <a:prstClr val="white"/>
              </a:solidFill>
              <a:latin typeface="+mn-lt"/>
              <a:cs typeface="+mn-cs"/>
            </a:endParaRPr>
          </a:p>
          <a:p>
            <a:pPr algn="ctr" eaLnBrk="1" fontAlgn="auto" hangingPunct="1">
              <a:spcBef>
                <a:spcPts val="0"/>
              </a:spcBef>
              <a:spcAft>
                <a:spcPts val="0"/>
              </a:spcAft>
            </a:pPr>
            <a:r>
              <a:rPr lang="en-US" sz="2800" dirty="0">
                <a:solidFill>
                  <a:prstClr val="white"/>
                </a:solidFill>
                <a:latin typeface="+mn-lt"/>
                <a:cs typeface="+mn-cs"/>
              </a:rPr>
              <a:t>Freddy Caldera, DO, MS </a:t>
            </a:r>
          </a:p>
          <a:p>
            <a:pPr algn="ctr" eaLnBrk="1" fontAlgn="auto" hangingPunct="1">
              <a:spcBef>
                <a:spcPts val="0"/>
              </a:spcBef>
              <a:spcAft>
                <a:spcPts val="0"/>
              </a:spcAft>
            </a:pPr>
            <a:r>
              <a:rPr lang="en-US" sz="2800" dirty="0">
                <a:solidFill>
                  <a:prstClr val="white"/>
                </a:solidFill>
                <a:latin typeface="+mn-lt"/>
                <a:cs typeface="+mn-cs"/>
              </a:rPr>
              <a:t>Associate Professor of Medicine </a:t>
            </a:r>
          </a:p>
          <a:p>
            <a:pPr algn="ctr" eaLnBrk="1" fontAlgn="auto" hangingPunct="1">
              <a:spcBef>
                <a:spcPts val="0"/>
              </a:spcBef>
              <a:spcAft>
                <a:spcPts val="0"/>
              </a:spcAft>
            </a:pPr>
            <a:r>
              <a:rPr lang="en-US" sz="2800" dirty="0">
                <a:solidFill>
                  <a:prstClr val="white"/>
                </a:solidFill>
                <a:latin typeface="+mn-lt"/>
                <a:cs typeface="+mn-cs"/>
              </a:rPr>
              <a:t>University of Wisconsin Department of Medicine – Division of Gastroenterology &amp; Hepatology</a:t>
            </a:r>
            <a:endParaRPr lang="en-US" sz="2800" baseline="30000" dirty="0">
              <a:solidFill>
                <a:prstClr val="white"/>
              </a:solidFill>
              <a:latin typeface="+mn-lt"/>
              <a:cs typeface="+mn-cs"/>
            </a:endParaRPr>
          </a:p>
          <a:p>
            <a:pPr algn="ctr" eaLnBrk="1" fontAlgn="auto" hangingPunct="1">
              <a:spcBef>
                <a:spcPts val="0"/>
              </a:spcBef>
              <a:spcAft>
                <a:spcPts val="0"/>
              </a:spcAft>
            </a:pPr>
            <a:r>
              <a:rPr lang="en-US" sz="2800" dirty="0">
                <a:solidFill>
                  <a:prstClr val="white"/>
                </a:solidFill>
                <a:latin typeface="+mn-lt"/>
                <a:cs typeface="+mn-cs"/>
              </a:rPr>
              <a:t> </a:t>
            </a:r>
            <a:r>
              <a:rPr lang="en-US" sz="2800" dirty="0">
                <a:latin typeface="+mn-lt"/>
              </a:rPr>
              <a:t>@</a:t>
            </a:r>
            <a:r>
              <a:rPr lang="en-US" sz="2800" dirty="0" err="1">
                <a:latin typeface="+mn-lt"/>
              </a:rPr>
              <a:t>dr_fcalderaibd</a:t>
            </a:r>
            <a:endParaRPr lang="en-US" sz="2800" dirty="0">
              <a:latin typeface="+mn-lt"/>
            </a:endParaRPr>
          </a:p>
          <a:p>
            <a:pPr algn="ctr" eaLnBrk="1" fontAlgn="auto" hangingPunct="1">
              <a:spcBef>
                <a:spcPts val="0"/>
              </a:spcBef>
              <a:spcAft>
                <a:spcPts val="0"/>
              </a:spcAft>
            </a:pPr>
            <a:endParaRPr lang="en-US" dirty="0">
              <a:solidFill>
                <a:prstClr val="white"/>
              </a:solidFill>
              <a:latin typeface="Tw Cen MT"/>
              <a:cs typeface="+mn-cs"/>
            </a:endParaRPr>
          </a:p>
          <a:p>
            <a:pPr algn="ctr" eaLnBrk="1" fontAlgn="auto" hangingPunct="1">
              <a:spcBef>
                <a:spcPts val="0"/>
              </a:spcBef>
              <a:spcAft>
                <a:spcPts val="0"/>
              </a:spcAft>
            </a:pPr>
            <a:r>
              <a:rPr lang="en-US" dirty="0">
                <a:solidFill>
                  <a:prstClr val="white"/>
                </a:solidFill>
                <a:latin typeface="Tw Cen MT"/>
                <a:cs typeface="+mn-cs"/>
              </a:rPr>
              <a:t> </a:t>
            </a:r>
          </a:p>
        </p:txBody>
      </p:sp>
      <p:pic>
        <p:nvPicPr>
          <p:cNvPr id="2" name="Picture 1" descr="A person wearing glasses and a suit&#10;&#10;Description automatically generated with medium confidence">
            <a:extLst>
              <a:ext uri="{FF2B5EF4-FFF2-40B4-BE49-F238E27FC236}">
                <a16:creationId xmlns:a16="http://schemas.microsoft.com/office/drawing/2014/main" id="{B81FE3B1-D915-B0D9-7A7D-EF23E052AA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541" y="4865746"/>
            <a:ext cx="1564395" cy="1875767"/>
          </a:xfrm>
          <a:prstGeom prst="rect">
            <a:avLst/>
          </a:prstGeom>
        </p:spPr>
      </p:pic>
    </p:spTree>
    <p:extLst>
      <p:ext uri="{BB962C8B-B14F-4D97-AF65-F5344CB8AC3E}">
        <p14:creationId xmlns:p14="http://schemas.microsoft.com/office/powerpoint/2010/main" val="3005597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FE7366D-065C-DCDE-2F47-E3764C43461B}"/>
              </a:ext>
            </a:extLst>
          </p:cNvPr>
          <p:cNvSpPr>
            <a:spLocks noGrp="1"/>
          </p:cNvSpPr>
          <p:nvPr>
            <p:ph type="title"/>
          </p:nvPr>
        </p:nvSpPr>
        <p:spPr>
          <a:xfrm>
            <a:off x="149424" y="-317908"/>
            <a:ext cx="12014001" cy="1700894"/>
          </a:xfrm>
        </p:spPr>
        <p:txBody>
          <a:bodyPr anchor="b">
            <a:noAutofit/>
          </a:bodyPr>
          <a:lstStyle/>
          <a:p>
            <a:pPr algn="ctr"/>
            <a:r>
              <a:rPr lang="en-US" sz="4000" dirty="0"/>
              <a:t>Summary of studies evaluating cell-mediated immune responses after COVID-19 vaccination in patients with IBD</a:t>
            </a:r>
          </a:p>
        </p:txBody>
      </p:sp>
      <p:sp>
        <p:nvSpPr>
          <p:cNvPr id="21" name="Text Placeholder 4">
            <a:extLst>
              <a:ext uri="{FF2B5EF4-FFF2-40B4-BE49-F238E27FC236}">
                <a16:creationId xmlns:a16="http://schemas.microsoft.com/office/drawing/2014/main" id="{5AFF8B11-FFE0-5758-5A0A-13ADA6740F17}"/>
              </a:ext>
            </a:extLst>
          </p:cNvPr>
          <p:cNvSpPr>
            <a:spLocks noGrp="1"/>
          </p:cNvSpPr>
          <p:nvPr>
            <p:ph type="body" sz="quarter" idx="3"/>
          </p:nvPr>
        </p:nvSpPr>
        <p:spPr>
          <a:xfrm>
            <a:off x="228600" y="1565389"/>
            <a:ext cx="6781800" cy="429815"/>
          </a:xfrm>
        </p:spPr>
        <p:txBody>
          <a:bodyPr>
            <a:normAutofit/>
          </a:bodyPr>
          <a:lstStyle/>
          <a:p>
            <a:pPr algn="ctr"/>
            <a:r>
              <a:rPr lang="en-US" dirty="0"/>
              <a:t>Cell-Mediated Immunogenicity </a:t>
            </a:r>
          </a:p>
        </p:txBody>
      </p:sp>
      <p:graphicFrame>
        <p:nvGraphicFramePr>
          <p:cNvPr id="2" name="Chart 1">
            <a:extLst>
              <a:ext uri="{FF2B5EF4-FFF2-40B4-BE49-F238E27FC236}">
                <a16:creationId xmlns:a16="http://schemas.microsoft.com/office/drawing/2014/main" id="{48689D38-5D77-3F37-5939-B8897A7312D9}"/>
              </a:ext>
            </a:extLst>
          </p:cNvPr>
          <p:cNvGraphicFramePr/>
          <p:nvPr/>
        </p:nvGraphicFramePr>
        <p:xfrm>
          <a:off x="228600" y="1676400"/>
          <a:ext cx="6553200" cy="4115843"/>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606FBB54-7CBD-CE2A-7E5A-523B52B90B0B}"/>
              </a:ext>
            </a:extLst>
          </p:cNvPr>
          <p:cNvPicPr>
            <a:picLocks noChangeAspect="1"/>
          </p:cNvPicPr>
          <p:nvPr/>
        </p:nvPicPr>
        <p:blipFill>
          <a:blip r:embed="rId4"/>
          <a:stretch>
            <a:fillRect/>
          </a:stretch>
        </p:blipFill>
        <p:spPr>
          <a:xfrm>
            <a:off x="6542285" y="1930195"/>
            <a:ext cx="5471716" cy="3867715"/>
          </a:xfrm>
          <a:prstGeom prst="rect">
            <a:avLst/>
          </a:prstGeom>
        </p:spPr>
      </p:pic>
      <p:sp>
        <p:nvSpPr>
          <p:cNvPr id="7" name="TextBox 6">
            <a:extLst>
              <a:ext uri="{FF2B5EF4-FFF2-40B4-BE49-F238E27FC236}">
                <a16:creationId xmlns:a16="http://schemas.microsoft.com/office/drawing/2014/main" id="{5CC68DE9-EB18-2A9E-06A1-F68F9ED010AA}"/>
              </a:ext>
            </a:extLst>
          </p:cNvPr>
          <p:cNvSpPr txBox="1"/>
          <p:nvPr/>
        </p:nvSpPr>
        <p:spPr>
          <a:xfrm>
            <a:off x="7876308" y="5831278"/>
            <a:ext cx="4180609" cy="1015663"/>
          </a:xfrm>
          <a:prstGeom prst="rect">
            <a:avLst/>
          </a:prstGeom>
          <a:noFill/>
        </p:spPr>
        <p:txBody>
          <a:bodyPr wrap="square" rtlCol="0">
            <a:spAutoFit/>
          </a:bodyPr>
          <a:lstStyle/>
          <a:p>
            <a:r>
              <a:rPr lang="en-US" sz="1200" dirty="0">
                <a:latin typeface="+mn-lt"/>
              </a:rPr>
              <a:t>Caldera F, et al. </a:t>
            </a:r>
            <a:r>
              <a:rPr lang="en-US" sz="1200" i="1" dirty="0">
                <a:latin typeface="+mn-lt"/>
              </a:rPr>
              <a:t>ACG</a:t>
            </a:r>
            <a:r>
              <a:rPr lang="en-US" sz="1200" dirty="0">
                <a:latin typeface="+mn-lt"/>
              </a:rPr>
              <a:t>. 2022;117(1):176-179.</a:t>
            </a:r>
          </a:p>
          <a:p>
            <a:r>
              <a:rPr lang="en-US" sz="1200" dirty="0">
                <a:latin typeface="+mn-lt"/>
              </a:rPr>
              <a:t>Lin S, et al. </a:t>
            </a:r>
            <a:r>
              <a:rPr lang="en-US" sz="1200" i="1" dirty="0">
                <a:latin typeface="+mn-lt"/>
              </a:rPr>
              <a:t>Nat </a:t>
            </a:r>
            <a:r>
              <a:rPr lang="en-US" sz="1200" i="1" dirty="0" err="1">
                <a:latin typeface="+mn-lt"/>
              </a:rPr>
              <a:t>Commun</a:t>
            </a:r>
            <a:r>
              <a:rPr lang="en-US" sz="1200" i="1" dirty="0">
                <a:latin typeface="+mn-lt"/>
              </a:rPr>
              <a:t>.</a:t>
            </a:r>
            <a:r>
              <a:rPr lang="en-US" sz="1200" dirty="0">
                <a:latin typeface="+mn-lt"/>
              </a:rPr>
              <a:t> 2022;13(1):1379</a:t>
            </a:r>
          </a:p>
          <a:p>
            <a:r>
              <a:rPr lang="en-US" sz="1200" dirty="0">
                <a:latin typeface="+mn-lt"/>
              </a:rPr>
              <a:t>Long MD, et al</a:t>
            </a:r>
            <a:r>
              <a:rPr lang="en-US" sz="1200" i="1" dirty="0">
                <a:latin typeface="+mn-lt"/>
              </a:rPr>
              <a:t>.  Clinical gastroenterology and Hepatology </a:t>
            </a:r>
            <a:r>
              <a:rPr lang="en-US" sz="1200" dirty="0">
                <a:latin typeface="+mn-lt"/>
              </a:rPr>
              <a:t>(2022)</a:t>
            </a:r>
          </a:p>
          <a:p>
            <a:r>
              <a:rPr lang="en-US" sz="1200" dirty="0">
                <a:latin typeface="+mn-lt"/>
              </a:rPr>
              <a:t>Schell TL, et al</a:t>
            </a:r>
            <a:r>
              <a:rPr lang="en-US" sz="1200" i="1" dirty="0">
                <a:latin typeface="+mn-lt"/>
              </a:rPr>
              <a:t>. </a:t>
            </a:r>
            <a:r>
              <a:rPr lang="en-US" sz="1200" i="1" dirty="0" err="1">
                <a:latin typeface="+mn-lt"/>
              </a:rPr>
              <a:t>Inflamm</a:t>
            </a:r>
            <a:r>
              <a:rPr lang="en-US" sz="1200" i="1" dirty="0">
                <a:latin typeface="+mn-lt"/>
              </a:rPr>
              <a:t> Bowel Dis. </a:t>
            </a:r>
            <a:r>
              <a:rPr lang="en-US" sz="1200" dirty="0">
                <a:latin typeface="+mn-lt"/>
              </a:rPr>
              <a:t>2022</a:t>
            </a:r>
          </a:p>
          <a:p>
            <a:r>
              <a:rPr lang="en-US" sz="1200" dirty="0">
                <a:latin typeface="+mn-lt"/>
              </a:rPr>
              <a:t> Li D, et al</a:t>
            </a:r>
            <a:r>
              <a:rPr lang="en-US" sz="1200" i="1" dirty="0">
                <a:latin typeface="+mn-lt"/>
              </a:rPr>
              <a:t>. </a:t>
            </a:r>
            <a:r>
              <a:rPr lang="en-US" sz="1200" i="1" dirty="0" err="1">
                <a:latin typeface="+mn-lt"/>
              </a:rPr>
              <a:t>Inflamm</a:t>
            </a:r>
            <a:r>
              <a:rPr lang="en-US" sz="1200" i="1" dirty="0">
                <a:latin typeface="+mn-lt"/>
              </a:rPr>
              <a:t> Bowel Dis</a:t>
            </a:r>
            <a:r>
              <a:rPr lang="en-US" sz="1200" dirty="0">
                <a:latin typeface="+mn-lt"/>
              </a:rPr>
              <a:t>. 2022</a:t>
            </a:r>
          </a:p>
        </p:txBody>
      </p:sp>
    </p:spTree>
    <p:extLst>
      <p:ext uri="{BB962C8B-B14F-4D97-AF65-F5344CB8AC3E}">
        <p14:creationId xmlns:p14="http://schemas.microsoft.com/office/powerpoint/2010/main" val="2595695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772" y="796280"/>
            <a:ext cx="8229600" cy="338328"/>
          </a:xfrm>
        </p:spPr>
        <p:txBody>
          <a:bodyPr>
            <a:noAutofit/>
          </a:bodyPr>
          <a:lstStyle/>
          <a:p>
            <a:r>
              <a:rPr lang="en-US" sz="3600" dirty="0"/>
              <a:t>Alternative Immunization Schedule for patients with IBD</a:t>
            </a:r>
          </a:p>
        </p:txBody>
      </p:sp>
      <p:sp>
        <p:nvSpPr>
          <p:cNvPr id="5" name="Footer Placeholder 4"/>
          <p:cNvSpPr>
            <a:spLocks noGrp="1"/>
          </p:cNvSpPr>
          <p:nvPr>
            <p:ph type="ftr" sz="quarter" idx="11"/>
          </p:nvPr>
        </p:nvSpPr>
        <p:spPr/>
        <p:txBody>
          <a:bodyPr/>
          <a:lstStyle/>
          <a:p>
            <a:r>
              <a:rPr lang="en-US"/>
              <a:t>Copyright © 2022 Wolters Kluwer Health, Inc. and/or its subsidiaries.  All rights reserved.</a:t>
            </a:r>
            <a:endParaRPr lang="en-US" dirty="0"/>
          </a:p>
        </p:txBody>
      </p:sp>
      <p:sp>
        <p:nvSpPr>
          <p:cNvPr id="6" name="Slide Number Placeholder 5"/>
          <p:cNvSpPr>
            <a:spLocks noGrp="1"/>
          </p:cNvSpPr>
          <p:nvPr>
            <p:ph type="sldNum" sz="quarter" idx="12"/>
          </p:nvPr>
        </p:nvSpPr>
        <p:spPr/>
        <p:txBody>
          <a:bodyPr/>
          <a:lstStyle>
            <a:lvl1pPr>
              <a:defRPr sz="900"/>
            </a:lvl1pPr>
          </a:lstStyle>
          <a:p>
            <a:fld id="{27A13296-8103-46F4-BA41-F532E14F2100}" type="slidenum">
              <a:rPr lang="en-US" smtClean="0"/>
              <a:pPr/>
              <a:t>11</a:t>
            </a:fld>
            <a:endParaRPr lang="en-US" dirty="0"/>
          </a:p>
        </p:txBody>
      </p:sp>
      <p:sp>
        <p:nvSpPr>
          <p:cNvPr id="7" name="Text Placeholder 6"/>
          <p:cNvSpPr>
            <a:spLocks noGrp="1"/>
          </p:cNvSpPr>
          <p:nvPr>
            <p:ph type="body" sz="half" idx="13"/>
          </p:nvPr>
        </p:nvSpPr>
        <p:spPr>
          <a:xfrm>
            <a:off x="1612650" y="5654937"/>
            <a:ext cx="5397751" cy="909225"/>
          </a:xfrm>
        </p:spPr>
        <p:txBody>
          <a:bodyPr>
            <a:normAutofit fontScale="97500"/>
          </a:bodyPr>
          <a:lstStyle/>
          <a:p>
            <a:r>
              <a:rPr lang="en-US" b="1" u="sng" dirty="0"/>
              <a:t>
              </a:t>
            </a:r>
          </a:p>
          <a:p>
            <a:r>
              <a:rPr lang="en-US" dirty="0"/>
              <a:t>Caldera et al</a:t>
            </a:r>
            <a:r>
              <a:rPr lang="en-US" i="1" dirty="0"/>
              <a:t>, ACG</a:t>
            </a:r>
            <a:r>
              <a:rPr lang="en-US" dirty="0"/>
              <a:t>115(9):1356-1361, September 2020.</a:t>
            </a:r>
          </a:p>
          <a:p>
            <a:endParaRPr lang="en-US" dirty="0"/>
          </a:p>
        </p:txBody>
      </p:sp>
      <p:graphicFrame>
        <p:nvGraphicFramePr>
          <p:cNvPr id="25" name="Table 25">
            <a:extLst>
              <a:ext uri="{FF2B5EF4-FFF2-40B4-BE49-F238E27FC236}">
                <a16:creationId xmlns:a16="http://schemas.microsoft.com/office/drawing/2014/main" id="{A06249AD-708D-568C-7E9A-5B08CCB195EF}"/>
              </a:ext>
            </a:extLst>
          </p:cNvPr>
          <p:cNvGraphicFramePr>
            <a:graphicFrameLocks noGrp="1"/>
          </p:cNvGraphicFramePr>
          <p:nvPr>
            <p:extLst>
              <p:ext uri="{D42A27DB-BD31-4B8C-83A1-F6EECF244321}">
                <p14:modId xmlns:p14="http://schemas.microsoft.com/office/powerpoint/2010/main" val="2948908054"/>
              </p:ext>
            </p:extLst>
          </p:nvPr>
        </p:nvGraphicFramePr>
        <p:xfrm>
          <a:off x="381000" y="1717750"/>
          <a:ext cx="11201400" cy="4226560"/>
        </p:xfrm>
        <a:graphic>
          <a:graphicData uri="http://schemas.openxmlformats.org/drawingml/2006/table">
            <a:tbl>
              <a:tblPr firstRow="1" bandRow="1">
                <a:tableStyleId>{5C22544A-7EE6-4342-B048-85BDC9FD1C3A}</a:tableStyleId>
              </a:tblPr>
              <a:tblGrid>
                <a:gridCol w="5600700">
                  <a:extLst>
                    <a:ext uri="{9D8B030D-6E8A-4147-A177-3AD203B41FA5}">
                      <a16:colId xmlns:a16="http://schemas.microsoft.com/office/drawing/2014/main" val="2005209290"/>
                    </a:ext>
                  </a:extLst>
                </a:gridCol>
                <a:gridCol w="5600700">
                  <a:extLst>
                    <a:ext uri="{9D8B030D-6E8A-4147-A177-3AD203B41FA5}">
                      <a16:colId xmlns:a16="http://schemas.microsoft.com/office/drawing/2014/main" val="876878728"/>
                    </a:ext>
                  </a:extLst>
                </a:gridCol>
              </a:tblGrid>
              <a:tr h="370840">
                <a:tc>
                  <a:txBody>
                    <a:bodyPr/>
                    <a:lstStyle/>
                    <a:p>
                      <a:r>
                        <a:rPr lang="en-US" dirty="0"/>
                        <a:t>Vaccine</a:t>
                      </a:r>
                    </a:p>
                  </a:txBody>
                  <a:tcPr/>
                </a:tc>
                <a:tc>
                  <a:txBody>
                    <a:bodyPr/>
                    <a:lstStyle/>
                    <a:p>
                      <a:r>
                        <a:rPr lang="en-US" dirty="0"/>
                        <a:t>Recommendations</a:t>
                      </a:r>
                    </a:p>
                  </a:txBody>
                  <a:tcPr/>
                </a:tc>
                <a:extLst>
                  <a:ext uri="{0D108BD9-81ED-4DB2-BD59-A6C34878D82A}">
                    <a16:rowId xmlns:a16="http://schemas.microsoft.com/office/drawing/2014/main" val="2262097620"/>
                  </a:ext>
                </a:extLst>
              </a:tr>
              <a:tr h="370840">
                <a:tc>
                  <a:txBody>
                    <a:bodyPr/>
                    <a:lstStyle/>
                    <a:p>
                      <a:r>
                        <a:rPr lang="en-US" dirty="0"/>
                        <a:t>COVID-19 vaccine</a:t>
                      </a:r>
                    </a:p>
                  </a:txBody>
                  <a:tcPr/>
                </a:tc>
                <a:tc>
                  <a:txBody>
                    <a:bodyPr/>
                    <a:lstStyle/>
                    <a:p>
                      <a:r>
                        <a:rPr lang="en-US" dirty="0"/>
                        <a:t>Follow Recommendations for General population </a:t>
                      </a:r>
                    </a:p>
                  </a:txBody>
                  <a:tcPr/>
                </a:tc>
                <a:extLst>
                  <a:ext uri="{0D108BD9-81ED-4DB2-BD59-A6C34878D82A}">
                    <a16:rowId xmlns:a16="http://schemas.microsoft.com/office/drawing/2014/main" val="3730195717"/>
                  </a:ext>
                </a:extLst>
              </a:tr>
              <a:tr h="370840">
                <a:tc>
                  <a:txBody>
                    <a:bodyPr/>
                    <a:lstStyle/>
                    <a:p>
                      <a:r>
                        <a:rPr lang="en-US" dirty="0"/>
                        <a:t>Influenza vaccine</a:t>
                      </a:r>
                    </a:p>
                  </a:txBody>
                  <a:tcPr/>
                </a:tc>
                <a:tc>
                  <a:txBody>
                    <a:bodyPr/>
                    <a:lstStyle/>
                    <a:p>
                      <a:r>
                        <a:rPr lang="en-US" dirty="0"/>
                        <a:t>All patients</a:t>
                      </a:r>
                    </a:p>
                    <a:p>
                      <a:r>
                        <a:rPr lang="en-US" dirty="0"/>
                        <a:t>Older adults &gt;65 years of age High Dose, Recombinant or Adjuvant Vaccine </a:t>
                      </a:r>
                    </a:p>
                    <a:p>
                      <a:r>
                        <a:rPr lang="en-US" dirty="0"/>
                        <a:t>Those on Anti-TNF monotherapy  High dose influenza vaccine </a:t>
                      </a:r>
                    </a:p>
                  </a:txBody>
                  <a:tcPr/>
                </a:tc>
                <a:extLst>
                  <a:ext uri="{0D108BD9-81ED-4DB2-BD59-A6C34878D82A}">
                    <a16:rowId xmlns:a16="http://schemas.microsoft.com/office/drawing/2014/main" val="500297892"/>
                  </a:ext>
                </a:extLst>
              </a:tr>
              <a:tr h="370840">
                <a:tc>
                  <a:txBody>
                    <a:bodyPr/>
                    <a:lstStyle/>
                    <a:p>
                      <a:r>
                        <a:rPr lang="en-US" dirty="0"/>
                        <a:t>PCV 15, PCV 20 or PPSV 23 </a:t>
                      </a:r>
                    </a:p>
                  </a:txBody>
                  <a:tcPr/>
                </a:tc>
                <a:tc>
                  <a:txBody>
                    <a:bodyPr/>
                    <a:lstStyle/>
                    <a:p>
                      <a:r>
                        <a:rPr lang="en-US" dirty="0"/>
                        <a:t>All patients with IBD 19 years of age and older on immunosuppressive therapy  </a:t>
                      </a:r>
                    </a:p>
                  </a:txBody>
                  <a:tcPr/>
                </a:tc>
                <a:extLst>
                  <a:ext uri="{0D108BD9-81ED-4DB2-BD59-A6C34878D82A}">
                    <a16:rowId xmlns:a16="http://schemas.microsoft.com/office/drawing/2014/main" val="2366949260"/>
                  </a:ext>
                </a:extLst>
              </a:tr>
              <a:tr h="370840">
                <a:tc>
                  <a:txBody>
                    <a:bodyPr/>
                    <a:lstStyle/>
                    <a:p>
                      <a:r>
                        <a:rPr lang="en-US" dirty="0"/>
                        <a:t>Recombinant Herpes Zoster Vaccine</a:t>
                      </a:r>
                    </a:p>
                  </a:txBody>
                  <a:tcPr/>
                </a:tc>
                <a:tc>
                  <a:txBody>
                    <a:bodyPr/>
                    <a:lstStyle/>
                    <a:p>
                      <a:r>
                        <a:rPr lang="en-US" dirty="0"/>
                        <a:t>All patients with IBD 19 years of age and older </a:t>
                      </a:r>
                    </a:p>
                  </a:txBody>
                  <a:tcPr/>
                </a:tc>
                <a:extLst>
                  <a:ext uri="{0D108BD9-81ED-4DB2-BD59-A6C34878D82A}">
                    <a16:rowId xmlns:a16="http://schemas.microsoft.com/office/drawing/2014/main" val="2625137886"/>
                  </a:ext>
                </a:extLst>
              </a:tr>
              <a:tr h="370840">
                <a:tc>
                  <a:txBody>
                    <a:bodyPr/>
                    <a:lstStyle/>
                    <a:p>
                      <a:r>
                        <a:rPr lang="en-US" dirty="0"/>
                        <a:t>Hepatitis B vaccine </a:t>
                      </a:r>
                    </a:p>
                  </a:txBody>
                  <a:tcPr/>
                </a:tc>
                <a:tc>
                  <a:txBody>
                    <a:bodyPr/>
                    <a:lstStyle/>
                    <a:p>
                      <a:r>
                        <a:rPr lang="en-US" dirty="0"/>
                        <a:t>All adults patients with IBD not previously  immunized </a:t>
                      </a:r>
                    </a:p>
                  </a:txBody>
                  <a:tcPr/>
                </a:tc>
                <a:extLst>
                  <a:ext uri="{0D108BD9-81ED-4DB2-BD59-A6C34878D82A}">
                    <a16:rowId xmlns:a16="http://schemas.microsoft.com/office/drawing/2014/main" val="2669711345"/>
                  </a:ext>
                </a:extLst>
              </a:tr>
              <a:tr h="370840">
                <a:tc>
                  <a:txBody>
                    <a:bodyPr/>
                    <a:lstStyle/>
                    <a:p>
                      <a:r>
                        <a:rPr lang="en-US" dirty="0"/>
                        <a:t>HPV vaccine series </a:t>
                      </a:r>
                    </a:p>
                  </a:txBody>
                  <a:tcPr/>
                </a:tc>
                <a:tc>
                  <a:txBody>
                    <a:bodyPr/>
                    <a:lstStyle/>
                    <a:p>
                      <a:r>
                        <a:rPr lang="en-US" dirty="0"/>
                        <a:t>All adults up to age 26</a:t>
                      </a:r>
                    </a:p>
                    <a:p>
                      <a:r>
                        <a:rPr lang="en-US" dirty="0"/>
                        <a:t>27-45* shared clinical decision </a:t>
                      </a:r>
                    </a:p>
                  </a:txBody>
                  <a:tcPr/>
                </a:tc>
                <a:extLst>
                  <a:ext uri="{0D108BD9-81ED-4DB2-BD59-A6C34878D82A}">
                    <a16:rowId xmlns:a16="http://schemas.microsoft.com/office/drawing/2014/main" val="2960246217"/>
                  </a:ext>
                </a:extLst>
              </a:tr>
            </a:tbl>
          </a:graphicData>
        </a:graphic>
      </p:graphicFrame>
    </p:spTree>
    <p:extLst>
      <p:ext uri="{BB962C8B-B14F-4D97-AF65-F5344CB8AC3E}">
        <p14:creationId xmlns:p14="http://schemas.microsoft.com/office/powerpoint/2010/main" val="1081485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709AB-1B7A-2343-AEB0-3E1FEE89BCBF}"/>
              </a:ext>
            </a:extLst>
          </p:cNvPr>
          <p:cNvSpPr>
            <a:spLocks noGrp="1"/>
          </p:cNvSpPr>
          <p:nvPr>
            <p:ph type="title"/>
          </p:nvPr>
        </p:nvSpPr>
        <p:spPr>
          <a:xfrm>
            <a:off x="-5986" y="-192655"/>
            <a:ext cx="12045586" cy="1676400"/>
          </a:xfrm>
        </p:spPr>
        <p:txBody>
          <a:bodyPr vert="horz" lIns="91440" tIns="45720" rIns="91440" bIns="45720" rtlCol="0" anchor="b">
            <a:normAutofit/>
          </a:bodyPr>
          <a:lstStyle/>
          <a:p>
            <a:pPr algn="ctr"/>
            <a:r>
              <a:rPr lang="en-US" b="1" dirty="0"/>
              <a:t>How to Implement a Successful Vaccination Program</a:t>
            </a:r>
          </a:p>
        </p:txBody>
      </p:sp>
      <p:sp>
        <p:nvSpPr>
          <p:cNvPr id="3" name="TextBox 2">
            <a:extLst>
              <a:ext uri="{FF2B5EF4-FFF2-40B4-BE49-F238E27FC236}">
                <a16:creationId xmlns:a16="http://schemas.microsoft.com/office/drawing/2014/main" id="{0F8E2D6F-F57F-264A-A27B-0C8ECEA0F72B}"/>
              </a:ext>
            </a:extLst>
          </p:cNvPr>
          <p:cNvSpPr txBox="1"/>
          <p:nvPr/>
        </p:nvSpPr>
        <p:spPr>
          <a:xfrm>
            <a:off x="-1600200" y="6096000"/>
            <a:ext cx="5768622" cy="562962"/>
          </a:xfrm>
          <a:prstGeom prst="rect">
            <a:avLst/>
          </a:prstGeom>
        </p:spPr>
        <p:txBody>
          <a:bodyPr vert="horz" wrap="square" lIns="90000" tIns="46800" rIns="90000" bIns="46800" rtlCol="0" anchor="b">
            <a:normAutofit/>
          </a:bodyPr>
          <a:lstStyle/>
          <a:p>
            <a:pPr algn="r">
              <a:lnSpc>
                <a:spcPct val="90000"/>
              </a:lnSpc>
              <a:spcAft>
                <a:spcPts val="600"/>
              </a:spcAft>
            </a:pPr>
            <a:r>
              <a:rPr lang="en-US" sz="1200" dirty="0">
                <a:latin typeface="+mn-lt"/>
                <a:cs typeface="+mn-cs"/>
              </a:rPr>
              <a:t>Bhat S, et al . </a:t>
            </a:r>
            <a:r>
              <a:rPr lang="en-US" sz="1200" dirty="0" smtClean="0">
                <a:latin typeface="+mn-lt"/>
                <a:cs typeface="+mn-cs"/>
              </a:rPr>
              <a:t>2023 </a:t>
            </a:r>
            <a:r>
              <a:rPr lang="en-US" sz="1200" i="1" dirty="0">
                <a:latin typeface="+mn-lt"/>
                <a:cs typeface="+mn-cs"/>
              </a:rPr>
              <a:t>Gastroenterology</a:t>
            </a:r>
            <a:r>
              <a:rPr lang="en-US" sz="1200" dirty="0">
                <a:latin typeface="+mn-lt"/>
                <a:cs typeface="+mn-cs"/>
              </a:rPr>
              <a:t> </a:t>
            </a:r>
            <a:r>
              <a:rPr lang="en-US" sz="1200" dirty="0" smtClean="0">
                <a:latin typeface="+mn-lt"/>
                <a:cs typeface="+mn-cs"/>
              </a:rPr>
              <a:t>June 164(7) 1047-1051.</a:t>
            </a:r>
            <a:endParaRPr lang="en-US" sz="900" dirty="0">
              <a:latin typeface="+mn-lt"/>
              <a:cs typeface="+mn-cs"/>
            </a:endParaRPr>
          </a:p>
        </p:txBody>
      </p:sp>
      <p:pic>
        <p:nvPicPr>
          <p:cNvPr id="4" name="Content Placeholder 4" descr="Diagram&#10;&#10;Description automatically generated">
            <a:extLst>
              <a:ext uri="{FF2B5EF4-FFF2-40B4-BE49-F238E27FC236}">
                <a16:creationId xmlns:a16="http://schemas.microsoft.com/office/drawing/2014/main" id="{8EB015CF-71E2-E22B-7819-E5E48D6673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20" y="1895045"/>
            <a:ext cx="8640960" cy="3715612"/>
          </a:xfrm>
          <a:noFill/>
        </p:spPr>
      </p:pic>
      <p:pic>
        <p:nvPicPr>
          <p:cNvPr id="7" name="Picture 6" descr="Diagram&#10;&#10;Description automatically generated">
            <a:extLst>
              <a:ext uri="{FF2B5EF4-FFF2-40B4-BE49-F238E27FC236}">
                <a16:creationId xmlns:a16="http://schemas.microsoft.com/office/drawing/2014/main" id="{6768BFB7-1D69-F1FC-F7BB-F4656AE9A9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542" y="1483745"/>
            <a:ext cx="9256547" cy="3969033"/>
          </a:xfrm>
          <a:prstGeom prst="rect">
            <a:avLst/>
          </a:prstGeom>
        </p:spPr>
      </p:pic>
    </p:spTree>
    <p:extLst>
      <p:ext uri="{BB962C8B-B14F-4D97-AF65-F5344CB8AC3E}">
        <p14:creationId xmlns:p14="http://schemas.microsoft.com/office/powerpoint/2010/main" val="822092109"/>
      </p:ext>
    </p:extLst>
  </p:cSld>
  <p:clrMapOvr>
    <a:masterClrMapping/>
  </p:clrMapOvr>
  <mc:AlternateContent xmlns:mc="http://schemas.openxmlformats.org/markup-compatibility/2006" xmlns:p14="http://schemas.microsoft.com/office/powerpoint/2010/main">
    <mc:Choice Requires="p14">
      <p:transition spd="slow" p14:dur="2000" advTm="69877"/>
    </mc:Choice>
    <mc:Fallback xmlns="">
      <p:transition spd="slow" advTm="6987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3D10-3603-5965-D3D5-825999E67F6D}"/>
              </a:ext>
            </a:extLst>
          </p:cNvPr>
          <p:cNvSpPr>
            <a:spLocks noGrp="1"/>
          </p:cNvSpPr>
          <p:nvPr>
            <p:ph type="title"/>
          </p:nvPr>
        </p:nvSpPr>
        <p:spPr/>
        <p:txBody>
          <a:bodyPr/>
          <a:lstStyle/>
          <a:p>
            <a:r>
              <a:rPr lang="en-US" dirty="0"/>
              <a:t>                    </a:t>
            </a:r>
          </a:p>
        </p:txBody>
      </p:sp>
      <p:pic>
        <p:nvPicPr>
          <p:cNvPr id="4" name="Content Placeholder 3"/>
          <p:cNvPicPr>
            <a:picLocks noGrp="1" noChangeAspect="1"/>
          </p:cNvPicPr>
          <p:nvPr>
            <p:ph idx="1"/>
          </p:nvPr>
        </p:nvPicPr>
        <p:blipFill>
          <a:blip r:embed="rId2"/>
          <a:stretch>
            <a:fillRect/>
          </a:stretch>
        </p:blipFill>
        <p:spPr>
          <a:xfrm>
            <a:off x="914400" y="1600200"/>
            <a:ext cx="9868654" cy="4563539"/>
          </a:xfrm>
          <a:prstGeom prst="rect">
            <a:avLst/>
          </a:prstGeom>
        </p:spPr>
      </p:pic>
      <p:sp>
        <p:nvSpPr>
          <p:cNvPr id="8" name="Title 9">
            <a:extLst>
              <a:ext uri="{FF2B5EF4-FFF2-40B4-BE49-F238E27FC236}">
                <a16:creationId xmlns:a16="http://schemas.microsoft.com/office/drawing/2014/main" id="{6D8B8698-78FA-54AC-32ED-DBFE65B158BE}"/>
              </a:ext>
            </a:extLst>
          </p:cNvPr>
          <p:cNvSpPr txBox="1">
            <a:spLocks/>
          </p:cNvSpPr>
          <p:nvPr/>
        </p:nvSpPr>
        <p:spPr>
          <a:xfrm>
            <a:off x="1462616" y="376163"/>
            <a:ext cx="9129183" cy="1056796"/>
          </a:xfr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000" dirty="0"/>
              <a:t>What else? </a:t>
            </a:r>
          </a:p>
        </p:txBody>
      </p:sp>
      <p:sp>
        <p:nvSpPr>
          <p:cNvPr id="7" name="TextBox 6">
            <a:extLst>
              <a:ext uri="{FF2B5EF4-FFF2-40B4-BE49-F238E27FC236}">
                <a16:creationId xmlns:a16="http://schemas.microsoft.com/office/drawing/2014/main" id="{B71AB697-E2A9-5512-DF47-CC47D2941432}"/>
              </a:ext>
            </a:extLst>
          </p:cNvPr>
          <p:cNvSpPr txBox="1"/>
          <p:nvPr/>
        </p:nvSpPr>
        <p:spPr>
          <a:xfrm>
            <a:off x="8215532" y="2701498"/>
            <a:ext cx="1997613" cy="2180492"/>
          </a:xfrm>
          <a:prstGeom prst="rect">
            <a:avLst/>
          </a:prstGeom>
          <a:solidFill>
            <a:schemeClr val="bg1"/>
          </a:solidFill>
          <a:ln>
            <a:solidFill>
              <a:schemeClr val="bg1"/>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87747E34-F707-475B-9A3C-CF230CB3B8A1}"/>
              </a:ext>
            </a:extLst>
          </p:cNvPr>
          <p:cNvSpPr txBox="1"/>
          <p:nvPr/>
        </p:nvSpPr>
        <p:spPr>
          <a:xfrm>
            <a:off x="8370277" y="2701498"/>
            <a:ext cx="2907323" cy="1477328"/>
          </a:xfrm>
          <a:prstGeom prst="rect">
            <a:avLst/>
          </a:prstGeom>
          <a:noFill/>
        </p:spPr>
        <p:txBody>
          <a:bodyPr wrap="square" rtlCol="0">
            <a:spAutoFit/>
          </a:bodyPr>
          <a:lstStyle/>
          <a:p>
            <a:r>
              <a:rPr lang="en-US" dirty="0"/>
              <a:t>Human Papilloma Virus</a:t>
            </a:r>
          </a:p>
          <a:p>
            <a:r>
              <a:rPr lang="en-US" dirty="0"/>
              <a:t>Hepatitis B Vaccine</a:t>
            </a:r>
          </a:p>
          <a:p>
            <a:r>
              <a:rPr lang="en-US" dirty="0"/>
              <a:t>Tetanus, Diphtheria and Pertussis  </a:t>
            </a:r>
          </a:p>
          <a:p>
            <a:r>
              <a:rPr lang="en-US" dirty="0"/>
              <a:t>No live Vaccines </a:t>
            </a:r>
          </a:p>
        </p:txBody>
      </p:sp>
      <p:sp>
        <p:nvSpPr>
          <p:cNvPr id="10" name="TextBox 9">
            <a:extLst>
              <a:ext uri="{FF2B5EF4-FFF2-40B4-BE49-F238E27FC236}">
                <a16:creationId xmlns:a16="http://schemas.microsoft.com/office/drawing/2014/main" id="{E3FD0408-D41B-1554-BE2A-7A748D9319EB}"/>
              </a:ext>
            </a:extLst>
          </p:cNvPr>
          <p:cNvSpPr txBox="1"/>
          <p:nvPr/>
        </p:nvSpPr>
        <p:spPr>
          <a:xfrm>
            <a:off x="7934178" y="4403188"/>
            <a:ext cx="436099" cy="47880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36679854"/>
      </p:ext>
    </p:extLst>
  </p:cSld>
  <p:clrMapOvr>
    <a:masterClrMapping/>
  </p:clrMapOvr>
  <mc:AlternateContent xmlns:mc="http://schemas.openxmlformats.org/markup-compatibility/2006" xmlns:p14="http://schemas.microsoft.com/office/powerpoint/2010/main">
    <mc:Choice Requires="p14">
      <p:transition spd="slow" p14:dur="2000" advTm="35552"/>
    </mc:Choice>
    <mc:Fallback xmlns="">
      <p:transition spd="slow" advTm="3555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F16C2-7704-CF5A-4A01-5D8DF968EC71}"/>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22AC6E3E-4749-A1FE-96E0-170751E60072}"/>
              </a:ext>
            </a:extLst>
          </p:cNvPr>
          <p:cNvSpPr>
            <a:spLocks noGrp="1"/>
          </p:cNvSpPr>
          <p:nvPr>
            <p:ph idx="1"/>
          </p:nvPr>
        </p:nvSpPr>
        <p:spPr>
          <a:xfrm>
            <a:off x="335359" y="1698626"/>
            <a:ext cx="11521280" cy="4968874"/>
          </a:xfrm>
        </p:spPr>
        <p:txBody>
          <a:bodyPr/>
          <a:lstStyle/>
          <a:p>
            <a:r>
              <a:rPr lang="en-US" sz="2800" dirty="0">
                <a:hlinkClick r:id="rId3"/>
              </a:rPr>
              <a:t>fcaldera@medicine.wisc.edu</a:t>
            </a:r>
            <a:r>
              <a:rPr lang="en-US" sz="2800" dirty="0"/>
              <a:t> </a:t>
            </a:r>
          </a:p>
          <a:p>
            <a:r>
              <a:rPr lang="en-US" sz="2800" dirty="0"/>
              <a:t>dr_fcalderaibd</a:t>
            </a:r>
          </a:p>
        </p:txBody>
      </p:sp>
      <p:sp>
        <p:nvSpPr>
          <p:cNvPr id="4" name="Text Placeholder 3">
            <a:extLst>
              <a:ext uri="{FF2B5EF4-FFF2-40B4-BE49-F238E27FC236}">
                <a16:creationId xmlns:a16="http://schemas.microsoft.com/office/drawing/2014/main" id="{4F5045EA-6EFB-FD55-51C1-0511D9F30BD0}"/>
              </a:ext>
            </a:extLst>
          </p:cNvPr>
          <p:cNvSpPr>
            <a:spLocks noGrp="1"/>
          </p:cNvSpPr>
          <p:nvPr>
            <p:ph type="body" sz="quarter" idx="10"/>
          </p:nvPr>
        </p:nvSpPr>
        <p:spPr/>
        <p:txBody>
          <a:bodyPr/>
          <a:lstStyle/>
          <a:p>
            <a:endParaRPr lang="en-US" dirty="0"/>
          </a:p>
        </p:txBody>
      </p:sp>
      <p:sp>
        <p:nvSpPr>
          <p:cNvPr id="5" name="Title 9">
            <a:extLst>
              <a:ext uri="{FF2B5EF4-FFF2-40B4-BE49-F238E27FC236}">
                <a16:creationId xmlns:a16="http://schemas.microsoft.com/office/drawing/2014/main" id="{5D67D8C8-0F92-44E4-C822-CD3189752053}"/>
              </a:ext>
            </a:extLst>
          </p:cNvPr>
          <p:cNvSpPr txBox="1">
            <a:spLocks/>
          </p:cNvSpPr>
          <p:nvPr/>
        </p:nvSpPr>
        <p:spPr>
          <a:xfrm>
            <a:off x="1531408" y="92314"/>
            <a:ext cx="9129183" cy="1056796"/>
          </a:xfr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000" dirty="0"/>
              <a:t>Thank you!  Questions?</a:t>
            </a:r>
          </a:p>
        </p:txBody>
      </p:sp>
    </p:spTree>
    <p:extLst>
      <p:ext uri="{BB962C8B-B14F-4D97-AF65-F5344CB8AC3E}">
        <p14:creationId xmlns:p14="http://schemas.microsoft.com/office/powerpoint/2010/main" val="960000453"/>
      </p:ext>
    </p:extLst>
  </p:cSld>
  <p:clrMapOvr>
    <a:masterClrMapping/>
  </p:clrMapOvr>
  <mc:AlternateContent xmlns:mc="http://schemas.openxmlformats.org/markup-compatibility/2006" xmlns:p14="http://schemas.microsoft.com/office/powerpoint/2010/main">
    <mc:Choice Requires="p14">
      <p:transition spd="slow" p14:dur="2000" advTm="4801"/>
    </mc:Choice>
    <mc:Fallback xmlns="">
      <p:transition spd="slow" advTm="480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EA1F3C-2584-E622-CB01-6ED58B8327B3}"/>
              </a:ext>
            </a:extLst>
          </p:cNvPr>
          <p:cNvSpPr>
            <a:spLocks noGrp="1"/>
          </p:cNvSpPr>
          <p:nvPr>
            <p:ph type="title"/>
          </p:nvPr>
        </p:nvSpPr>
        <p:spPr>
          <a:xfrm>
            <a:off x="903469" y="38100"/>
            <a:ext cx="10871200" cy="990600"/>
          </a:xfrm>
          <a:noFill/>
          <a:ln>
            <a:noFill/>
          </a:ln>
        </p:spPr>
        <p:txBody>
          <a:bodyPr>
            <a:normAutofit fontScale="90000"/>
          </a:bodyPr>
          <a:lstStyle/>
          <a:p>
            <a:pPr algn="just"/>
            <a:r>
              <a:rPr lang="en-US" dirty="0"/>
              <a:t>	</a:t>
            </a:r>
            <a:br>
              <a:rPr lang="en-US" dirty="0"/>
            </a:br>
            <a:endParaRPr lang="en-US" dirty="0"/>
          </a:p>
        </p:txBody>
      </p:sp>
      <p:sp>
        <p:nvSpPr>
          <p:cNvPr id="6" name="Content Placeholder 5">
            <a:extLst>
              <a:ext uri="{FF2B5EF4-FFF2-40B4-BE49-F238E27FC236}">
                <a16:creationId xmlns:a16="http://schemas.microsoft.com/office/drawing/2014/main" id="{1FABBB16-BA46-B94D-6E7C-1D6E830E1624}"/>
              </a:ext>
            </a:extLst>
          </p:cNvPr>
          <p:cNvSpPr>
            <a:spLocks noGrp="1"/>
          </p:cNvSpPr>
          <p:nvPr>
            <p:ph idx="1"/>
          </p:nvPr>
        </p:nvSpPr>
        <p:spPr>
          <a:xfrm>
            <a:off x="387350" y="1368425"/>
            <a:ext cx="11417299" cy="4956175"/>
          </a:xfrm>
        </p:spPr>
        <p:txBody>
          <a:bodyPr>
            <a:normAutofit lnSpcReduction="10000"/>
          </a:bodyPr>
          <a:lstStyle/>
          <a:p>
            <a:endParaRPr lang="en-US" sz="2800" dirty="0"/>
          </a:p>
          <a:p>
            <a:r>
              <a:rPr lang="en-US" altLang="en-US" sz="2800" dirty="0">
                <a:cs typeface="Calibri" panose="020F0502020204030204" pitchFamily="34" charset="0"/>
              </a:rPr>
              <a:t>Patients with IBD do not receive preventive services at the same rate as non-IBD controls.</a:t>
            </a:r>
            <a:endParaRPr lang="en-US" sz="2800" dirty="0"/>
          </a:p>
          <a:p>
            <a:r>
              <a:rPr lang="en-US" sz="2800" dirty="0"/>
              <a:t>Follow the adult immunization schedule </a:t>
            </a:r>
          </a:p>
          <a:p>
            <a:r>
              <a:rPr lang="en-US" sz="2800" dirty="0"/>
              <a:t>Infectious Disease Society of America guidelines</a:t>
            </a:r>
          </a:p>
          <a:p>
            <a:pPr lvl="1"/>
            <a:r>
              <a:rPr lang="en-US" dirty="0"/>
              <a:t>Specialist share responsibility for ensuring vaccine are administered.</a:t>
            </a:r>
          </a:p>
          <a:p>
            <a:r>
              <a:rPr lang="en-US" sz="2800" dirty="0"/>
              <a:t>American College of Gastroenterology preventive care guidelines </a:t>
            </a:r>
          </a:p>
          <a:p>
            <a:pPr lvl="1"/>
            <a:r>
              <a:rPr lang="en-US" dirty="0"/>
              <a:t>Gastroenterologist responsible for recommendations and share responsibility for administration. </a:t>
            </a:r>
            <a:endParaRPr lang="en-US" sz="2800" dirty="0"/>
          </a:p>
          <a:p>
            <a:r>
              <a:rPr lang="en-US" sz="2800" dirty="0"/>
              <a:t>A provider recommendation for vaccine is associated with high vaccine acceptance. 	</a:t>
            </a:r>
          </a:p>
        </p:txBody>
      </p:sp>
      <p:sp>
        <p:nvSpPr>
          <p:cNvPr id="3" name="TextBox 2">
            <a:extLst>
              <a:ext uri="{FF2B5EF4-FFF2-40B4-BE49-F238E27FC236}">
                <a16:creationId xmlns:a16="http://schemas.microsoft.com/office/drawing/2014/main" id="{5E6DDF9B-08AF-A77F-7432-75911D68C98D}"/>
              </a:ext>
            </a:extLst>
          </p:cNvPr>
          <p:cNvSpPr txBox="1"/>
          <p:nvPr/>
        </p:nvSpPr>
        <p:spPr>
          <a:xfrm>
            <a:off x="152400" y="6275243"/>
            <a:ext cx="10363200" cy="523220"/>
          </a:xfrm>
          <a:prstGeom prst="rect">
            <a:avLst/>
          </a:prstGeom>
          <a:noFill/>
        </p:spPr>
        <p:txBody>
          <a:bodyPr wrap="square">
            <a:spAutoFit/>
          </a:bodyPr>
          <a:lstStyle/>
          <a:p>
            <a:r>
              <a:rPr lang="en-US" sz="1400" b="0" u="none" strike="noStrike" dirty="0">
                <a:solidFill>
                  <a:srgbClr val="2A2A2A"/>
                </a:solidFill>
                <a:effectLst/>
                <a:latin typeface="+mn-lt"/>
              </a:rPr>
              <a:t>Rubin, et, al </a:t>
            </a:r>
            <a:r>
              <a:rPr lang="en-US" sz="1400" b="0" i="1" u="none" strike="noStrike" dirty="0">
                <a:solidFill>
                  <a:srgbClr val="2A2A2A"/>
                </a:solidFill>
                <a:effectLst/>
                <a:latin typeface="+mn-lt"/>
              </a:rPr>
              <a:t>Clinical Infectious Diseases</a:t>
            </a:r>
            <a:r>
              <a:rPr lang="en-US" sz="1400" b="0" u="none" strike="noStrike" dirty="0">
                <a:solidFill>
                  <a:srgbClr val="2A2A2A"/>
                </a:solidFill>
                <a:effectLst/>
                <a:latin typeface="+mn-lt"/>
              </a:rPr>
              <a:t>, 58, e44–e100.</a:t>
            </a:r>
          </a:p>
          <a:p>
            <a:r>
              <a:rPr lang="en-US" sz="1400" dirty="0">
                <a:solidFill>
                  <a:srgbClr val="2A2A2A"/>
                </a:solidFill>
                <a:latin typeface="+mn-lt"/>
              </a:rPr>
              <a:t>Farraye F, et al </a:t>
            </a:r>
            <a:r>
              <a:rPr lang="en-US" sz="1400" i="1" dirty="0">
                <a:solidFill>
                  <a:srgbClr val="2A2A2A"/>
                </a:solidFill>
                <a:latin typeface="+mn-lt"/>
              </a:rPr>
              <a:t>Am J Gastroenterol</a:t>
            </a:r>
            <a:r>
              <a:rPr lang="en-US" sz="1400" dirty="0">
                <a:solidFill>
                  <a:srgbClr val="2A2A2A"/>
                </a:solidFill>
                <a:latin typeface="+mn-lt"/>
              </a:rPr>
              <a:t>. 2017 112(2):241-258</a:t>
            </a:r>
            <a:r>
              <a:rPr lang="en-US" sz="1400" b="0" u="none" strike="noStrike" dirty="0">
                <a:solidFill>
                  <a:srgbClr val="2A2A2A"/>
                </a:solidFill>
                <a:effectLst/>
                <a:latin typeface="+mn-lt"/>
              </a:rPr>
              <a:t> </a:t>
            </a:r>
            <a:endParaRPr lang="en-US" sz="1400" dirty="0">
              <a:latin typeface="+mn-lt"/>
            </a:endParaRPr>
          </a:p>
        </p:txBody>
      </p:sp>
      <p:sp>
        <p:nvSpPr>
          <p:cNvPr id="4" name="Title 1">
            <a:extLst>
              <a:ext uri="{FF2B5EF4-FFF2-40B4-BE49-F238E27FC236}">
                <a16:creationId xmlns:a16="http://schemas.microsoft.com/office/drawing/2014/main" id="{E30DFD2B-D84D-4277-A877-7B63AD34FBFB}"/>
              </a:ext>
            </a:extLst>
          </p:cNvPr>
          <p:cNvSpPr txBox="1">
            <a:spLocks/>
          </p:cNvSpPr>
          <p:nvPr/>
        </p:nvSpPr>
        <p:spPr>
          <a:xfrm>
            <a:off x="152400" y="38100"/>
            <a:ext cx="12039600" cy="1663890"/>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000" dirty="0"/>
              <a:t>What vaccines should patients receive and who </a:t>
            </a:r>
            <a:br>
              <a:rPr lang="en-US" sz="4000" dirty="0"/>
            </a:br>
            <a:r>
              <a:rPr lang="en-US" sz="4000" dirty="0"/>
              <a:t>is responsible for vaccination?</a:t>
            </a:r>
          </a:p>
        </p:txBody>
      </p:sp>
    </p:spTree>
    <p:extLst>
      <p:ext uri="{BB962C8B-B14F-4D97-AF65-F5344CB8AC3E}">
        <p14:creationId xmlns:p14="http://schemas.microsoft.com/office/powerpoint/2010/main" val="736993170"/>
      </p:ext>
    </p:extLst>
  </p:cSld>
  <p:clrMapOvr>
    <a:masterClrMapping/>
  </p:clrMapOvr>
  <mc:AlternateContent xmlns:mc="http://schemas.openxmlformats.org/markup-compatibility/2006" xmlns:p14="http://schemas.microsoft.com/office/powerpoint/2010/main">
    <mc:Choice Requires="p14">
      <p:transition spd="slow" p14:dur="2000" advTm="79477"/>
    </mc:Choice>
    <mc:Fallback xmlns="">
      <p:transition spd="slow" advTm="7947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809" y="88204"/>
            <a:ext cx="11887200" cy="1143000"/>
          </a:xfrm>
        </p:spPr>
        <p:txBody>
          <a:bodyPr/>
          <a:lstStyle/>
          <a:p>
            <a:pPr algn="ctr"/>
            <a:r>
              <a:rPr lang="en-US" sz="3600" dirty="0"/>
              <a:t>Safety of immunizations for the patient with IBD: A systematic review and meta-analysis</a:t>
            </a:r>
            <a:endParaRPr lang="en-GB" sz="3600" dirty="0"/>
          </a:p>
        </p:txBody>
      </p:sp>
      <p:sp>
        <p:nvSpPr>
          <p:cNvPr id="3" name="Content Placeholder 2"/>
          <p:cNvSpPr>
            <a:spLocks noGrp="1"/>
          </p:cNvSpPr>
          <p:nvPr>
            <p:ph idx="1"/>
          </p:nvPr>
        </p:nvSpPr>
        <p:spPr>
          <a:xfrm>
            <a:off x="762000" y="1514273"/>
            <a:ext cx="9952149" cy="4865779"/>
          </a:xfrm>
        </p:spPr>
        <p:txBody>
          <a:bodyPr/>
          <a:lstStyle/>
          <a:p>
            <a:pPr marL="342900" indent="-342900">
              <a:buFont typeface="Arial" panose="020B0604020202020204" pitchFamily="34" charset="0"/>
              <a:buChar char="•"/>
            </a:pPr>
            <a:r>
              <a:rPr lang="en-US" sz="3200" dirty="0"/>
              <a:t>A total of 13 with 2116 patients</a:t>
            </a:r>
          </a:p>
          <a:p>
            <a:pPr marL="342900" indent="-342900">
              <a:buFont typeface="Arial" panose="020B0604020202020204" pitchFamily="34" charset="0"/>
              <a:buChar char="•"/>
            </a:pPr>
            <a:r>
              <a:rPr lang="en-US" sz="3200" dirty="0"/>
              <a:t>Ten studies reported local adverse events with a pooled incidence of 24% (95% CI: 9-42%)</a:t>
            </a:r>
          </a:p>
          <a:p>
            <a:pPr marL="342900" indent="-342900">
              <a:buFont typeface="Arial" panose="020B0604020202020204" pitchFamily="34" charset="0"/>
              <a:buChar char="•"/>
            </a:pPr>
            <a:r>
              <a:rPr lang="en-US" sz="3200" dirty="0"/>
              <a:t>Systemic adverse reactions were mostly mild, a pooled incidence of 16% (95% CI: 6-29%) for all vaccines</a:t>
            </a:r>
          </a:p>
          <a:p>
            <a:pPr marL="342900" indent="-342900">
              <a:buFont typeface="Arial" panose="020B0604020202020204" pitchFamily="34" charset="0"/>
              <a:buChar char="•"/>
            </a:pPr>
            <a:r>
              <a:rPr lang="en-US" sz="3200" dirty="0"/>
              <a:t>IBD flares 2% (95% CI: 1-4%) for all vaccines</a:t>
            </a:r>
          </a:p>
        </p:txBody>
      </p:sp>
      <p:sp>
        <p:nvSpPr>
          <p:cNvPr id="6" name="Text Placeholder 5"/>
          <p:cNvSpPr>
            <a:spLocks noGrp="1"/>
          </p:cNvSpPr>
          <p:nvPr>
            <p:ph type="body" sz="quarter" idx="10"/>
          </p:nvPr>
        </p:nvSpPr>
        <p:spPr>
          <a:xfrm>
            <a:off x="17489" y="6473091"/>
            <a:ext cx="6217920" cy="309958"/>
          </a:xfrm>
          <a:noFill/>
          <a:ln>
            <a:noFill/>
          </a:ln>
        </p:spPr>
        <p:style>
          <a:lnRef idx="2">
            <a:schemeClr val="accent1"/>
          </a:lnRef>
          <a:fillRef idx="1">
            <a:schemeClr val="lt1"/>
          </a:fillRef>
          <a:effectRef idx="0">
            <a:schemeClr val="accent1"/>
          </a:effectRef>
          <a:fontRef idx="minor">
            <a:schemeClr val="dk1"/>
          </a:fontRef>
        </p:style>
        <p:txBody>
          <a:bodyPr/>
          <a:lstStyle/>
          <a:p>
            <a:pPr lvl="0"/>
            <a:r>
              <a:rPr lang="en-US" sz="1400" b="0" i="0" u="none" strike="noStrike" dirty="0" err="1">
                <a:solidFill>
                  <a:srgbClr val="212121"/>
                </a:solidFill>
                <a:effectLst/>
              </a:rPr>
              <a:t>Desalermos</a:t>
            </a:r>
            <a:r>
              <a:rPr lang="en-US" sz="1400" b="0" i="0" u="none" strike="noStrike" dirty="0">
                <a:solidFill>
                  <a:srgbClr val="212121"/>
                </a:solidFill>
                <a:effectLst/>
              </a:rPr>
              <a:t> A, et, al </a:t>
            </a:r>
            <a:r>
              <a:rPr lang="en-US" sz="1400" b="0" i="1" u="none" strike="noStrike" dirty="0" err="1">
                <a:solidFill>
                  <a:srgbClr val="212121"/>
                </a:solidFill>
                <a:effectLst/>
              </a:rPr>
              <a:t>Inflamm</a:t>
            </a:r>
            <a:r>
              <a:rPr lang="en-US" sz="1400" b="0" i="1" u="none" strike="noStrike" dirty="0">
                <a:solidFill>
                  <a:srgbClr val="212121"/>
                </a:solidFill>
                <a:effectLst/>
              </a:rPr>
              <a:t> Bowel Dis. </a:t>
            </a:r>
            <a:r>
              <a:rPr lang="en-US" sz="1400" b="0" i="0" u="none" strike="noStrike" dirty="0">
                <a:solidFill>
                  <a:srgbClr val="212121"/>
                </a:solidFill>
                <a:effectLst/>
              </a:rPr>
              <a:t>2022 Sep 1;28(9):1430-1442..</a:t>
            </a:r>
            <a:endParaRPr lang="nl-NL" sz="1400" dirty="0">
              <a:cs typeface="Arial" panose="020B0604020202020204" pitchFamily="34" charset="0"/>
            </a:endParaRPr>
          </a:p>
        </p:txBody>
      </p:sp>
    </p:spTree>
    <p:extLst>
      <p:ext uri="{BB962C8B-B14F-4D97-AF65-F5344CB8AC3E}">
        <p14:creationId xmlns:p14="http://schemas.microsoft.com/office/powerpoint/2010/main" val="914867582"/>
      </p:ext>
    </p:extLst>
  </p:cSld>
  <p:clrMapOvr>
    <a:masterClrMapping/>
  </p:clrMapOvr>
  <mc:AlternateContent xmlns:mc="http://schemas.openxmlformats.org/markup-compatibility/2006" xmlns:p14="http://schemas.microsoft.com/office/powerpoint/2010/main">
    <mc:Choice Requires="p14">
      <p:transition spd="slow" p14:dur="2000" advTm="70858"/>
    </mc:Choice>
    <mc:Fallback xmlns="">
      <p:transition spd="slow" advTm="7085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8EBFC-8EC1-B742-E25F-0DE040014D13}"/>
              </a:ext>
            </a:extLst>
          </p:cNvPr>
          <p:cNvSpPr>
            <a:spLocks noGrp="1"/>
          </p:cNvSpPr>
          <p:nvPr>
            <p:ph type="title"/>
          </p:nvPr>
        </p:nvSpPr>
        <p:spPr/>
        <p:txBody>
          <a:bodyPr>
            <a:normAutofit fontScale="90000"/>
          </a:bodyPr>
          <a:lstStyle/>
          <a:p>
            <a:pPr algn="ctr"/>
            <a:r>
              <a:rPr lang="en-US" dirty="0"/>
              <a:t>Patients with IBD are at Increased Risk for Vaccine Preventable Diseases</a:t>
            </a:r>
          </a:p>
        </p:txBody>
      </p:sp>
      <p:sp>
        <p:nvSpPr>
          <p:cNvPr id="9" name="Content Placeholder 8">
            <a:extLst>
              <a:ext uri="{FF2B5EF4-FFF2-40B4-BE49-F238E27FC236}">
                <a16:creationId xmlns:a16="http://schemas.microsoft.com/office/drawing/2014/main" id="{500C1281-F06C-09BF-EACA-EF7C804A17F2}"/>
              </a:ext>
            </a:extLst>
          </p:cNvPr>
          <p:cNvSpPr>
            <a:spLocks noGrp="1"/>
          </p:cNvSpPr>
          <p:nvPr>
            <p:ph sz="quarter" idx="1"/>
          </p:nvPr>
        </p:nvSpPr>
        <p:spPr/>
        <p:txBody>
          <a:bodyPr>
            <a:normAutofit fontScale="92500"/>
          </a:bodyPr>
          <a:lstStyle/>
          <a:p>
            <a:r>
              <a:rPr lang="en-US" dirty="0"/>
              <a:t>Patients with IBD are at increased risk for </a:t>
            </a:r>
            <a:r>
              <a:rPr lang="en-US" dirty="0" smtClean="0"/>
              <a:t>VPD </a:t>
            </a:r>
            <a:r>
              <a:rPr lang="en-US" dirty="0"/>
              <a:t>compared to non-IBD controls. </a:t>
            </a:r>
          </a:p>
          <a:p>
            <a:pPr lvl="1"/>
            <a:r>
              <a:rPr lang="en-US" dirty="0"/>
              <a:t>Influenza and complications of influenza </a:t>
            </a:r>
          </a:p>
          <a:p>
            <a:pPr lvl="2"/>
            <a:r>
              <a:rPr lang="en-US" dirty="0"/>
              <a:t>Corticosteroids </a:t>
            </a:r>
          </a:p>
          <a:p>
            <a:pPr lvl="1"/>
            <a:r>
              <a:rPr lang="en-US" dirty="0"/>
              <a:t>Pneumococcal pneumonia </a:t>
            </a:r>
          </a:p>
          <a:p>
            <a:pPr lvl="2"/>
            <a:r>
              <a:rPr lang="en-US" dirty="0"/>
              <a:t>Corticosteroids, Thiopurines, Anti-TNF</a:t>
            </a:r>
          </a:p>
          <a:p>
            <a:pPr lvl="1"/>
            <a:r>
              <a:rPr lang="en-US" dirty="0"/>
              <a:t>Herpes zoster </a:t>
            </a:r>
          </a:p>
          <a:p>
            <a:pPr lvl="2"/>
            <a:r>
              <a:rPr lang="en-US" dirty="0"/>
              <a:t>Corticosteroids, Janus Kinase Inhibitors, Thiopurines, Anti-TNF </a:t>
            </a:r>
          </a:p>
          <a:p>
            <a:endParaRPr lang="en-US" dirty="0"/>
          </a:p>
        </p:txBody>
      </p:sp>
      <p:sp>
        <p:nvSpPr>
          <p:cNvPr id="10" name="Content Placeholder 9">
            <a:extLst>
              <a:ext uri="{FF2B5EF4-FFF2-40B4-BE49-F238E27FC236}">
                <a16:creationId xmlns:a16="http://schemas.microsoft.com/office/drawing/2014/main" id="{FCE085C6-CA34-687D-5E81-7D230B22099C}"/>
              </a:ext>
            </a:extLst>
          </p:cNvPr>
          <p:cNvSpPr>
            <a:spLocks noGrp="1"/>
          </p:cNvSpPr>
          <p:nvPr>
            <p:ph sz="quarter" idx="2"/>
          </p:nvPr>
        </p:nvSpPr>
        <p:spPr>
          <a:xfrm>
            <a:off x="6324600" y="1589567"/>
            <a:ext cx="5316868" cy="2906233"/>
          </a:xfrm>
        </p:spPr>
        <p:txBody>
          <a:bodyPr>
            <a:normAutofit fontScale="92500"/>
          </a:bodyPr>
          <a:lstStyle/>
          <a:p>
            <a:r>
              <a:rPr lang="en-US" dirty="0"/>
              <a:t>Most common </a:t>
            </a:r>
            <a:r>
              <a:rPr lang="en-US" dirty="0" smtClean="0"/>
              <a:t>VPD </a:t>
            </a:r>
            <a:r>
              <a:rPr lang="en-US" dirty="0"/>
              <a:t>resulting in a serious infection</a:t>
            </a:r>
          </a:p>
          <a:p>
            <a:pPr lvl="1"/>
            <a:r>
              <a:rPr lang="en-US" dirty="0"/>
              <a:t>Influenza </a:t>
            </a:r>
          </a:p>
          <a:p>
            <a:pPr lvl="1"/>
            <a:r>
              <a:rPr lang="en-US" dirty="0"/>
              <a:t>Pneumococcal pneumonia </a:t>
            </a:r>
          </a:p>
          <a:p>
            <a:pPr lvl="1"/>
            <a:r>
              <a:rPr lang="en-US" dirty="0"/>
              <a:t>Herpes zoster </a:t>
            </a:r>
          </a:p>
        </p:txBody>
      </p:sp>
      <p:sp>
        <p:nvSpPr>
          <p:cNvPr id="12" name="TextBox 11">
            <a:extLst>
              <a:ext uri="{FF2B5EF4-FFF2-40B4-BE49-F238E27FC236}">
                <a16:creationId xmlns:a16="http://schemas.microsoft.com/office/drawing/2014/main" id="{9D0A3FC6-F319-1D14-59F7-C970A61BEA9E}"/>
              </a:ext>
            </a:extLst>
          </p:cNvPr>
          <p:cNvSpPr txBox="1"/>
          <p:nvPr/>
        </p:nvSpPr>
        <p:spPr>
          <a:xfrm>
            <a:off x="6934200" y="5638800"/>
            <a:ext cx="5105400" cy="1292662"/>
          </a:xfrm>
          <a:prstGeom prst="rect">
            <a:avLst/>
          </a:prstGeom>
          <a:noFill/>
        </p:spPr>
        <p:txBody>
          <a:bodyPr wrap="square">
            <a:spAutoFit/>
          </a:bodyPr>
          <a:lstStyle/>
          <a:p>
            <a:r>
              <a:rPr lang="en-US" sz="1400" dirty="0">
                <a:latin typeface="+mn-lt"/>
              </a:rPr>
              <a:t>Tinsley</a:t>
            </a:r>
            <a:r>
              <a:rPr lang="en-US" sz="1400" i="1" dirty="0">
                <a:latin typeface="+mn-lt"/>
              </a:rPr>
              <a:t>  et a. </a:t>
            </a:r>
            <a:r>
              <a:rPr lang="en-US" altLang="en-US" sz="1400" i="1" dirty="0" err="1">
                <a:solidFill>
                  <a:srgbClr val="333333"/>
                </a:solidFill>
                <a:latin typeface="+mn-lt"/>
              </a:rPr>
              <a:t>Inflamm</a:t>
            </a:r>
            <a:r>
              <a:rPr lang="en-US" altLang="en-US" sz="1400" i="1" dirty="0">
                <a:solidFill>
                  <a:srgbClr val="333333"/>
                </a:solidFill>
                <a:latin typeface="+mn-lt"/>
              </a:rPr>
              <a:t> Bowel Dis</a:t>
            </a:r>
            <a:r>
              <a:rPr lang="en-US" altLang="en-US" sz="1400" dirty="0">
                <a:solidFill>
                  <a:srgbClr val="333333"/>
                </a:solidFill>
                <a:latin typeface="+mn-lt"/>
              </a:rPr>
              <a:t>, 2019 Feb 2019, (3) 369–376</a:t>
            </a:r>
          </a:p>
          <a:p>
            <a:r>
              <a:rPr lang="en-US" altLang="en-US" sz="1400" dirty="0">
                <a:solidFill>
                  <a:srgbClr val="333333"/>
                </a:solidFill>
                <a:latin typeface="+mn-lt"/>
              </a:rPr>
              <a:t>Long, MD. et al </a:t>
            </a:r>
            <a:r>
              <a:rPr lang="en-US" altLang="en-US" sz="1400" i="1" dirty="0">
                <a:solidFill>
                  <a:srgbClr val="333333"/>
                </a:solidFill>
                <a:latin typeface="+mn-lt"/>
              </a:rPr>
              <a:t>Am J Gastroenterol </a:t>
            </a:r>
            <a:r>
              <a:rPr lang="en-US" altLang="en-US" sz="1400" dirty="0">
                <a:solidFill>
                  <a:srgbClr val="333333"/>
                </a:solidFill>
                <a:latin typeface="+mn-lt"/>
              </a:rPr>
              <a:t>2013 108: 240-48 </a:t>
            </a:r>
          </a:p>
          <a:p>
            <a:pPr algn="l"/>
            <a:r>
              <a:rPr lang="en-US" sz="1400" dirty="0">
                <a:latin typeface="+mn-lt"/>
              </a:rPr>
              <a:t>Kroner  et al</a:t>
            </a:r>
            <a:r>
              <a:rPr lang="en-US" sz="1400" i="1" dirty="0">
                <a:latin typeface="+mn-lt"/>
              </a:rPr>
              <a:t>. </a:t>
            </a:r>
            <a:r>
              <a:rPr lang="en-US" sz="1400" b="0" i="1" u="none" strike="noStrike" dirty="0">
                <a:solidFill>
                  <a:srgbClr val="5B616B"/>
                </a:solidFill>
                <a:effectLst/>
                <a:latin typeface="+mn-lt"/>
              </a:rPr>
              <a:t>J</a:t>
            </a:r>
            <a:r>
              <a:rPr lang="en-US" sz="1400" b="0" i="1" u="none" strike="noStrike" dirty="0">
                <a:effectLst/>
                <a:latin typeface="+mn-lt"/>
              </a:rPr>
              <a:t> Clin Gastroenterol  </a:t>
            </a:r>
            <a:r>
              <a:rPr lang="en-US" sz="1400" b="0" i="0" u="none" strike="noStrike" dirty="0">
                <a:effectLst/>
                <a:latin typeface="+mn-lt"/>
              </a:rPr>
              <a:t>2022 Oct 1;56(9):798-804</a:t>
            </a:r>
          </a:p>
          <a:p>
            <a:pPr algn="l"/>
            <a:r>
              <a:rPr lang="en-US" sz="1400" dirty="0">
                <a:latin typeface="+mn-lt"/>
              </a:rPr>
              <a:t>Long, MD et al. </a:t>
            </a:r>
            <a:r>
              <a:rPr lang="en-US" sz="1400" i="1" dirty="0">
                <a:latin typeface="+mn-lt"/>
              </a:rPr>
              <a:t>Aliment </a:t>
            </a:r>
            <a:r>
              <a:rPr lang="en-US" sz="1400" i="1" dirty="0" err="1">
                <a:latin typeface="+mn-lt"/>
              </a:rPr>
              <a:t>Pharmacol</a:t>
            </a:r>
            <a:r>
              <a:rPr lang="en-US" sz="1400" i="1" dirty="0">
                <a:latin typeface="+mn-lt"/>
              </a:rPr>
              <a:t> </a:t>
            </a:r>
            <a:r>
              <a:rPr lang="en-US" sz="1400" i="1" dirty="0" err="1">
                <a:latin typeface="+mn-lt"/>
              </a:rPr>
              <a:t>Ther</a:t>
            </a:r>
            <a:r>
              <a:rPr lang="en-US" sz="1400" i="1" dirty="0">
                <a:latin typeface="+mn-lt"/>
              </a:rPr>
              <a:t> </a:t>
            </a:r>
            <a:r>
              <a:rPr lang="en-US" sz="1400" dirty="0">
                <a:latin typeface="+mn-lt"/>
              </a:rPr>
              <a:t>2013 February 37(4)420-9</a:t>
            </a:r>
            <a:r>
              <a:rPr lang="en-US" dirty="0">
                <a:latin typeface="+mn-lt"/>
              </a:rPr>
              <a:t>.</a:t>
            </a:r>
            <a:endParaRPr lang="en-US" sz="1800" b="0" i="0" u="none" strike="noStrike" dirty="0">
              <a:effectLst/>
              <a:latin typeface="+mn-lt"/>
            </a:endParaRPr>
          </a:p>
          <a:p>
            <a:pPr algn="l"/>
            <a:endParaRPr lang="en-US" sz="1800" dirty="0">
              <a:latin typeface="+mn-lt"/>
            </a:endParaRPr>
          </a:p>
        </p:txBody>
      </p:sp>
    </p:spTree>
    <p:extLst>
      <p:ext uri="{BB962C8B-B14F-4D97-AF65-F5344CB8AC3E}">
        <p14:creationId xmlns:p14="http://schemas.microsoft.com/office/powerpoint/2010/main" val="2485885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B1B1B21-58A2-9A96-13F8-302025570A4C}"/>
              </a:ext>
            </a:extLst>
          </p:cNvPr>
          <p:cNvSpPr>
            <a:spLocks noGrp="1"/>
          </p:cNvSpPr>
          <p:nvPr>
            <p:ph type="title"/>
          </p:nvPr>
        </p:nvSpPr>
        <p:spPr/>
        <p:txBody>
          <a:bodyPr>
            <a:normAutofit fontScale="90000"/>
          </a:bodyPr>
          <a:lstStyle/>
          <a:p>
            <a:pPr algn="ctr"/>
            <a:r>
              <a:rPr lang="en-US" dirty="0"/>
              <a:t/>
            </a:r>
            <a:br>
              <a:rPr lang="en-US" dirty="0"/>
            </a:br>
            <a:endParaRPr lang="en-US" dirty="0"/>
          </a:p>
        </p:txBody>
      </p:sp>
      <p:sp>
        <p:nvSpPr>
          <p:cNvPr id="4" name="Content Placeholder 3">
            <a:extLst>
              <a:ext uri="{FF2B5EF4-FFF2-40B4-BE49-F238E27FC236}">
                <a16:creationId xmlns:a16="http://schemas.microsoft.com/office/drawing/2014/main" id="{CEF671E5-D2FB-4C13-2044-DB776002FE93}"/>
              </a:ext>
            </a:extLst>
          </p:cNvPr>
          <p:cNvSpPr>
            <a:spLocks noGrp="1"/>
          </p:cNvSpPr>
          <p:nvPr>
            <p:ph sz="quarter" idx="1"/>
          </p:nvPr>
        </p:nvSpPr>
        <p:spPr>
          <a:xfrm>
            <a:off x="304800" y="1600201"/>
            <a:ext cx="7848600" cy="4525963"/>
          </a:xfrm>
        </p:spPr>
        <p:txBody>
          <a:bodyPr/>
          <a:lstStyle/>
          <a:p>
            <a:r>
              <a:rPr lang="en-US" sz="2800" dirty="0"/>
              <a:t>Influenza vaccine for all patients </a:t>
            </a:r>
          </a:p>
          <a:p>
            <a:pPr marL="342900" indent="-342900">
              <a:buFont typeface="Arial" panose="020B0604020202020204" pitchFamily="34" charset="0"/>
              <a:buChar char="•"/>
            </a:pPr>
            <a:r>
              <a:rPr lang="en-US" sz="2800" dirty="0"/>
              <a:t>Older Adults &gt;65 </a:t>
            </a:r>
          </a:p>
          <a:p>
            <a:pPr marL="800100" lvl="1" indent="-342900"/>
            <a:r>
              <a:rPr lang="en-US" sz="2800" dirty="0"/>
              <a:t>HD dose, recombinant or adjuvanted.</a:t>
            </a:r>
          </a:p>
          <a:p>
            <a:pPr marL="342900" indent="-342900">
              <a:buFont typeface="Arial" panose="020B0604020202020204" pitchFamily="34" charset="0"/>
              <a:buChar char="•"/>
            </a:pPr>
            <a:r>
              <a:rPr lang="en-US" sz="2800" dirty="0"/>
              <a:t>Consider HD dose influenza vaccine for                  those anti-TNF monotherapy </a:t>
            </a:r>
          </a:p>
          <a:p>
            <a:pPr marL="342900" indent="-342900">
              <a:buFont typeface="Arial" panose="020B0604020202020204" pitchFamily="34" charset="0"/>
              <a:buChar char="•"/>
            </a:pPr>
            <a:r>
              <a:rPr lang="en-US" dirty="0"/>
              <a:t>Use local pharmacy, infusion centers, &amp;</a:t>
            </a:r>
          </a:p>
          <a:p>
            <a:pPr marL="0" indent="0">
              <a:buNone/>
            </a:pPr>
            <a:r>
              <a:rPr lang="en-US" sz="2800" dirty="0"/>
              <a:t>    GI or PCP clinic to provide vaccines.</a:t>
            </a:r>
          </a:p>
          <a:p>
            <a:pPr lvl="1" indent="0">
              <a:buNone/>
            </a:pPr>
            <a:endParaRPr lang="en-US" dirty="0"/>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rcRect l="52871" r="-43" b="50837"/>
          <a:stretch/>
        </p:blipFill>
        <p:spPr>
          <a:xfrm>
            <a:off x="7010400" y="1701990"/>
            <a:ext cx="4332174" cy="3708210"/>
          </a:xfrm>
          <a:prstGeom prst="rect">
            <a:avLst/>
          </a:prstGeom>
        </p:spPr>
      </p:pic>
      <p:sp>
        <p:nvSpPr>
          <p:cNvPr id="5" name="TextBox 4">
            <a:extLst>
              <a:ext uri="{FF2B5EF4-FFF2-40B4-BE49-F238E27FC236}">
                <a16:creationId xmlns:a16="http://schemas.microsoft.com/office/drawing/2014/main" id="{BE9821C8-F5AA-6D43-9A9E-584A650DE06B}"/>
              </a:ext>
            </a:extLst>
          </p:cNvPr>
          <p:cNvSpPr txBox="1"/>
          <p:nvPr/>
        </p:nvSpPr>
        <p:spPr>
          <a:xfrm>
            <a:off x="107430" y="6245555"/>
            <a:ext cx="9144000" cy="523220"/>
          </a:xfrm>
          <a:prstGeom prst="rect">
            <a:avLst/>
          </a:prstGeom>
          <a:noFill/>
        </p:spPr>
        <p:txBody>
          <a:bodyPr wrap="square" rtlCol="0">
            <a:spAutoFit/>
          </a:bodyPr>
          <a:lstStyle/>
          <a:p>
            <a:r>
              <a:rPr lang="en-US" sz="1400" dirty="0">
                <a:latin typeface="+mn-lt"/>
              </a:rPr>
              <a:t>Caldera et al, </a:t>
            </a:r>
            <a:r>
              <a:rPr lang="en-US" sz="1400" i="1" dirty="0">
                <a:latin typeface="+mn-lt"/>
              </a:rPr>
              <a:t>Inflamm Bowel Disease. </a:t>
            </a:r>
            <a:r>
              <a:rPr lang="en-US" sz="1400" dirty="0">
                <a:latin typeface="+mn-lt"/>
              </a:rPr>
              <a:t>2020 Mar 4;26(4):593-602</a:t>
            </a:r>
          </a:p>
          <a:p>
            <a:r>
              <a:rPr lang="en-US" sz="1400" dirty="0" err="1">
                <a:latin typeface="+mn-lt"/>
              </a:rPr>
              <a:t>Grohskopf</a:t>
            </a:r>
            <a:r>
              <a:rPr lang="en-US" sz="1400" dirty="0">
                <a:latin typeface="+mn-lt"/>
              </a:rPr>
              <a:t> LA</a:t>
            </a:r>
            <a:r>
              <a:rPr lang="en-US" sz="1400" dirty="0" smtClean="0">
                <a:latin typeface="+mn-lt"/>
              </a:rPr>
              <a:t>, et </a:t>
            </a:r>
            <a:r>
              <a:rPr lang="en-US" sz="1400" dirty="0">
                <a:latin typeface="+mn-lt"/>
              </a:rPr>
              <a:t>al . </a:t>
            </a:r>
            <a:r>
              <a:rPr lang="en-US" sz="1400" i="1" dirty="0">
                <a:latin typeface="+mn-lt"/>
              </a:rPr>
              <a:t>MMWR </a:t>
            </a:r>
            <a:r>
              <a:rPr lang="en-US" sz="1400" i="1" dirty="0" err="1">
                <a:latin typeface="+mn-lt"/>
              </a:rPr>
              <a:t>Recomm</a:t>
            </a:r>
            <a:r>
              <a:rPr lang="en-US" sz="1400" i="1" dirty="0">
                <a:latin typeface="+mn-lt"/>
              </a:rPr>
              <a:t> </a:t>
            </a:r>
            <a:r>
              <a:rPr lang="en-US" sz="1400" dirty="0">
                <a:latin typeface="+mn-lt"/>
              </a:rPr>
              <a:t>Rep 2022;71(No. RR-1):1–28</a:t>
            </a:r>
          </a:p>
        </p:txBody>
      </p:sp>
      <p:sp>
        <p:nvSpPr>
          <p:cNvPr id="15" name="Title 1">
            <a:extLst>
              <a:ext uri="{FF2B5EF4-FFF2-40B4-BE49-F238E27FC236}">
                <a16:creationId xmlns:a16="http://schemas.microsoft.com/office/drawing/2014/main" id="{38FB4F5D-7B62-3F87-99D1-326BD8CC1397}"/>
              </a:ext>
            </a:extLst>
          </p:cNvPr>
          <p:cNvSpPr txBox="1">
            <a:spLocks/>
          </p:cNvSpPr>
          <p:nvPr/>
        </p:nvSpPr>
        <p:spPr>
          <a:xfrm>
            <a:off x="76200" y="246762"/>
            <a:ext cx="12115800" cy="637475"/>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000" dirty="0"/>
              <a:t>Which Influenza vaccine? </a:t>
            </a:r>
          </a:p>
        </p:txBody>
      </p:sp>
    </p:spTree>
    <p:extLst>
      <p:ext uri="{BB962C8B-B14F-4D97-AF65-F5344CB8AC3E}">
        <p14:creationId xmlns:p14="http://schemas.microsoft.com/office/powerpoint/2010/main" val="3441922433"/>
      </p:ext>
    </p:extLst>
  </p:cSld>
  <p:clrMapOvr>
    <a:masterClrMapping/>
  </p:clrMapOvr>
  <mc:AlternateContent xmlns:mc="http://schemas.openxmlformats.org/markup-compatibility/2006" xmlns:p14="http://schemas.microsoft.com/office/powerpoint/2010/main">
    <mc:Choice Requires="p14">
      <p:transition spd="slow" p14:dur="2000" advTm="63029"/>
    </mc:Choice>
    <mc:Fallback xmlns="">
      <p:transition spd="slow" advTm="6302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C15B2-6948-8060-3B85-61F28B871899}"/>
              </a:ext>
            </a:extLst>
          </p:cNvPr>
          <p:cNvSpPr>
            <a:spLocks noGrp="1"/>
          </p:cNvSpPr>
          <p:nvPr>
            <p:ph type="title"/>
          </p:nvPr>
        </p:nvSpPr>
        <p:spPr>
          <a:xfrm>
            <a:off x="812800" y="228600"/>
            <a:ext cx="10871200" cy="990600"/>
          </a:xfrm>
        </p:spPr>
        <p:txBody>
          <a:bodyPr vert="horz" anchor="ctr">
            <a:normAutofit/>
          </a:bodyPr>
          <a:lstStyle/>
          <a:p>
            <a:pPr algn="ctr">
              <a:lnSpc>
                <a:spcPct val="90000"/>
              </a:lnSpc>
            </a:pPr>
            <a:r>
              <a:rPr lang="en-US" sz="3100" dirty="0"/>
              <a:t>New Pneumococcal vaccine recommendations for Patients with IBD immunosuppressed</a:t>
            </a:r>
          </a:p>
        </p:txBody>
      </p:sp>
      <p:pic>
        <p:nvPicPr>
          <p:cNvPr id="8" name="Content Placeholder 14">
            <a:extLst>
              <a:ext uri="{FF2B5EF4-FFF2-40B4-BE49-F238E27FC236}">
                <a16:creationId xmlns:a16="http://schemas.microsoft.com/office/drawing/2014/main" id="{761A07FB-EFF5-63AE-F597-09A32C74A2A3}"/>
              </a:ext>
            </a:extLst>
          </p:cNvPr>
          <p:cNvPicPr>
            <a:picLocks noGrp="1" noChangeAspect="1"/>
          </p:cNvPicPr>
          <p:nvPr>
            <p:ph idx="1"/>
          </p:nvPr>
        </p:nvPicPr>
        <p:blipFill rotWithShape="1">
          <a:blip r:embed="rId3"/>
          <a:srcRect r="6725" b="51064"/>
          <a:stretch/>
        </p:blipFill>
        <p:spPr>
          <a:xfrm>
            <a:off x="23811" y="1613780"/>
            <a:ext cx="11167281" cy="4101220"/>
          </a:xfrm>
          <a:prstGeom prst="rect">
            <a:avLst/>
          </a:prstGeom>
          <a:noFill/>
        </p:spPr>
      </p:pic>
      <p:sp>
        <p:nvSpPr>
          <p:cNvPr id="4" name="TextBox 3">
            <a:extLst>
              <a:ext uri="{FF2B5EF4-FFF2-40B4-BE49-F238E27FC236}">
                <a16:creationId xmlns:a16="http://schemas.microsoft.com/office/drawing/2014/main" id="{46DE8BB2-B4BD-D73A-EB6B-78E571CF562F}"/>
              </a:ext>
            </a:extLst>
          </p:cNvPr>
          <p:cNvSpPr txBox="1"/>
          <p:nvPr/>
        </p:nvSpPr>
        <p:spPr>
          <a:xfrm>
            <a:off x="245421" y="6580362"/>
            <a:ext cx="8306907" cy="233014"/>
          </a:xfrm>
          <a:prstGeom prst="rect">
            <a:avLst/>
          </a:prstGeom>
        </p:spPr>
        <p:txBody>
          <a:bodyPr vert="horz" wrap="square" lIns="90000" tIns="46800" rIns="90000" bIns="46800" rtlCol="0" anchor="b">
            <a:noAutofit/>
          </a:bodyPr>
          <a:lstStyle/>
          <a:p>
            <a:pPr eaLnBrk="1" hangingPunct="1">
              <a:lnSpc>
                <a:spcPct val="90000"/>
              </a:lnSpc>
              <a:spcBef>
                <a:spcPts val="0"/>
              </a:spcBef>
              <a:spcAft>
                <a:spcPts val="600"/>
              </a:spcAft>
              <a:buClr>
                <a:schemeClr val="accent2"/>
              </a:buClr>
              <a:buSzPct val="60000"/>
            </a:pPr>
            <a:r>
              <a:rPr kumimoji="0" lang="en-US" sz="1400" kern="1200" dirty="0">
                <a:latin typeface="+mn-lt"/>
                <a:ea typeface="+mn-ea"/>
                <a:cs typeface="+mn-cs"/>
              </a:rPr>
              <a:t>Crosby S, et al</a:t>
            </a:r>
            <a:r>
              <a:rPr kumimoji="0" lang="en-US" sz="1400" i="1" kern="1200" dirty="0">
                <a:latin typeface="+mn-lt"/>
                <a:ea typeface="+mn-ea"/>
                <a:cs typeface="+mn-cs"/>
              </a:rPr>
              <a:t>.  </a:t>
            </a:r>
            <a:r>
              <a:rPr kumimoji="0" lang="en-US" sz="1400" i="1" kern="1200" dirty="0" err="1">
                <a:latin typeface="+mn-lt"/>
                <a:ea typeface="+mn-ea"/>
                <a:cs typeface="+mn-cs"/>
              </a:rPr>
              <a:t>Inflamm</a:t>
            </a:r>
            <a:r>
              <a:rPr kumimoji="0" lang="en-US" sz="1400" i="1" kern="1200" dirty="0">
                <a:latin typeface="+mn-lt"/>
                <a:ea typeface="+mn-ea"/>
                <a:cs typeface="+mn-cs"/>
              </a:rPr>
              <a:t> Bowel Disease </a:t>
            </a:r>
            <a:r>
              <a:rPr kumimoji="0" lang="en-US" sz="1400" kern="1200" dirty="0">
                <a:latin typeface="+mn-lt"/>
                <a:ea typeface="+mn-ea"/>
                <a:cs typeface="+mn-cs"/>
              </a:rPr>
              <a:t>2022</a:t>
            </a:r>
          </a:p>
          <a:p>
            <a:pPr eaLnBrk="1" hangingPunct="1">
              <a:lnSpc>
                <a:spcPct val="90000"/>
              </a:lnSpc>
              <a:spcBef>
                <a:spcPts val="0"/>
              </a:spcBef>
              <a:spcAft>
                <a:spcPts val="600"/>
              </a:spcAft>
              <a:buClr>
                <a:schemeClr val="accent2"/>
              </a:buClr>
              <a:buSzPct val="60000"/>
            </a:pPr>
            <a:r>
              <a:rPr kumimoji="0" lang="en-US" sz="1400" kern="1200" dirty="0">
                <a:latin typeface="+mn-lt"/>
                <a:ea typeface="+mn-ea"/>
                <a:cs typeface="+mn-cs"/>
              </a:rPr>
              <a:t>Kobayashi R, et al</a:t>
            </a:r>
            <a:r>
              <a:rPr kumimoji="0" lang="en-US" sz="1400" i="1" kern="1200" dirty="0">
                <a:latin typeface="+mn-lt"/>
                <a:ea typeface="+mn-ea"/>
                <a:cs typeface="+mn-cs"/>
              </a:rPr>
              <a:t>. MMWR </a:t>
            </a:r>
            <a:r>
              <a:rPr kumimoji="0" lang="en-US" sz="1400" kern="1200" dirty="0">
                <a:latin typeface="+mn-lt"/>
                <a:ea typeface="+mn-ea"/>
                <a:cs typeface="+mn-cs"/>
              </a:rPr>
              <a:t>2022;71:109–117.</a:t>
            </a:r>
          </a:p>
        </p:txBody>
      </p:sp>
    </p:spTree>
    <p:extLst>
      <p:ext uri="{BB962C8B-B14F-4D97-AF65-F5344CB8AC3E}">
        <p14:creationId xmlns:p14="http://schemas.microsoft.com/office/powerpoint/2010/main" val="1234029743"/>
      </p:ext>
    </p:extLst>
  </p:cSld>
  <p:clrMapOvr>
    <a:masterClrMapping/>
  </p:clrMapOvr>
  <mc:AlternateContent xmlns:mc="http://schemas.openxmlformats.org/markup-compatibility/2006" xmlns:p14="http://schemas.microsoft.com/office/powerpoint/2010/main">
    <mc:Choice Requires="p14">
      <p:transition spd="slow" p14:dur="2000" advTm="57557"/>
    </mc:Choice>
    <mc:Fallback xmlns="">
      <p:transition spd="slow" advTm="5755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790D33-384F-4C44-E5B9-14E79BFBDCC8}"/>
              </a:ext>
            </a:extLst>
          </p:cNvPr>
          <p:cNvSpPr>
            <a:spLocks noGrp="1"/>
          </p:cNvSpPr>
          <p:nvPr>
            <p:ph type="title"/>
          </p:nvPr>
        </p:nvSpPr>
        <p:spPr/>
        <p:txBody>
          <a:bodyPr/>
          <a:lstStyle/>
          <a:p>
            <a:r>
              <a:rPr lang="en-US" dirty="0"/>
              <a:t>                 </a:t>
            </a:r>
          </a:p>
        </p:txBody>
      </p:sp>
      <p:sp>
        <p:nvSpPr>
          <p:cNvPr id="12" name="Content Placeholder 11">
            <a:extLst>
              <a:ext uri="{FF2B5EF4-FFF2-40B4-BE49-F238E27FC236}">
                <a16:creationId xmlns:a16="http://schemas.microsoft.com/office/drawing/2014/main" id="{8F135C11-63DF-3F0A-8D37-4A18E9472941}"/>
              </a:ext>
            </a:extLst>
          </p:cNvPr>
          <p:cNvSpPr>
            <a:spLocks noGrp="1"/>
          </p:cNvSpPr>
          <p:nvPr>
            <p:ph idx="1"/>
          </p:nvPr>
        </p:nvSpPr>
        <p:spPr>
          <a:xfrm>
            <a:off x="373460" y="1682052"/>
            <a:ext cx="11521280" cy="4968874"/>
          </a:xfrm>
        </p:spPr>
        <p:txBody>
          <a:bodyPr/>
          <a:lstStyle/>
          <a:p>
            <a:r>
              <a:rPr lang="en-US" sz="2400" dirty="0"/>
              <a:t>Recombinant herpes zoster vaccine (RZV) is a two-dose series</a:t>
            </a:r>
          </a:p>
          <a:p>
            <a:r>
              <a:rPr lang="en-US" sz="2400" dirty="0"/>
              <a:t>All adults 50+</a:t>
            </a:r>
          </a:p>
          <a:p>
            <a:r>
              <a:rPr lang="en-US" sz="2400" dirty="0"/>
              <a:t>Adults 19 &gt; years who are or will be immunodeficient or immunosuppressed because of disease or therapy. </a:t>
            </a:r>
          </a:p>
          <a:p>
            <a:pPr lvl="1"/>
            <a:r>
              <a:rPr lang="en-US" sz="2250" dirty="0"/>
              <a:t>Vaccine can be provided 1 month apart</a:t>
            </a:r>
          </a:p>
          <a:p>
            <a:r>
              <a:rPr lang="en-US" sz="2400" dirty="0"/>
              <a:t>Where to vaccinate? </a:t>
            </a:r>
          </a:p>
          <a:p>
            <a:pPr lvl="1"/>
            <a:r>
              <a:rPr lang="en-US" sz="2400" dirty="0"/>
              <a:t>Local Pharmacy </a:t>
            </a:r>
          </a:p>
          <a:p>
            <a:pPr lvl="1"/>
            <a:r>
              <a:rPr lang="en-US" sz="2400" dirty="0"/>
              <a:t>GI clinic – prior auth coverage </a:t>
            </a:r>
          </a:p>
          <a:p>
            <a:pPr lvl="1"/>
            <a:r>
              <a:rPr lang="en-US" sz="2400" dirty="0"/>
              <a:t>Appeal Denials </a:t>
            </a:r>
          </a:p>
          <a:p>
            <a:endParaRPr lang="en-US" sz="2400" dirty="0"/>
          </a:p>
          <a:p>
            <a:endParaRPr lang="en-US" sz="2400" dirty="0"/>
          </a:p>
        </p:txBody>
      </p:sp>
      <p:sp>
        <p:nvSpPr>
          <p:cNvPr id="13" name="Text Placeholder 12">
            <a:extLst>
              <a:ext uri="{FF2B5EF4-FFF2-40B4-BE49-F238E27FC236}">
                <a16:creationId xmlns:a16="http://schemas.microsoft.com/office/drawing/2014/main" id="{23A6807F-D7DE-D45E-57C9-D195ADD3ADDD}"/>
              </a:ext>
            </a:extLst>
          </p:cNvPr>
          <p:cNvSpPr>
            <a:spLocks noGrp="1"/>
          </p:cNvSpPr>
          <p:nvPr>
            <p:ph type="body" sz="quarter" idx="10"/>
          </p:nvPr>
        </p:nvSpPr>
        <p:spPr>
          <a:xfrm>
            <a:off x="245421" y="6534196"/>
            <a:ext cx="8306907" cy="279180"/>
          </a:xfrm>
        </p:spPr>
        <p:txBody>
          <a:bodyPr/>
          <a:lstStyle/>
          <a:p>
            <a:r>
              <a:rPr lang="en-US" sz="1200" dirty="0"/>
              <a:t>Anderson TC, et al. </a:t>
            </a:r>
            <a:r>
              <a:rPr lang="en-US" sz="1200" i="1" dirty="0"/>
              <a:t>MMWR Morb Mortal Wkly Rep</a:t>
            </a:r>
            <a:r>
              <a:rPr lang="en-US" sz="1200" dirty="0"/>
              <a:t> 2022;71:80–84.</a:t>
            </a:r>
          </a:p>
        </p:txBody>
      </p:sp>
      <p:pic>
        <p:nvPicPr>
          <p:cNvPr id="14" name="Picture 13">
            <a:extLst>
              <a:ext uri="{FF2B5EF4-FFF2-40B4-BE49-F238E27FC236}">
                <a16:creationId xmlns:a16="http://schemas.microsoft.com/office/drawing/2014/main" id="{4EC46597-4763-3B08-5944-9DE441913AAB}"/>
              </a:ext>
            </a:extLst>
          </p:cNvPr>
          <p:cNvPicPr>
            <a:picLocks noChangeAspect="1"/>
          </p:cNvPicPr>
          <p:nvPr/>
        </p:nvPicPr>
        <p:blipFill>
          <a:blip r:embed="rId3"/>
          <a:stretch>
            <a:fillRect/>
          </a:stretch>
        </p:blipFill>
        <p:spPr>
          <a:xfrm>
            <a:off x="3454400" y="4234570"/>
            <a:ext cx="7772400" cy="1882755"/>
          </a:xfrm>
          <a:prstGeom prst="rect">
            <a:avLst/>
          </a:prstGeom>
        </p:spPr>
      </p:pic>
      <p:sp>
        <p:nvSpPr>
          <p:cNvPr id="15" name="Title 1">
            <a:extLst>
              <a:ext uri="{FF2B5EF4-FFF2-40B4-BE49-F238E27FC236}">
                <a16:creationId xmlns:a16="http://schemas.microsoft.com/office/drawing/2014/main" id="{F88DED42-DB23-17EA-31C4-8016D22D99EC}"/>
              </a:ext>
            </a:extLst>
          </p:cNvPr>
          <p:cNvSpPr txBox="1">
            <a:spLocks/>
          </p:cNvSpPr>
          <p:nvPr/>
        </p:nvSpPr>
        <p:spPr>
          <a:xfrm>
            <a:off x="76200" y="246762"/>
            <a:ext cx="12115800" cy="1455228"/>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000" dirty="0"/>
              <a:t>Prevention of HZ: Recombinant HZ vaccine </a:t>
            </a:r>
          </a:p>
        </p:txBody>
      </p:sp>
    </p:spTree>
    <p:extLst>
      <p:ext uri="{BB962C8B-B14F-4D97-AF65-F5344CB8AC3E}">
        <p14:creationId xmlns:p14="http://schemas.microsoft.com/office/powerpoint/2010/main" val="3984182063"/>
      </p:ext>
    </p:extLst>
  </p:cSld>
  <p:clrMapOvr>
    <a:masterClrMapping/>
  </p:clrMapOvr>
  <mc:AlternateContent xmlns:mc="http://schemas.openxmlformats.org/markup-compatibility/2006" xmlns:p14="http://schemas.microsoft.com/office/powerpoint/2010/main">
    <mc:Choice Requires="p14">
      <p:transition spd="slow" p14:dur="2000" advTm="54272"/>
    </mc:Choice>
    <mc:Fallback xmlns="">
      <p:transition spd="slow" advTm="542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6337132"/>
            <a:ext cx="4453720" cy="430887"/>
          </a:xfrm>
          <a:prstGeom prst="rect">
            <a:avLst/>
          </a:prstGeom>
          <a:noFill/>
        </p:spPr>
        <p:txBody>
          <a:bodyPr wrap="none" rtlCol="0">
            <a:spAutoFit/>
          </a:bodyPr>
          <a:lstStyle/>
          <a:p>
            <a:r>
              <a:rPr lang="en-US" sz="1200" dirty="0">
                <a:latin typeface="+mn-lt"/>
              </a:rPr>
              <a:t>Caldera, et al. </a:t>
            </a:r>
            <a:r>
              <a:rPr lang="en-US" sz="1200" i="1" dirty="0">
                <a:latin typeface="+mn-lt"/>
              </a:rPr>
              <a:t>Aliment. </a:t>
            </a:r>
            <a:r>
              <a:rPr lang="en-US" sz="1200" i="1" dirty="0" err="1">
                <a:latin typeface="+mn-lt"/>
              </a:rPr>
              <a:t>Pharmacol</a:t>
            </a:r>
            <a:r>
              <a:rPr lang="en-US" sz="1200" i="1" dirty="0">
                <a:latin typeface="+mn-lt"/>
              </a:rPr>
              <a:t>. </a:t>
            </a:r>
            <a:r>
              <a:rPr lang="en-US" sz="1200" i="1" dirty="0" err="1">
                <a:latin typeface="+mn-lt"/>
              </a:rPr>
              <a:t>Ther</a:t>
            </a:r>
            <a:r>
              <a:rPr lang="en-US" sz="1200" i="1" dirty="0">
                <a:latin typeface="+mn-lt"/>
              </a:rPr>
              <a:t> 2023 Jun57(11)1326-1334</a:t>
            </a:r>
            <a:r>
              <a:rPr lang="en-US" sz="2200" i="1" dirty="0"/>
              <a:t>.</a:t>
            </a:r>
          </a:p>
        </p:txBody>
      </p:sp>
      <p:sp>
        <p:nvSpPr>
          <p:cNvPr id="9" name="TextBox 8"/>
          <p:cNvSpPr txBox="1"/>
          <p:nvPr/>
        </p:nvSpPr>
        <p:spPr>
          <a:xfrm>
            <a:off x="1" y="93465"/>
            <a:ext cx="11887200" cy="1200329"/>
          </a:xfrm>
          <a:prstGeom prst="rect">
            <a:avLst/>
          </a:prstGeom>
          <a:noFill/>
        </p:spPr>
        <p:txBody>
          <a:bodyPr wrap="square" rtlCol="0">
            <a:spAutoFit/>
          </a:bodyPr>
          <a:lstStyle/>
          <a:p>
            <a:pPr algn="ctr"/>
            <a:r>
              <a:rPr lang="en-US" sz="3600" b="0" i="0" u="none" strike="noStrike" dirty="0">
                <a:solidFill>
                  <a:srgbClr val="000000"/>
                </a:solidFill>
                <a:effectLst/>
                <a:latin typeface="Calibri" panose="020F0502020204030204" pitchFamily="34" charset="0"/>
              </a:rPr>
              <a:t>Cost-Effectiveness of an Adjuvanted Recombinant Zoster Vaccine in Adults with Inflammatory Bowel Disease</a:t>
            </a:r>
            <a:endParaRPr lang="en-US" sz="3600" dirty="0">
              <a:solidFill>
                <a:schemeClr val="bg2">
                  <a:lumMod val="25000"/>
                </a:schemeClr>
              </a:solidFill>
              <a:latin typeface="+mj-lt"/>
            </a:endParaRPr>
          </a:p>
        </p:txBody>
      </p:sp>
      <p:sp>
        <p:nvSpPr>
          <p:cNvPr id="10" name="Rectangle 9"/>
          <p:cNvSpPr/>
          <p:nvPr/>
        </p:nvSpPr>
        <p:spPr>
          <a:xfrm>
            <a:off x="0" y="1231900"/>
            <a:ext cx="12192000" cy="4419600"/>
          </a:xfrm>
          <a:prstGeom prst="rect">
            <a:avLst/>
          </a:prstGeom>
          <a:gradFill flip="none" rotWithShape="1">
            <a:gsLst>
              <a:gs pos="0">
                <a:srgbClr val="0061A9"/>
              </a:gs>
              <a:gs pos="48000">
                <a:srgbClr val="009CC1"/>
              </a:gs>
              <a:gs pos="99000">
                <a:srgbClr val="00B1C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 our model, vaccination with Recombinant Zoster Vaccine (RZV) was cost effective for all adult patients with Inflammatory Bowel Disease. </a:t>
            </a:r>
          </a:p>
          <a:p>
            <a:pPr algn="ctr"/>
            <a:endParaRPr lang="en-US" sz="2800" dirty="0"/>
          </a:p>
          <a:p>
            <a:pPr algn="ctr"/>
            <a:r>
              <a:rPr lang="en-US" sz="2800" dirty="0"/>
              <a:t> </a:t>
            </a:r>
          </a:p>
          <a:p>
            <a:pPr algn="ctr"/>
            <a:endParaRPr lang="en-US" sz="2800" dirty="0"/>
          </a:p>
          <a:p>
            <a:pPr algn="ctr"/>
            <a:endParaRPr lang="en-US" sz="2800" dirty="0"/>
          </a:p>
          <a:p>
            <a:pPr algn="ctr"/>
            <a:r>
              <a:rPr lang="en-US" sz="2800" dirty="0"/>
              <a:t>In our model vaccination with RZV improved quality adjust life years for all patients. Vaccination also reduced morbidity from herpes zoster by preventing these events and complications due to herpes zoster.</a:t>
            </a:r>
          </a:p>
        </p:txBody>
      </p:sp>
      <p:pic>
        <p:nvPicPr>
          <p:cNvPr id="2" name="Picture 1">
            <a:extLst>
              <a:ext uri="{FF2B5EF4-FFF2-40B4-BE49-F238E27FC236}">
                <a16:creationId xmlns:a16="http://schemas.microsoft.com/office/drawing/2014/main" id="{9D37D029-0292-8D47-9D5F-1D248440417E}"/>
              </a:ext>
            </a:extLst>
          </p:cNvPr>
          <p:cNvPicPr>
            <a:picLocks noChangeAspect="1"/>
          </p:cNvPicPr>
          <p:nvPr/>
        </p:nvPicPr>
        <p:blipFill>
          <a:blip r:embed="rId3"/>
          <a:stretch>
            <a:fillRect/>
          </a:stretch>
        </p:blipFill>
        <p:spPr>
          <a:xfrm>
            <a:off x="9512135" y="5854324"/>
            <a:ext cx="2526098" cy="913695"/>
          </a:xfrm>
          <a:prstGeom prst="rect">
            <a:avLst/>
          </a:prstGeom>
        </p:spPr>
      </p:pic>
      <p:pic>
        <p:nvPicPr>
          <p:cNvPr id="4" name="Content Placeholder 3">
            <a:extLst>
              <a:ext uri="{FF2B5EF4-FFF2-40B4-BE49-F238E27FC236}">
                <a16:creationId xmlns:a16="http://schemas.microsoft.com/office/drawing/2014/main" id="{2FD81357-064B-B0F9-CFEA-8EFDE05E08A3}"/>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58319" t="39029" r="2334" b="12872"/>
          <a:stretch/>
        </p:blipFill>
        <p:spPr>
          <a:xfrm>
            <a:off x="5158116" y="2432229"/>
            <a:ext cx="2219801" cy="1535436"/>
          </a:xfrm>
          <a:prstGeom prst="rect">
            <a:avLst/>
          </a:prstGeom>
        </p:spPr>
      </p:pic>
    </p:spTree>
    <p:extLst>
      <p:ext uri="{BB962C8B-B14F-4D97-AF65-F5344CB8AC3E}">
        <p14:creationId xmlns:p14="http://schemas.microsoft.com/office/powerpoint/2010/main" val="1036990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FE7366D-065C-DCDE-2F47-E3764C43461B}"/>
              </a:ext>
            </a:extLst>
          </p:cNvPr>
          <p:cNvSpPr>
            <a:spLocks noGrp="1"/>
          </p:cNvSpPr>
          <p:nvPr>
            <p:ph type="title"/>
          </p:nvPr>
        </p:nvSpPr>
        <p:spPr>
          <a:xfrm>
            <a:off x="353614" y="-228600"/>
            <a:ext cx="11484771" cy="1473531"/>
          </a:xfrm>
        </p:spPr>
        <p:txBody>
          <a:bodyPr anchor="b">
            <a:normAutofit fontScale="90000"/>
          </a:bodyPr>
          <a:lstStyle/>
          <a:p>
            <a:pPr algn="ctr"/>
            <a:r>
              <a:rPr lang="en-US" sz="4000" dirty="0"/>
              <a:t>Summary of studies evaluating humoral immune response after COVID-19 vaccination in patients with IBD</a:t>
            </a:r>
          </a:p>
        </p:txBody>
      </p:sp>
      <p:sp>
        <p:nvSpPr>
          <p:cNvPr id="17" name="Text Placeholder 2">
            <a:extLst>
              <a:ext uri="{FF2B5EF4-FFF2-40B4-BE49-F238E27FC236}">
                <a16:creationId xmlns:a16="http://schemas.microsoft.com/office/drawing/2014/main" id="{84D8DAC7-B65E-6462-415D-87CFC92FA603}"/>
              </a:ext>
            </a:extLst>
          </p:cNvPr>
          <p:cNvSpPr>
            <a:spLocks noGrp="1"/>
          </p:cNvSpPr>
          <p:nvPr>
            <p:ph type="body" idx="1"/>
          </p:nvPr>
        </p:nvSpPr>
        <p:spPr>
          <a:xfrm>
            <a:off x="1905000" y="1621971"/>
            <a:ext cx="3544491" cy="479822"/>
          </a:xfrm>
        </p:spPr>
        <p:txBody>
          <a:bodyPr>
            <a:normAutofit/>
          </a:bodyPr>
          <a:lstStyle/>
          <a:p>
            <a:r>
              <a:rPr lang="en-US" dirty="0"/>
              <a:t>Humoral Immunogenicity	</a:t>
            </a:r>
          </a:p>
        </p:txBody>
      </p:sp>
      <p:sp>
        <p:nvSpPr>
          <p:cNvPr id="19" name="Content Placeholder 3">
            <a:extLst>
              <a:ext uri="{FF2B5EF4-FFF2-40B4-BE49-F238E27FC236}">
                <a16:creationId xmlns:a16="http://schemas.microsoft.com/office/drawing/2014/main" id="{08F09905-F0C2-4786-316F-2B698149E015}"/>
              </a:ext>
            </a:extLst>
          </p:cNvPr>
          <p:cNvSpPr>
            <a:spLocks noGrp="1"/>
          </p:cNvSpPr>
          <p:nvPr>
            <p:ph sz="half" idx="2"/>
          </p:nvPr>
        </p:nvSpPr>
        <p:spPr>
          <a:xfrm>
            <a:off x="114723" y="2234925"/>
            <a:ext cx="5970390" cy="2997994"/>
          </a:xfrm>
        </p:spPr>
        <p:txBody>
          <a:bodyPr>
            <a:noAutofit/>
          </a:bodyPr>
          <a:lstStyle/>
          <a:p>
            <a:pPr marL="214313" indent="-214313"/>
            <a:r>
              <a:rPr lang="en-US" sz="2400" dirty="0"/>
              <a:t>Patients with IBD have lower antibodies than healthy controls</a:t>
            </a:r>
          </a:p>
          <a:p>
            <a:pPr marL="214313" indent="-214313"/>
            <a:r>
              <a:rPr lang="en-US" sz="2400" dirty="0"/>
              <a:t>Those on anti-TNF therapy may have lower antibodies</a:t>
            </a:r>
          </a:p>
          <a:p>
            <a:pPr marL="214313" indent="-214313"/>
            <a:r>
              <a:rPr lang="en-US" sz="2400" dirty="0"/>
              <a:t>Vedolizumab, ustekinumab not associated with lower antibodies </a:t>
            </a:r>
          </a:p>
          <a:p>
            <a:pPr marL="214313" indent="-214313"/>
            <a:r>
              <a:rPr lang="en-US" sz="2400" dirty="0"/>
              <a:t>Robust antibody responses are seen after three doses of COVID-19 vaccines.</a:t>
            </a:r>
          </a:p>
          <a:p>
            <a:pPr marL="214313" indent="-214313"/>
            <a:r>
              <a:rPr lang="en-US" sz="2400" dirty="0"/>
              <a:t>Sustained antibody responses six months after third dose, COVID infection produces a robust response </a:t>
            </a:r>
          </a:p>
          <a:p>
            <a:pPr marL="0" indent="0">
              <a:buNone/>
            </a:pPr>
            <a:endParaRPr lang="en-US" sz="2400" dirty="0"/>
          </a:p>
        </p:txBody>
      </p:sp>
      <p:sp>
        <p:nvSpPr>
          <p:cNvPr id="3" name="TextBox 2">
            <a:extLst>
              <a:ext uri="{FF2B5EF4-FFF2-40B4-BE49-F238E27FC236}">
                <a16:creationId xmlns:a16="http://schemas.microsoft.com/office/drawing/2014/main" id="{5CC68DE9-EB18-2A9E-06A1-F68F9ED010AA}"/>
              </a:ext>
            </a:extLst>
          </p:cNvPr>
          <p:cNvSpPr txBox="1"/>
          <p:nvPr/>
        </p:nvSpPr>
        <p:spPr>
          <a:xfrm>
            <a:off x="7876308" y="5831278"/>
            <a:ext cx="4180609" cy="1015663"/>
          </a:xfrm>
          <a:prstGeom prst="rect">
            <a:avLst/>
          </a:prstGeom>
          <a:noFill/>
        </p:spPr>
        <p:txBody>
          <a:bodyPr wrap="square" rtlCol="0">
            <a:spAutoFit/>
          </a:bodyPr>
          <a:lstStyle/>
          <a:p>
            <a:r>
              <a:rPr lang="en-US" sz="1200" dirty="0">
                <a:latin typeface="+mn-lt"/>
              </a:rPr>
              <a:t>Caldera F, et al. </a:t>
            </a:r>
            <a:r>
              <a:rPr lang="en-US" sz="1200" i="1" dirty="0">
                <a:latin typeface="+mn-lt"/>
              </a:rPr>
              <a:t>ACG</a:t>
            </a:r>
            <a:r>
              <a:rPr lang="en-US" sz="1200" dirty="0">
                <a:latin typeface="+mn-lt"/>
              </a:rPr>
              <a:t>. 2022;117(1):176-179.</a:t>
            </a:r>
          </a:p>
          <a:p>
            <a:r>
              <a:rPr lang="en-US" sz="1200" dirty="0">
                <a:latin typeface="+mn-lt"/>
              </a:rPr>
              <a:t>Lin S, et al. </a:t>
            </a:r>
            <a:r>
              <a:rPr lang="en-US" sz="1200" i="1" dirty="0">
                <a:latin typeface="+mn-lt"/>
              </a:rPr>
              <a:t>Nat </a:t>
            </a:r>
            <a:r>
              <a:rPr lang="en-US" sz="1200" i="1" dirty="0" err="1">
                <a:latin typeface="+mn-lt"/>
              </a:rPr>
              <a:t>Commun</a:t>
            </a:r>
            <a:r>
              <a:rPr lang="en-US" sz="1200" i="1" dirty="0">
                <a:latin typeface="+mn-lt"/>
              </a:rPr>
              <a:t>.</a:t>
            </a:r>
            <a:r>
              <a:rPr lang="en-US" sz="1200" dirty="0">
                <a:latin typeface="+mn-lt"/>
              </a:rPr>
              <a:t> 2022;13(1):1379</a:t>
            </a:r>
          </a:p>
          <a:p>
            <a:r>
              <a:rPr lang="en-US" sz="1200" dirty="0">
                <a:latin typeface="+mn-lt"/>
              </a:rPr>
              <a:t>Long MD, et al</a:t>
            </a:r>
            <a:r>
              <a:rPr lang="en-US" sz="1200" i="1" dirty="0">
                <a:latin typeface="+mn-lt"/>
              </a:rPr>
              <a:t>.  Clinical gastroenterology and Hepatology </a:t>
            </a:r>
            <a:r>
              <a:rPr lang="en-US" sz="1200" dirty="0">
                <a:latin typeface="+mn-lt"/>
              </a:rPr>
              <a:t>(2022)</a:t>
            </a:r>
          </a:p>
          <a:p>
            <a:r>
              <a:rPr lang="en-US" sz="1200" dirty="0">
                <a:latin typeface="+mn-lt"/>
              </a:rPr>
              <a:t>Schell TL, et al</a:t>
            </a:r>
            <a:r>
              <a:rPr lang="en-US" sz="1200" i="1" dirty="0">
                <a:latin typeface="+mn-lt"/>
              </a:rPr>
              <a:t>. </a:t>
            </a:r>
            <a:r>
              <a:rPr lang="en-US" sz="1200" i="1" dirty="0" err="1">
                <a:latin typeface="+mn-lt"/>
              </a:rPr>
              <a:t>Inflamm</a:t>
            </a:r>
            <a:r>
              <a:rPr lang="en-US" sz="1200" i="1" dirty="0">
                <a:latin typeface="+mn-lt"/>
              </a:rPr>
              <a:t> Bowel Dis. </a:t>
            </a:r>
            <a:r>
              <a:rPr lang="en-US" sz="1200" dirty="0">
                <a:latin typeface="+mn-lt"/>
              </a:rPr>
              <a:t>2022</a:t>
            </a:r>
          </a:p>
          <a:p>
            <a:r>
              <a:rPr lang="en-US" sz="1200" dirty="0">
                <a:latin typeface="+mn-lt"/>
              </a:rPr>
              <a:t> Li D, et al</a:t>
            </a:r>
            <a:r>
              <a:rPr lang="en-US" sz="1200" i="1" dirty="0">
                <a:latin typeface="+mn-lt"/>
              </a:rPr>
              <a:t>. </a:t>
            </a:r>
            <a:r>
              <a:rPr lang="en-US" sz="1200" i="1" dirty="0" err="1">
                <a:latin typeface="+mn-lt"/>
              </a:rPr>
              <a:t>Inflamm</a:t>
            </a:r>
            <a:r>
              <a:rPr lang="en-US" sz="1200" i="1" dirty="0">
                <a:latin typeface="+mn-lt"/>
              </a:rPr>
              <a:t> Bowel Dis</a:t>
            </a:r>
            <a:r>
              <a:rPr lang="en-US" sz="1200" dirty="0">
                <a:latin typeface="+mn-lt"/>
              </a:rPr>
              <a:t>. 2022</a:t>
            </a:r>
          </a:p>
        </p:txBody>
      </p:sp>
      <p:pic>
        <p:nvPicPr>
          <p:cNvPr id="2" name="New picture">
            <a:extLst>
              <a:ext uri="{FF2B5EF4-FFF2-40B4-BE49-F238E27FC236}">
                <a16:creationId xmlns:a16="http://schemas.microsoft.com/office/drawing/2014/main" id="{E7BF48C8-05E7-4D4A-1E70-D4A38250CC71}"/>
              </a:ext>
            </a:extLst>
          </p:cNvPr>
          <p:cNvPicPr/>
          <p:nvPr/>
        </p:nvPicPr>
        <p:blipFill rotWithShape="1">
          <a:blip r:embed="rId3"/>
          <a:srcRect l="6307" t="540" r="58880" b="67005"/>
          <a:stretch/>
        </p:blipFill>
        <p:spPr>
          <a:xfrm>
            <a:off x="7865918" y="1600200"/>
            <a:ext cx="3424278" cy="4191000"/>
          </a:xfrm>
          <a:prstGeom prst="rect">
            <a:avLst/>
          </a:prstGeom>
        </p:spPr>
      </p:pic>
    </p:spTree>
    <p:extLst>
      <p:ext uri="{BB962C8B-B14F-4D97-AF65-F5344CB8AC3E}">
        <p14:creationId xmlns:p14="http://schemas.microsoft.com/office/powerpoint/2010/main" val="35551176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OM ppt presentation 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46105</TotalTime>
  <Words>2434</Words>
  <Application>Microsoft Office PowerPoint</Application>
  <PresentationFormat>Widescreen</PresentationFormat>
  <Paragraphs>234</Paragraphs>
  <Slides>14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Arial</vt:lpstr>
      <vt:lpstr>Calibri</vt:lpstr>
      <vt:lpstr>Constantia</vt:lpstr>
      <vt:lpstr>Tw Cen MT</vt:lpstr>
      <vt:lpstr>Wingdings</vt:lpstr>
      <vt:lpstr>Wingdings 2</vt:lpstr>
      <vt:lpstr>DOM ppt presentation template</vt:lpstr>
      <vt:lpstr>PowerPoint Presentation</vt:lpstr>
      <vt:lpstr>  </vt:lpstr>
      <vt:lpstr>Safety of immunizations for the patient with IBD: A systematic review and meta-analysis</vt:lpstr>
      <vt:lpstr>Patients with IBD are at Increased Risk for Vaccine Preventable Diseases</vt:lpstr>
      <vt:lpstr> </vt:lpstr>
      <vt:lpstr>New Pneumococcal vaccine recommendations for Patients with IBD immunosuppressed</vt:lpstr>
      <vt:lpstr>                 </vt:lpstr>
      <vt:lpstr>PowerPoint Presentation</vt:lpstr>
      <vt:lpstr>Summary of studies evaluating humoral immune response after COVID-19 vaccination in patients with IBD</vt:lpstr>
      <vt:lpstr>Summary of studies evaluating cell-mediated immune responses after COVID-19 vaccination in patients with IBD</vt:lpstr>
      <vt:lpstr>Alternative Immunization Schedule for patients with IBD</vt:lpstr>
      <vt:lpstr>How to Implement a Successful Vaccination Program</vt:lpstr>
      <vt:lpstr>                    </vt:lpstr>
      <vt:lpstr>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K-HP</dc:creator>
  <cp:lastModifiedBy>Freddy Caldera</cp:lastModifiedBy>
  <cp:revision>68</cp:revision>
  <dcterms:created xsi:type="dcterms:W3CDTF">2012-05-31T17:29:15Z</dcterms:created>
  <dcterms:modified xsi:type="dcterms:W3CDTF">2023-05-31T01:09:24Z</dcterms:modified>
</cp:coreProperties>
</file>