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6" r:id="rId4"/>
    <p:sldMasterId id="2147485251" r:id="rId5"/>
    <p:sldMasterId id="2147485265" r:id="rId6"/>
    <p:sldMasterId id="2147485273" r:id="rId7"/>
    <p:sldMasterId id="2147485297" r:id="rId8"/>
    <p:sldMasterId id="2147485299" r:id="rId9"/>
    <p:sldMasterId id="2147485301" r:id="rId10"/>
    <p:sldMasterId id="2147485307" r:id="rId11"/>
    <p:sldMasterId id="2147485309" r:id="rId12"/>
    <p:sldMasterId id="2147485313" r:id="rId13"/>
  </p:sldMasterIdLst>
  <p:notesMasterIdLst>
    <p:notesMasterId r:id="rId42"/>
  </p:notesMasterIdLst>
  <p:sldIdLst>
    <p:sldId id="578" r:id="rId14"/>
    <p:sldId id="583" r:id="rId15"/>
    <p:sldId id="547" r:id="rId16"/>
    <p:sldId id="537" r:id="rId17"/>
    <p:sldId id="380" r:id="rId18"/>
    <p:sldId id="551" r:id="rId19"/>
    <p:sldId id="541" r:id="rId20"/>
    <p:sldId id="428" r:id="rId21"/>
    <p:sldId id="620" r:id="rId22"/>
    <p:sldId id="621" r:id="rId23"/>
    <p:sldId id="619" r:id="rId24"/>
    <p:sldId id="602" r:id="rId25"/>
    <p:sldId id="603" r:id="rId26"/>
    <p:sldId id="604" r:id="rId27"/>
    <p:sldId id="561" r:id="rId28"/>
    <p:sldId id="553" r:id="rId29"/>
    <p:sldId id="382" r:id="rId30"/>
    <p:sldId id="393" r:id="rId31"/>
    <p:sldId id="595" r:id="rId32"/>
    <p:sldId id="447" r:id="rId33"/>
    <p:sldId id="608" r:id="rId34"/>
    <p:sldId id="596" r:id="rId35"/>
    <p:sldId id="599" r:id="rId36"/>
    <p:sldId id="597" r:id="rId37"/>
    <p:sldId id="598" r:id="rId38"/>
    <p:sldId id="594" r:id="rId39"/>
    <p:sldId id="613" r:id="rId40"/>
    <p:sldId id="611" r:id="rId4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ck, Benjamin" initials="CB" lastIdx="0" clrIdx="0">
    <p:extLst>
      <p:ext uri="{19B8F6BF-5375-455C-9EA6-DF929625EA0E}">
        <p15:presenceInfo xmlns:p15="http://schemas.microsoft.com/office/powerpoint/2012/main" userId="S-1-5-21-3931225680-1871015619-2963001510-22200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7787" autoAdjust="0"/>
  </p:normalViewPr>
  <p:slideViewPr>
    <p:cSldViewPr snapToGrid="0">
      <p:cViewPr varScale="1">
        <p:scale>
          <a:sx n="82" d="100"/>
          <a:sy n="82" d="100"/>
        </p:scale>
        <p:origin x="1656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Endoscopic recurrence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FC-204D-82B1-34D2658FE7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9FC-204D-82B1-34D2658FE78C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FC-204D-82B1-34D2658FE78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FC-204D-82B1-34D2658FE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Elemental diet </c:v>
                </c:pt>
                <c:pt idx="1">
                  <c:v>Non-adherence to an 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14.3</c:v>
                </c:pt>
                <c:pt idx="1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C-204D-82B1-34D2658FE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3468287"/>
        <c:axId val="1904001871"/>
      </c:barChart>
      <c:catAx>
        <c:axId val="1903468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4001871"/>
        <c:crosses val="autoZero"/>
        <c:auto val="1"/>
        <c:lblAlgn val="ctr"/>
        <c:lblOffset val="100"/>
        <c:noMultiLvlLbl val="0"/>
      </c:catAx>
      <c:valAx>
        <c:axId val="1904001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468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(N=150)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Endoscopic Recurrence Only Based on Endoscopic Criteria (i.e., Rutgeerts score ≥i2)</c:v>
                </c:pt>
                <c:pt idx="1">
                  <c:v>Endoscopic  Recurrence with Treatment Failure Rule and Other Data Handling Rules Applied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51.3</c:v>
                </c:pt>
                <c:pt idx="1">
                  <c:v>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B-41D8-BC95-129A71B472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Infliximab 5 mg/kg (N=147)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Endoscopic Recurrence Only Based on Endoscopic Criteria (i.e., Rutgeerts score ≥i2)</c:v>
                </c:pt>
                <c:pt idx="1">
                  <c:v>Endoscopic  Recurrence with Treatment Failure Rule and Other Data Handling Rules Applied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22.4</c:v>
                </c:pt>
                <c:pt idx="1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B-41D8-BC95-129A71B472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3097936"/>
        <c:axId val="473098328"/>
      </c:barChart>
      <c:catAx>
        <c:axId val="47309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3098328"/>
        <c:crosses val="autoZero"/>
        <c:auto val="1"/>
        <c:lblAlgn val="ctr"/>
        <c:lblOffset val="100"/>
        <c:noMultiLvlLbl val="0"/>
      </c:catAx>
      <c:valAx>
        <c:axId val="473098328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of Subjects (%)</a:t>
                </a:r>
              </a:p>
            </c:rich>
          </c:tx>
          <c:layout>
            <c:manualLayout>
              <c:xMode val="edge"/>
              <c:yMode val="edge"/>
              <c:x val="0"/>
              <c:y val="8.711608320966614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3097936"/>
        <c:crosses val="autoZero"/>
        <c:crossBetween val="between"/>
        <c:majorUnit val="2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9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Vedolizumab (N = 22)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Clinical (N = 39)</c:v>
                </c:pt>
                <c:pt idx="1">
                  <c:v>Biological (N = 26)</c:v>
                </c:pt>
                <c:pt idx="2">
                  <c:v>Endoscopic (N = 33)</c:v>
                </c:pt>
                <c:pt idx="3">
                  <c:v>Histologic (N = 27)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0.52380952380952395</c:v>
                </c:pt>
                <c:pt idx="1">
                  <c:v>0.5</c:v>
                </c:pt>
                <c:pt idx="2">
                  <c:v>0.25</c:v>
                </c:pt>
                <c:pt idx="3">
                  <c:v>0.11764705882352899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B-411F-BE51-009223FD8C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Anti-TNF-α agents (N = 22)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7-4208-B04B-5FF8337D58B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7-4208-B04B-5FF8337D58B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D7-4208-B04B-5FF8337D58B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D7-4208-B04B-5FF8337D58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Clinical (N = 39)</c:v>
                </c:pt>
                <c:pt idx="1">
                  <c:v>Biological (N = 26)</c:v>
                </c:pt>
                <c:pt idx="2">
                  <c:v>Endoscopic (N = 33)</c:v>
                </c:pt>
                <c:pt idx="3">
                  <c:v>Histologic (N = 27)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0.72222222222222199</c:v>
                </c:pt>
                <c:pt idx="1">
                  <c:v>0.78571428571428603</c:v>
                </c:pt>
                <c:pt idx="2">
                  <c:v>0.69230769230769196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B-411F-BE51-009223FD8C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73099112"/>
        <c:axId val="473101072"/>
      </c:barChart>
      <c:catAx>
        <c:axId val="47309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101072"/>
        <c:crosses val="autoZero"/>
        <c:auto val="1"/>
        <c:lblAlgn val="ctr"/>
        <c:lblOffset val="100"/>
        <c:noMultiLvlLbl val="0"/>
      </c:catAx>
      <c:valAx>
        <c:axId val="473101072"/>
        <c:scaling>
          <c:orientation val="minMax"/>
          <c:max val="1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099112"/>
        <c:crosses val="autoZero"/>
        <c:crossBetween val="between"/>
        <c:majorUnit val="0.2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14060669499645878"/>
          <c:y val="0"/>
          <c:w val="0.76901951492174603"/>
          <c:h val="6.303454093637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(N=150)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Clinical Recurrence Prior to or at Week 76</c:v>
                </c:pt>
                <c:pt idx="1">
                  <c:v>Clinical Recurrence prior to or at Week 104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4-4272-8D57-5788BED9B1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Infliximab 5 mg/kg (N=147)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Clinical Recurrence Prior to or at Week 76</c:v>
                </c:pt>
                <c:pt idx="1">
                  <c:v>Clinical Recurrence prior to or at Week 104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12.9</c:v>
                </c:pt>
                <c:pt idx="1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4-4272-8D57-5788BED9B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3102248"/>
        <c:axId val="143456456"/>
      </c:barChart>
      <c:catAx>
        <c:axId val="473102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3456456"/>
        <c:crosses val="autoZero"/>
        <c:auto val="1"/>
        <c:lblAlgn val="ctr"/>
        <c:lblOffset val="100"/>
        <c:noMultiLvlLbl val="0"/>
      </c:catAx>
      <c:valAx>
        <c:axId val="143456456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Proportion of Subjects (%)</a:t>
                </a:r>
              </a:p>
            </c:rich>
          </c:tx>
          <c:layout>
            <c:manualLayout>
              <c:xMode val="edge"/>
              <c:yMode val="edge"/>
              <c:x val="1.483129403040415E-2"/>
              <c:y val="0.108010633187126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3102248"/>
        <c:crosses val="autoZero"/>
        <c:crossBetween val="between"/>
        <c:majorUnit val="2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(N=150)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Endoscopic Recurrence Only Based on Endoscopic Criteria (i.e., Rutgeerts score ≥i2)</c:v>
                </c:pt>
                <c:pt idx="1">
                  <c:v>Endoscopic  Recurrence with Treatment Failure Rule and Other Data Handling Rules Applied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51.3</c:v>
                </c:pt>
                <c:pt idx="1">
                  <c:v>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B-41D8-BC95-129A71B472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Infliximab 5 mg/kg (N=147)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Endoscopic Recurrence Only Based on Endoscopic Criteria (i.e., Rutgeerts score ≥i2)</c:v>
                </c:pt>
                <c:pt idx="1">
                  <c:v>Endoscopic  Recurrence with Treatment Failure Rule and Other Data Handling Rules Applied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22.4</c:v>
                </c:pt>
                <c:pt idx="1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B-41D8-BC95-129A71B472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4644688"/>
        <c:axId val="474645864"/>
      </c:barChart>
      <c:catAx>
        <c:axId val="47464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4645864"/>
        <c:crosses val="autoZero"/>
        <c:auto val="1"/>
        <c:lblAlgn val="ctr"/>
        <c:lblOffset val="100"/>
        <c:noMultiLvlLbl val="0"/>
      </c:catAx>
      <c:valAx>
        <c:axId val="474645864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Proportion of Subjects (%)</a:t>
                </a:r>
              </a:p>
            </c:rich>
          </c:tx>
          <c:layout>
            <c:manualLayout>
              <c:xMode val="edge"/>
              <c:yMode val="edge"/>
              <c:x val="0"/>
              <c:y val="8.711608320966614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4644688"/>
        <c:crosses val="autoZero"/>
        <c:crossBetween val="between"/>
        <c:majorUnit val="2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0.30744</cdr:x>
      <cdr:y>0.66774</cdr:y>
    </cdr:from>
    <cdr:to>
      <cdr:x>0.39218</cdr:x>
      <cdr:y>0.80814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250D149-C4E6-3163-B973-8985DF9A3131}"/>
            </a:ext>
          </a:extLst>
        </cdr:cNvPr>
        <cdr:cNvSpPr txBox="1"/>
      </cdr:nvSpPr>
      <cdr:spPr>
        <a:xfrm xmlns:a="http://schemas.openxmlformats.org/drawingml/2006/main">
          <a:off x="3373464" y="3022170"/>
          <a:ext cx="929898" cy="63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400" dirty="0"/>
            <a:t>%</a:t>
          </a:r>
        </a:p>
      </cdr:txBody>
    </cdr:sp>
  </cdr:relSizeAnchor>
  <cdr:relSizeAnchor xmlns:cdr="http://schemas.openxmlformats.org/drawingml/2006/chartDrawing">
    <cdr:from>
      <cdr:x>0.78664</cdr:x>
      <cdr:y>0.32798</cdr:y>
    </cdr:from>
    <cdr:to>
      <cdr:x>0.87139</cdr:x>
      <cdr:y>0.5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4B4B905-50B1-B038-189D-78EF9754C268}"/>
            </a:ext>
          </a:extLst>
        </cdr:cNvPr>
        <cdr:cNvSpPr txBox="1"/>
      </cdr:nvSpPr>
      <cdr:spPr>
        <a:xfrm xmlns:a="http://schemas.openxmlformats.org/drawingml/2006/main">
          <a:off x="8631694" y="1484420"/>
          <a:ext cx="929898" cy="778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3400" dirty="0"/>
        </a:p>
        <a:p xmlns:a="http://schemas.openxmlformats.org/drawingml/2006/main">
          <a:r>
            <a:rPr lang="en-US" sz="3400" dirty="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0.78947</cdr:x>
      <cdr:y>0.15062</cdr:y>
    </cdr:from>
    <cdr:to>
      <cdr:x>0.95545</cdr:x>
      <cdr:y>0.21684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858000" y="700119"/>
          <a:ext cx="144183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ja-JP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altLang="ja-JP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= 0.02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E4A0EC-60AC-4FB7-AC18-71577548D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420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4A0EC-60AC-4FB7-AC18-71577548DB9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62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smoking, other potential unexplored factors. </a:t>
            </a:r>
          </a:p>
          <a:p>
            <a:r>
              <a:rPr lang="en-US" dirty="0"/>
              <a:t>Impact of diet on non-op CD.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4A0EC-60AC-4FB7-AC18-71577548DB9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18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back to </a:t>
            </a:r>
            <a:r>
              <a:rPr lang="en-US" dirty="0" err="1"/>
              <a:t>aTNF</a:t>
            </a:r>
            <a:r>
              <a:rPr lang="en-US" dirty="0"/>
              <a:t> in preop </a:t>
            </a:r>
            <a:r>
              <a:rPr lang="en-US" dirty="0" err="1"/>
              <a:t>aTNF</a:t>
            </a:r>
            <a:r>
              <a:rPr lang="en-US" dirty="0"/>
              <a:t> exposed pts is viable option. May be associated with improved recurrence rates compared to non-</a:t>
            </a:r>
            <a:r>
              <a:rPr lang="en-US" dirty="0" err="1"/>
              <a:t>aTNFs</a:t>
            </a:r>
            <a:r>
              <a:rPr lang="en-US" dirty="0"/>
              <a:t>, but reason for </a:t>
            </a:r>
            <a:r>
              <a:rPr lang="en-US" dirty="0" err="1"/>
              <a:t>aTNF</a:t>
            </a:r>
            <a:r>
              <a:rPr lang="en-US" dirty="0"/>
              <a:t> “failure” may be important</a:t>
            </a:r>
          </a:p>
          <a:p>
            <a:r>
              <a:rPr lang="en-US" dirty="0"/>
              <a:t>If going back to </a:t>
            </a:r>
            <a:r>
              <a:rPr lang="en-US" dirty="0" err="1"/>
              <a:t>aTNF</a:t>
            </a:r>
            <a:r>
              <a:rPr lang="en-US" dirty="0"/>
              <a:t>, some data to suggest that combination therapy with immunomodulator may be more protective against recurrence compared to monotherapy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8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4A0EC-60AC-4FB7-AC18-71577548DB9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47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084329-0B02-4732-A844-BDCC66D9F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40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BF282D-A72E-4D27-ADA4-C408BE336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78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5B6DFA-73DC-491E-BC3B-6AA241E60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9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084329-0B02-4732-A844-BDCC66D9F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67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5A4E92-6342-4D70-8D62-C4D19C622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6A2EE-5E96-4BBF-9537-9EE0F1AB2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67" y="6228938"/>
            <a:ext cx="3402403" cy="47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19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EF9F35-1CD0-4CB9-BF4F-EEEDBBBB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56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58060A-AD13-4E52-B029-3F285C423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992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A4DFED-1DE3-419D-BCB1-3FE09002E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42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BE842E4-BC61-48AF-851B-C67864A4D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BB535-69F3-4E01-A12C-7FFAFA4786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67" y="6228938"/>
            <a:ext cx="3402403" cy="47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7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76ACEE-F572-47B7-BD4A-FBDE029B9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760FB-9CF8-42DD-AB74-D9F71B24A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67" y="6228938"/>
            <a:ext cx="3402403" cy="47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34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9F5A6C-4B05-46BB-8BE9-64EBD9CFE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91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5A4E92-6342-4D70-8D62-C4D19C622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07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06BB9D-23F2-4D4A-A660-E424A2431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147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BF282D-A72E-4D27-ADA4-C408BE336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31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5B6DFA-73DC-491E-BC3B-6AA241E60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591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9815-3369-49B1-8AAD-67E2534959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4752-ECA3-493B-B017-EAAA4FD3E8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1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3" y="380391"/>
            <a:ext cx="3825875" cy="6606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4000" b="1" i="0">
                <a:latin typeface="Arial" charset="0"/>
                <a:ea typeface="Arial" charset="0"/>
                <a:cs typeface="Arial" charset="0"/>
              </a:defRPr>
            </a:lvl2pPr>
            <a:lvl3pPr>
              <a:defRPr sz="4000" b="1" i="0">
                <a:latin typeface="Arial" charset="0"/>
                <a:ea typeface="Arial" charset="0"/>
                <a:cs typeface="Arial" charset="0"/>
              </a:defRPr>
            </a:lvl3pPr>
            <a:lvl4pPr>
              <a:defRPr sz="4000" b="1" i="0">
                <a:latin typeface="Arial" charset="0"/>
                <a:ea typeface="Arial" charset="0"/>
                <a:cs typeface="Arial" charset="0"/>
              </a:defRPr>
            </a:lvl4pPr>
            <a:lvl5pPr>
              <a:defRPr sz="4000"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Faculty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1681163"/>
            <a:ext cx="11066463" cy="4372796"/>
          </a:xfrm>
          <a:prstGeom prst="rect">
            <a:avLst/>
          </a:prstGeom>
        </p:spPr>
        <p:txBody>
          <a:bodyPr/>
          <a:lstStyle>
            <a:lvl1pPr marL="285744" indent="-285744">
              <a:buClr>
                <a:srgbClr val="7A43A2"/>
              </a:buClr>
              <a:buFont typeface="Arial" charset="0"/>
              <a:buChar char="•"/>
              <a:defRPr sz="1800" b="1">
                <a:solidFill>
                  <a:srgbClr val="310F47"/>
                </a:solidFill>
              </a:defRPr>
            </a:lvl1pPr>
          </a:lstStyle>
          <a:p>
            <a:pPr lvl="0"/>
            <a:r>
              <a:rPr lang="en-US" dirty="0"/>
              <a:t>Doctor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57214" y="6430962"/>
            <a:ext cx="11066463" cy="427039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en-US" sz="1400" dirty="0"/>
              <a:t>Footnotes and references</a:t>
            </a:r>
            <a:r>
              <a:rPr lang="en-US" sz="140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3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474" y="379461"/>
            <a:ext cx="3684588" cy="6615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474" y="1780161"/>
            <a:ext cx="10899775" cy="4181729"/>
          </a:xfrm>
          <a:prstGeom prst="rect">
            <a:avLst/>
          </a:prstGeom>
        </p:spPr>
        <p:txBody>
          <a:bodyPr/>
          <a:lstStyle>
            <a:lvl1pPr>
              <a:buClr>
                <a:srgbClr val="7A43A2"/>
              </a:buClr>
              <a:defRPr sz="1800">
                <a:solidFill>
                  <a:srgbClr val="310F47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6467666"/>
            <a:ext cx="10899775" cy="390335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Footnotes </a:t>
            </a:r>
            <a:r>
              <a:rPr lang="en-US"/>
              <a:t>and references.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13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474" y="379461"/>
            <a:ext cx="3684588" cy="6615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474" y="1780161"/>
            <a:ext cx="10899775" cy="4181729"/>
          </a:xfrm>
          <a:prstGeom prst="rect">
            <a:avLst/>
          </a:prstGeom>
        </p:spPr>
        <p:txBody>
          <a:bodyPr/>
          <a:lstStyle>
            <a:lvl1pPr>
              <a:buClr>
                <a:srgbClr val="7A43A2"/>
              </a:buClr>
              <a:defRPr sz="1800">
                <a:solidFill>
                  <a:srgbClr val="310F47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6467666"/>
            <a:ext cx="10899775" cy="390335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Footnotes </a:t>
            </a:r>
            <a:r>
              <a:rPr lang="en-US"/>
              <a:t>and references.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53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474" y="379461"/>
            <a:ext cx="3684588" cy="6615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474" y="1780161"/>
            <a:ext cx="10899775" cy="4181729"/>
          </a:xfrm>
          <a:prstGeom prst="rect">
            <a:avLst/>
          </a:prstGeom>
        </p:spPr>
        <p:txBody>
          <a:bodyPr/>
          <a:lstStyle>
            <a:lvl1pPr>
              <a:buClr>
                <a:srgbClr val="7A43A2"/>
              </a:buClr>
              <a:defRPr sz="1800">
                <a:solidFill>
                  <a:srgbClr val="310F47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6467666"/>
            <a:ext cx="10899775" cy="390335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Footnotes </a:t>
            </a:r>
            <a:r>
              <a:rPr lang="en-US"/>
              <a:t>and references.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17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033F-3958-4B70-A84C-520D8012E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AE6C-187C-4A00-B64F-01383D689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82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474" y="379461"/>
            <a:ext cx="3684588" cy="6615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474" y="1780161"/>
            <a:ext cx="10899775" cy="4181729"/>
          </a:xfrm>
          <a:prstGeom prst="rect">
            <a:avLst/>
          </a:prstGeom>
        </p:spPr>
        <p:txBody>
          <a:bodyPr/>
          <a:lstStyle>
            <a:lvl1pPr>
              <a:buClr>
                <a:srgbClr val="7A43A2"/>
              </a:buClr>
              <a:defRPr sz="1800">
                <a:solidFill>
                  <a:srgbClr val="310F47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6467666"/>
            <a:ext cx="10899775" cy="390335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Footnotes </a:t>
            </a:r>
            <a:r>
              <a:rPr lang="en-US"/>
              <a:t>and references.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9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EF9F35-1CD0-4CB9-BF4F-EEEDBBBB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247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474" y="379461"/>
            <a:ext cx="3684588" cy="6615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474" y="1780161"/>
            <a:ext cx="10899775" cy="4181729"/>
          </a:xfrm>
          <a:prstGeom prst="rect">
            <a:avLst/>
          </a:prstGeom>
        </p:spPr>
        <p:txBody>
          <a:bodyPr/>
          <a:lstStyle>
            <a:lvl1pPr>
              <a:buClr>
                <a:srgbClr val="7A43A2"/>
              </a:buClr>
              <a:defRPr sz="1800">
                <a:solidFill>
                  <a:srgbClr val="310F47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6467666"/>
            <a:ext cx="10899775" cy="390335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Footnotes </a:t>
            </a:r>
            <a:r>
              <a:rPr lang="en-US"/>
              <a:t>and references.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58060A-AD13-4E52-B029-3F285C423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43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A4DFED-1DE3-419D-BCB1-3FE09002E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07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BE842E4-BC61-48AF-851B-C67864A4D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76ACEE-F572-47B7-BD4A-FBDE029B9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71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9F5A6C-4B05-46BB-8BE9-64EBD9CFE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69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06BB9D-23F2-4D4A-A660-E424A2431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02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2F4761-EA99-4015-BBE2-4DBFA9D4B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289815-3369-49B1-8AAD-67E2534959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7/7/23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6554752-ECA3-493B-B017-EAAA4FD3E8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478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2F4761-EA99-4015-BBE2-4DBFA9D4B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56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2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258" r:id="rId7"/>
    <p:sldLayoutId id="2147485259" r:id="rId8"/>
    <p:sldLayoutId id="2147485260" r:id="rId9"/>
    <p:sldLayoutId id="2147485261" r:id="rId10"/>
    <p:sldLayoutId id="21474852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289815-3369-49B1-8AAD-67E2534959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7/7/23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6554752-ECA3-493B-B017-EAAA4FD3E8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648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289815-3369-49B1-8AAD-67E2534959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7/7/23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6554752-ECA3-493B-B017-EAAA4FD3E8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16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289815-3369-49B1-8AAD-67E2534959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7/7/23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6554752-ECA3-493B-B017-EAAA4FD3E8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833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289815-3369-49B1-8AAD-67E2534959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7/7/23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6554752-ECA3-493B-B017-EAAA4FD3E8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367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289815-3369-49B1-8AAD-67E2534959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7/7/23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6554752-ECA3-493B-B017-EAAA4FD3E8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148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A72033F-3958-4B70-A84C-520D8012E3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7/7/23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293AE6C-187C-4A00-B64F-01383D6897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723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289815-3369-49B1-8AAD-67E2534959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7/7/23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6554752-ECA3-493B-B017-EAAA4FD3E8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643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Postoperative Crohn’s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ea typeface="ＭＳ Ｐゴシック" pitchFamily="34" charset="-128"/>
              </a:rPr>
              <a:t>Miguel Regueiro, MD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ea typeface="ＭＳ Ｐゴシック" pitchFamily="34" charset="-128"/>
              </a:rPr>
              <a:t>Chair, Digestive Diseases and Surgery Institute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ea typeface="ＭＳ Ｐゴシック" pitchFamily="34" charset="-128"/>
              </a:rPr>
              <a:t>Professor of Medicine, Lerner College of Medicine, Case Western University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ea typeface="ＭＳ Ｐゴシック" pitchFamily="34" charset="-128"/>
              </a:rPr>
              <a:t>Cleveland Clinic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FC1DA-77E9-F9B4-608D-CF1177674F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ea typeface="ＭＳ Ｐゴシック" pitchFamily="34" charset="-128"/>
              </a:rPr>
              <a:t>Oriana M. Damas, MD, MSCTI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ea typeface="ＭＳ Ｐゴシック" pitchFamily="34" charset="-128"/>
              </a:rPr>
              <a:t>Associate Professor of Medicine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ea typeface="ＭＳ Ｐゴシック" pitchFamily="34" charset="-128"/>
              </a:rPr>
              <a:t>Director of Translational Studies for the Crohn's and Colitis Center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ea typeface="ＭＳ Ｐゴシック" pitchFamily="34" charset="-128"/>
              </a:rPr>
              <a:t>Division of Digestive Health and Liver Diseases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ea typeface="ＭＳ Ｐゴシック" pitchFamily="34" charset="-128"/>
              </a:rPr>
              <a:t>University of Miami Miller School of Medicine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303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8CFE1E-8BB8-AE09-583E-333134CA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0332"/>
            <a:ext cx="11582400" cy="1143000"/>
          </a:xfrm>
        </p:spPr>
        <p:txBody>
          <a:bodyPr/>
          <a:lstStyle/>
          <a:p>
            <a:r>
              <a:rPr lang="en-US" dirty="0"/>
              <a:t>Adherence to an elemental diet for prevention of POR of Crohn’s disease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1FAF44C-7AE1-81BC-F0FA-9D047D163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8794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92F1A4-7A05-8B7D-E811-52D944906318}"/>
              </a:ext>
            </a:extLst>
          </p:cNvPr>
          <p:cNvSpPr txBox="1"/>
          <p:nvPr/>
        </p:nvSpPr>
        <p:spPr>
          <a:xfrm>
            <a:off x="8338088" y="6488668"/>
            <a:ext cx="402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Ohara, et al. </a:t>
            </a:r>
            <a:r>
              <a:rPr lang="en-US" dirty="0" err="1"/>
              <a:t>Sug</a:t>
            </a:r>
            <a:r>
              <a:rPr lang="en-US" dirty="0"/>
              <a:t> today. 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CDEABB-60BC-5E67-4C79-052980BF16F2}"/>
              </a:ext>
            </a:extLst>
          </p:cNvPr>
          <p:cNvSpPr txBox="1"/>
          <p:nvPr/>
        </p:nvSpPr>
        <p:spPr>
          <a:xfrm>
            <a:off x="795580" y="6325709"/>
            <a:ext cx="5140271" cy="3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 patients total examined</a:t>
            </a:r>
          </a:p>
        </p:txBody>
      </p:sp>
    </p:spTree>
    <p:extLst>
      <p:ext uri="{BB962C8B-B14F-4D97-AF65-F5344CB8AC3E}">
        <p14:creationId xmlns:p14="http://schemas.microsoft.com/office/powerpoint/2010/main" val="398131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Should we monitor and wait for postoperative recurrence to start meds or start a medication within one month of surgery?</a:t>
            </a:r>
          </a:p>
        </p:txBody>
      </p:sp>
    </p:spTree>
    <p:extLst>
      <p:ext uri="{BB962C8B-B14F-4D97-AF65-F5344CB8AC3E}">
        <p14:creationId xmlns:p14="http://schemas.microsoft.com/office/powerpoint/2010/main" val="114030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DC3CC-3784-4B46-B217-1C5B944ED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CA266-E2EF-4F41-A1F1-E1CBC5480F65}"/>
              </a:ext>
            </a:extLst>
          </p:cNvPr>
          <p:cNvSpPr txBox="1">
            <a:spLocks/>
          </p:cNvSpPr>
          <p:nvPr/>
        </p:nvSpPr>
        <p:spPr>
          <a:xfrm>
            <a:off x="174929" y="6322525"/>
            <a:ext cx="6172200" cy="30480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600" b="1" dirty="0">
                <a:solidFill>
                  <a:prstClr val="black"/>
                </a:solidFill>
              </a:rPr>
              <a:t>De Cruz P, et al. </a:t>
            </a:r>
            <a:r>
              <a:rPr lang="en-US" sz="1600" b="1" i="1" dirty="0">
                <a:solidFill>
                  <a:prstClr val="black"/>
                </a:solidFill>
              </a:rPr>
              <a:t>Lancet. </a:t>
            </a:r>
            <a:r>
              <a:rPr lang="en-US" sz="1600" b="1" dirty="0">
                <a:solidFill>
                  <a:prstClr val="black"/>
                </a:solidFill>
              </a:rPr>
              <a:t>2015;385(9976):1406-1417.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84052-7E85-43EA-8461-32D6A7A4292A}"/>
              </a:ext>
            </a:extLst>
          </p:cNvPr>
          <p:cNvSpPr txBox="1"/>
          <p:nvPr/>
        </p:nvSpPr>
        <p:spPr>
          <a:xfrm>
            <a:off x="922351" y="139684"/>
            <a:ext cx="97482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Crohn’s disease management after intestinal resection: a randomized postoperative Crohn’s endoscopic recurrence (POCER) trial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Primary Outcome: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18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mos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Endoscopic Recurrence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Randomization: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Group 1 had a 6 month colonoscopy (if CD then escalate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rx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) vs Group 2 no 6 month colonoscopy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F0"/>
                </a:solidFill>
                <a:latin typeface="Calibri" panose="020F0502020204030204"/>
              </a:rPr>
              <a:t>All patients received postop metronidazole x 3m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ED7D31"/>
                </a:solidFill>
                <a:latin typeface="Calibri" panose="020F0502020204030204"/>
              </a:rPr>
              <a:t>Low Risk for recurrence: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No additional Medication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ED7D31"/>
                </a:solidFill>
                <a:latin typeface="Calibri" panose="020F0502020204030204"/>
              </a:rPr>
              <a:t>High Risk: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Thiopurine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or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Adalimumab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if intolerant or previously failed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thiopurine</a:t>
            </a:r>
            <a:endParaRPr lang="en-US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61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0DB53-FEAC-40FC-AB20-A059836B53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46988" b="67470"/>
          <a:stretch>
            <a:fillRect/>
          </a:stretch>
        </p:blipFill>
        <p:spPr>
          <a:xfrm>
            <a:off x="1524001" y="1143000"/>
            <a:ext cx="91440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D4A880-5F5C-47E0-B6AE-91549CE89AC0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49% vs 67% Endoscopic Recurrence at 18 Months in Active vs Standard Care 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7B85F-B5C6-4F30-9F04-EA85ACC7F142}"/>
              </a:ext>
            </a:extLst>
          </p:cNvPr>
          <p:cNvSpPr txBox="1"/>
          <p:nvPr/>
        </p:nvSpPr>
        <p:spPr>
          <a:xfrm>
            <a:off x="4648201" y="335280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49%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A5EC4-AB89-44FF-BC2B-1A325C7B23CC}"/>
              </a:ext>
            </a:extLst>
          </p:cNvPr>
          <p:cNvSpPr txBox="1"/>
          <p:nvPr/>
        </p:nvSpPr>
        <p:spPr>
          <a:xfrm>
            <a:off x="8610601" y="259080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67%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1C0A7-70CD-473D-BA5A-7B0150B49C03}"/>
              </a:ext>
            </a:extLst>
          </p:cNvPr>
          <p:cNvSpPr txBox="1"/>
          <p:nvPr/>
        </p:nvSpPr>
        <p:spPr>
          <a:xfrm>
            <a:off x="6096000" y="3352801"/>
            <a:ext cx="1537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18 months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641A62-7D76-435A-867F-4442E9EDA440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prstClr val="black"/>
                </a:solidFill>
              </a:rPr>
              <a:t>De Cruz P, et al. </a:t>
            </a:r>
            <a:r>
              <a:rPr lang="en-US" sz="1400" b="1" i="1" dirty="0">
                <a:solidFill>
                  <a:prstClr val="black"/>
                </a:solidFill>
              </a:rPr>
              <a:t>Lancet. </a:t>
            </a:r>
            <a:r>
              <a:rPr lang="en-US" sz="1400" b="1" dirty="0">
                <a:solidFill>
                  <a:prstClr val="black"/>
                </a:solidFill>
              </a:rPr>
              <a:t>2015;385(9976):1406-1417.</a:t>
            </a:r>
          </a:p>
        </p:txBody>
      </p:sp>
    </p:spTree>
    <p:extLst>
      <p:ext uri="{BB962C8B-B14F-4D97-AF65-F5344CB8AC3E}">
        <p14:creationId xmlns:p14="http://schemas.microsoft.com/office/powerpoint/2010/main" val="614918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8DBB73-7499-49B6-B4F5-03D05A784B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46988" b="67470"/>
          <a:stretch>
            <a:fillRect/>
          </a:stretch>
        </p:blipFill>
        <p:spPr>
          <a:xfrm>
            <a:off x="1524001" y="1143000"/>
            <a:ext cx="91440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68B83-2005-43D2-B78E-FF8D0A303124}"/>
              </a:ext>
            </a:extLst>
          </p:cNvPr>
          <p:cNvSpPr txBox="1"/>
          <p:nvPr/>
        </p:nvSpPr>
        <p:spPr>
          <a:xfrm>
            <a:off x="2309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By Scoping at 6 months and Intensifying Rx: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18% Lower Rate of Endoscopic Recurrence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4FC75-B82E-4253-89DC-523DFE4F84C1}"/>
              </a:ext>
            </a:extLst>
          </p:cNvPr>
          <p:cNvSpPr txBox="1"/>
          <p:nvPr/>
        </p:nvSpPr>
        <p:spPr>
          <a:xfrm>
            <a:off x="4648201" y="335280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49%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DDD0B-BE13-4F84-8098-A4EC785ECA3C}"/>
              </a:ext>
            </a:extLst>
          </p:cNvPr>
          <p:cNvSpPr txBox="1"/>
          <p:nvPr/>
        </p:nvSpPr>
        <p:spPr>
          <a:xfrm>
            <a:off x="8610601" y="259080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67%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7AAEC-0078-4025-AFD1-05D3117632C2}"/>
              </a:ext>
            </a:extLst>
          </p:cNvPr>
          <p:cNvSpPr txBox="1"/>
          <p:nvPr/>
        </p:nvSpPr>
        <p:spPr>
          <a:xfrm>
            <a:off x="5791200" y="4953001"/>
            <a:ext cx="1537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18 months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030570-5484-48D6-89D7-854FAAE5E977}"/>
              </a:ext>
            </a:extLst>
          </p:cNvPr>
          <p:cNvCxnSpPr/>
          <p:nvPr/>
        </p:nvCxnSpPr>
        <p:spPr>
          <a:xfrm flipH="1">
            <a:off x="5257802" y="2819400"/>
            <a:ext cx="3428999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070D9200-8134-4FE7-BE61-2EC908A96704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prstClr val="black"/>
                </a:solidFill>
              </a:rPr>
              <a:t>De Cruz P, et al. </a:t>
            </a:r>
            <a:r>
              <a:rPr lang="en-US" sz="1400" b="1" i="1" dirty="0">
                <a:solidFill>
                  <a:prstClr val="black"/>
                </a:solidFill>
              </a:rPr>
              <a:t>Lancet. </a:t>
            </a:r>
            <a:r>
              <a:rPr lang="en-US" sz="1400" b="1" dirty="0">
                <a:solidFill>
                  <a:prstClr val="black"/>
                </a:solidFill>
              </a:rPr>
              <a:t>2015;385(9976):1406-1417.</a:t>
            </a:r>
          </a:p>
        </p:txBody>
      </p:sp>
    </p:spTree>
    <p:extLst>
      <p:ext uri="{BB962C8B-B14F-4D97-AF65-F5344CB8AC3E}">
        <p14:creationId xmlns:p14="http://schemas.microsoft.com/office/powerpoint/2010/main" val="36980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9E10-9760-4706-865E-57C4FAC2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SOPRANO-CD: Endoscopy-driven vs. Biologic Prophylaxis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7E3F-E820-486D-977D-B6583D65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8899"/>
            <a:ext cx="10972800" cy="4525963"/>
          </a:xfrm>
        </p:spPr>
        <p:txBody>
          <a:bodyPr/>
          <a:lstStyle/>
          <a:p>
            <a:r>
              <a:rPr lang="en-US" sz="2400" dirty="0"/>
              <a:t>Multicenter, randomized, parallel group pragmatic non-inferiority trial</a:t>
            </a:r>
          </a:p>
          <a:p>
            <a:pPr lvl="1"/>
            <a:r>
              <a:rPr lang="en-US" sz="2000" dirty="0"/>
              <a:t>Prophylaxis: start postop W2, all approved biologics</a:t>
            </a:r>
          </a:p>
          <a:p>
            <a:pPr lvl="1"/>
            <a:r>
              <a:rPr lang="en-US" sz="2000" dirty="0"/>
              <a:t>Endoscopy-driven: colonoscopy W30, start biologics after if POR</a:t>
            </a:r>
            <a:endParaRPr lang="en-US" sz="2400" dirty="0"/>
          </a:p>
          <a:p>
            <a:r>
              <a:rPr lang="en-US" sz="2400" b="1" dirty="0"/>
              <a:t>Primary outcomes</a:t>
            </a:r>
            <a:r>
              <a:rPr lang="en-US" sz="2400" dirty="0"/>
              <a:t>: endo POR (&gt;=i2b) W86, need for treatment adaptation</a:t>
            </a:r>
          </a:p>
          <a:p>
            <a:r>
              <a:rPr lang="en-US" sz="2400" b="1" dirty="0"/>
              <a:t>Secondary outcomes</a:t>
            </a:r>
            <a:r>
              <a:rPr lang="en-US" sz="2400" dirty="0"/>
              <a:t>: clinical, biological, surgical POR, SAEs, costs, work productivity, QOL</a:t>
            </a:r>
          </a:p>
          <a:p>
            <a:r>
              <a:rPr lang="en-US" sz="2400" b="1" dirty="0"/>
              <a:t>Status</a:t>
            </a:r>
            <a:r>
              <a:rPr lang="en-US" sz="2400" dirty="0"/>
              <a:t>: enrolling</a:t>
            </a:r>
          </a:p>
          <a:p>
            <a:r>
              <a:rPr lang="en-US" sz="2400" b="1" dirty="0"/>
              <a:t>Estimated completion</a:t>
            </a:r>
            <a:r>
              <a:rPr lang="en-US" sz="2400" dirty="0"/>
              <a:t>: 2027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9E78205-3C40-4501-B0B4-DCF6241A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802" y="640000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D12CA-C801-402D-AD21-798D5F344FAA}"/>
              </a:ext>
            </a:extLst>
          </p:cNvPr>
          <p:cNvSpPr txBox="1"/>
          <p:nvPr/>
        </p:nvSpPr>
        <p:spPr>
          <a:xfrm>
            <a:off x="8777241" y="6444862"/>
            <a:ext cx="2964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ClinicalTrials.gov Identifier: NCT5169593</a:t>
            </a:r>
          </a:p>
        </p:txBody>
      </p:sp>
    </p:spTree>
    <p:extLst>
      <p:ext uri="{BB962C8B-B14F-4D97-AF65-F5344CB8AC3E}">
        <p14:creationId xmlns:p14="http://schemas.microsoft.com/office/powerpoint/2010/main" val="211610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A3C522-8837-4A26-AC3A-ACDC6C166BE9}"/>
              </a:ext>
            </a:extLst>
          </p:cNvPr>
          <p:cNvCxnSpPr/>
          <p:nvPr/>
        </p:nvCxnSpPr>
        <p:spPr bwMode="auto">
          <a:xfrm>
            <a:off x="1449806" y="3693694"/>
            <a:ext cx="89033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EC1C60-F2C3-414B-83E0-3B03DF47333E}"/>
              </a:ext>
            </a:extLst>
          </p:cNvPr>
          <p:cNvGrpSpPr/>
          <p:nvPr/>
        </p:nvGrpSpPr>
        <p:grpSpPr>
          <a:xfrm>
            <a:off x="7581901" y="2531403"/>
            <a:ext cx="2302233" cy="1162291"/>
            <a:chOff x="3296653" y="2471246"/>
            <a:chExt cx="2302233" cy="1162291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05D3D40D-399E-4068-B646-EAD71303D18B}"/>
                </a:ext>
              </a:extLst>
            </p:cNvPr>
            <p:cNvSpPr/>
            <p:nvPr/>
          </p:nvSpPr>
          <p:spPr bwMode="auto">
            <a:xfrm>
              <a:off x="3862137" y="3056021"/>
              <a:ext cx="385010" cy="577516"/>
            </a:xfrm>
            <a:prstGeom prst="down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E2B225-3667-47C9-AE9C-D5873990681F}"/>
                </a:ext>
              </a:extLst>
            </p:cNvPr>
            <p:cNvSpPr txBox="1"/>
            <p:nvPr/>
          </p:nvSpPr>
          <p:spPr>
            <a:xfrm>
              <a:off x="3296653" y="2471246"/>
              <a:ext cx="23022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Recurrence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577725-2C8D-4C35-9309-6EF657A5903D}"/>
              </a:ext>
            </a:extLst>
          </p:cNvPr>
          <p:cNvGrpSpPr/>
          <p:nvPr/>
        </p:nvGrpSpPr>
        <p:grpSpPr>
          <a:xfrm>
            <a:off x="3980312" y="3802824"/>
            <a:ext cx="2507418" cy="978167"/>
            <a:chOff x="2259513" y="3778761"/>
            <a:chExt cx="2507418" cy="978167"/>
          </a:xfrm>
        </p:grpSpPr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788A4153-32A3-41AB-947A-E91E020EADCC}"/>
                </a:ext>
              </a:extLst>
            </p:cNvPr>
            <p:cNvSpPr/>
            <p:nvPr/>
          </p:nvSpPr>
          <p:spPr bwMode="auto">
            <a:xfrm rot="16200000">
              <a:off x="3368843" y="3050850"/>
              <a:ext cx="288758" cy="1744579"/>
            </a:xfrm>
            <a:prstGeom prst="leftBracke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BF2FA-94EE-419E-B72D-97755EB543DE}"/>
                </a:ext>
              </a:extLst>
            </p:cNvPr>
            <p:cNvSpPr txBox="1"/>
            <p:nvPr/>
          </p:nvSpPr>
          <p:spPr>
            <a:xfrm>
              <a:off x="2259513" y="4172153"/>
              <a:ext cx="25074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Prophylaxis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698783-B422-4102-A261-F3A8A44737AB}"/>
              </a:ext>
            </a:extLst>
          </p:cNvPr>
          <p:cNvGrpSpPr/>
          <p:nvPr/>
        </p:nvGrpSpPr>
        <p:grpSpPr>
          <a:xfrm>
            <a:off x="3053052" y="2522157"/>
            <a:ext cx="1619354" cy="1162291"/>
            <a:chOff x="3296653" y="2471246"/>
            <a:chExt cx="1619354" cy="1162291"/>
          </a:xfrm>
        </p:grpSpPr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9612997E-39F7-4B45-96B5-ED3D6094DBE6}"/>
                </a:ext>
              </a:extLst>
            </p:cNvPr>
            <p:cNvSpPr/>
            <p:nvPr/>
          </p:nvSpPr>
          <p:spPr bwMode="auto">
            <a:xfrm>
              <a:off x="3862137" y="3056021"/>
              <a:ext cx="385010" cy="577516"/>
            </a:xfrm>
            <a:prstGeom prst="down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AD2545-9CBC-433B-AA0F-5772DD5035F2}"/>
                </a:ext>
              </a:extLst>
            </p:cNvPr>
            <p:cNvSpPr txBox="1"/>
            <p:nvPr/>
          </p:nvSpPr>
          <p:spPr>
            <a:xfrm>
              <a:off x="3296653" y="2471246"/>
              <a:ext cx="161935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Surgery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03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11" y="-228604"/>
            <a:ext cx="10972800" cy="1143000"/>
          </a:xfrm>
        </p:spPr>
        <p:txBody>
          <a:bodyPr/>
          <a:lstStyle/>
          <a:p>
            <a:r>
              <a:rPr lang="en-US" dirty="0"/>
              <a:t>What We Know – Medical Prophylaxis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85588"/>
              </p:ext>
            </p:extLst>
          </p:nvPr>
        </p:nvGraphicFramePr>
        <p:xfrm>
          <a:off x="742295" y="884612"/>
          <a:ext cx="6039505" cy="50887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90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Therapy/Intervention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POR Prevention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Curcumin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-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Vitamin</a:t>
                      </a:r>
                      <a:r>
                        <a:rPr lang="en-US" sz="2000" b="0" baseline="0" dirty="0">
                          <a:effectLst/>
                          <a:latin typeface="+mn-lt"/>
                        </a:rPr>
                        <a:t> D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-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Enteral Nutrition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+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</a:rPr>
                        <a:t>Probiotics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-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+mn-lt"/>
                        </a:rPr>
                        <a:t>Nitroimidazole</a:t>
                      </a:r>
                      <a:r>
                        <a:rPr lang="en-US" sz="2000" b="0" dirty="0">
                          <a:effectLst/>
                          <a:latin typeface="+mn-lt"/>
                        </a:rPr>
                        <a:t>/Antibiotics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+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Anti-AIEC</a:t>
                      </a: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4411" marR="64411" marT="0" marB="0"/>
                </a:tc>
                <a:extLst>
                  <a:ext uri="{0D108BD9-81ED-4DB2-BD59-A6C34878D82A}">
                    <a16:rowId xmlns:a16="http://schemas.microsoft.com/office/drawing/2014/main" val="3385034976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+mn-lt"/>
                        </a:rPr>
                        <a:t>Mesalamine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-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</a:rPr>
                        <a:t>Budesonide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-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</a:rPr>
                        <a:t>Thiopurines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+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Anti-TNF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+++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Non-anti-TNF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?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89450" y="6249052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Shah R, Click B. </a:t>
            </a:r>
            <a:r>
              <a:rPr lang="en-US" sz="1200" dirty="0" err="1"/>
              <a:t>Therap</a:t>
            </a:r>
            <a:r>
              <a:rPr lang="en-US" sz="1200" dirty="0"/>
              <a:t> </a:t>
            </a:r>
            <a:r>
              <a:rPr lang="en-US" sz="1200" dirty="0" err="1"/>
              <a:t>Adv</a:t>
            </a:r>
            <a:r>
              <a:rPr lang="en-US" sz="1200" dirty="0"/>
              <a:t> </a:t>
            </a:r>
            <a:r>
              <a:rPr lang="en-US" sz="1200" dirty="0" err="1"/>
              <a:t>Gastroenterol</a:t>
            </a:r>
            <a:r>
              <a:rPr lang="en-US" sz="1200" dirty="0"/>
              <a:t>. 2021 Feb 15;14:1756284821993581</a:t>
            </a:r>
          </a:p>
          <a:p>
            <a:r>
              <a:rPr lang="en-US" sz="1200" dirty="0"/>
              <a:t>Glick et al </a:t>
            </a:r>
            <a:r>
              <a:rPr lang="en-US" sz="1200" i="1" dirty="0"/>
              <a:t>Journal of Crohn’s and Colitis </a:t>
            </a:r>
            <a:r>
              <a:rPr lang="en-US" sz="1200" dirty="0"/>
              <a:t>2019 </a:t>
            </a:r>
          </a:p>
          <a:p>
            <a:r>
              <a:rPr lang="en-US" sz="1200" dirty="0"/>
              <a:t>Regueiro M, et al. </a:t>
            </a:r>
            <a:r>
              <a:rPr lang="en-US" sz="1200" i="1" dirty="0"/>
              <a:t>Gastroenterology.</a:t>
            </a:r>
            <a:r>
              <a:rPr lang="en-US" sz="1200" dirty="0"/>
              <a:t> 2016;150(7):1568-1578.</a:t>
            </a:r>
          </a:p>
          <a:p>
            <a:endParaRPr lang="en-US" sz="1200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2A8FFB53-73CE-4258-A176-1906F544D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721543"/>
              </p:ext>
            </p:extLst>
          </p:nvPr>
        </p:nvGraphicFramePr>
        <p:xfrm>
          <a:off x="7543799" y="3644896"/>
          <a:ext cx="4487887" cy="265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052560"/>
            <a:ext cx="4026243" cy="24230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51368" y="746804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Metronidazole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68762" y="3581792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Infliximab</a:t>
            </a:r>
          </a:p>
        </p:txBody>
      </p:sp>
    </p:spTree>
    <p:extLst>
      <p:ext uri="{BB962C8B-B14F-4D97-AF65-F5344CB8AC3E}">
        <p14:creationId xmlns:p14="http://schemas.microsoft.com/office/powerpoint/2010/main" val="338726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325563"/>
          </a:xfrm>
        </p:spPr>
        <p:txBody>
          <a:bodyPr/>
          <a:lstStyle/>
          <a:p>
            <a:r>
              <a:rPr lang="en-US" sz="3600" dirty="0"/>
              <a:t>Non-anti-TNF Biologics for Prophylaxis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74336" y="6396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+mj-lt"/>
                <a:ea typeface="Calibri" panose="020F0502020204030204" pitchFamily="34" charset="0"/>
              </a:rPr>
              <a:t>Yamada A, et al.  </a:t>
            </a:r>
            <a:r>
              <a:rPr lang="en-US" sz="1200" dirty="0" err="1">
                <a:latin typeface="+mj-lt"/>
                <a:ea typeface="Calibri" panose="020F0502020204030204" pitchFamily="34" charset="0"/>
              </a:rPr>
              <a:t>Inflamm</a:t>
            </a:r>
            <a:r>
              <a:rPr lang="en-US" sz="1200" dirty="0">
                <a:latin typeface="+mj-lt"/>
                <a:ea typeface="Calibri" panose="020F0502020204030204" pitchFamily="34" charset="0"/>
              </a:rPr>
              <a:t> Bowel Dis. 2018 Feb;24(3):502–9.</a:t>
            </a:r>
          </a:p>
          <a:p>
            <a:r>
              <a:rPr lang="en-US" sz="1200" dirty="0">
                <a:latin typeface="+mj-lt"/>
              </a:rPr>
              <a:t>Buisson A, et al.  United European Gastroenterol J. 2021 Jun;9(5):552-560.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847A88-A556-4EE8-87D4-2D5AC8876C1B}"/>
              </a:ext>
            </a:extLst>
          </p:cNvPr>
          <p:cNvGrpSpPr/>
          <p:nvPr/>
        </p:nvGrpSpPr>
        <p:grpSpPr>
          <a:xfrm>
            <a:off x="160313" y="1041991"/>
            <a:ext cx="7186785" cy="5007935"/>
            <a:chOff x="457200" y="1510823"/>
            <a:chExt cx="10439400" cy="4671487"/>
          </a:xfrm>
        </p:grpSpPr>
        <p:grpSp>
          <p:nvGrpSpPr>
            <p:cNvPr id="13" name="Group 12"/>
            <p:cNvGrpSpPr/>
            <p:nvPr/>
          </p:nvGrpSpPr>
          <p:grpSpPr>
            <a:xfrm>
              <a:off x="1295400" y="1534110"/>
              <a:ext cx="9601200" cy="4648200"/>
              <a:chOff x="1295400" y="1534110"/>
              <a:chExt cx="9601200" cy="4648200"/>
            </a:xfrm>
          </p:grpSpPr>
          <p:graphicFrame>
            <p:nvGraphicFramePr>
              <p:cNvPr id="8" name="コンテンツ プレースホルダー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15620663"/>
                  </p:ext>
                </p:extLst>
              </p:nvPr>
            </p:nvGraphicFramePr>
            <p:xfrm>
              <a:off x="1295400" y="1534110"/>
              <a:ext cx="9601200" cy="4648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" name="テキスト ボックス 12"/>
              <p:cNvSpPr txBox="1"/>
              <p:nvPr/>
            </p:nvSpPr>
            <p:spPr>
              <a:xfrm>
                <a:off x="2405966" y="2233860"/>
                <a:ext cx="1285873" cy="287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i="1" dirty="0">
                    <a:latin typeface="+mj-lt"/>
                    <a:cs typeface="Arial" panose="020B0604020202020204" pitchFamily="34" charset="0"/>
                  </a:rPr>
                  <a:t>P</a:t>
                </a:r>
                <a:r>
                  <a:rPr lang="en-US" altLang="ja-JP" sz="1400" dirty="0">
                    <a:latin typeface="+mj-lt"/>
                    <a:cs typeface="Arial" panose="020B0604020202020204" pitchFamily="34" charset="0"/>
                  </a:rPr>
                  <a:t> = 0.22</a:t>
                </a:r>
              </a:p>
            </p:txBody>
          </p:sp>
          <p:sp>
            <p:nvSpPr>
              <p:cNvPr id="11" name="テキスト ボックス 14"/>
              <p:cNvSpPr txBox="1"/>
              <p:nvPr/>
            </p:nvSpPr>
            <p:spPr>
              <a:xfrm>
                <a:off x="4640095" y="2209799"/>
                <a:ext cx="1285871" cy="287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i="1" dirty="0">
                    <a:latin typeface="+mj-lt"/>
                    <a:cs typeface="Arial" panose="020B0604020202020204" pitchFamily="34" charset="0"/>
                  </a:rPr>
                  <a:t>P</a:t>
                </a:r>
                <a:r>
                  <a:rPr lang="en-US" altLang="ja-JP" sz="1400" dirty="0">
                    <a:latin typeface="+mj-lt"/>
                    <a:cs typeface="Arial" panose="020B0604020202020204" pitchFamily="34" charset="0"/>
                  </a:rPr>
                  <a:t> = 0.32</a:t>
                </a:r>
              </a:p>
            </p:txBody>
          </p:sp>
          <p:sp>
            <p:nvSpPr>
              <p:cNvPr id="12" name="テキスト ボックス 15"/>
              <p:cNvSpPr txBox="1"/>
              <p:nvPr/>
            </p:nvSpPr>
            <p:spPr>
              <a:xfrm>
                <a:off x="6781992" y="2229851"/>
                <a:ext cx="1489014" cy="287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i="1" dirty="0">
                    <a:latin typeface="+mj-lt"/>
                    <a:cs typeface="Arial" panose="020B0604020202020204" pitchFamily="34" charset="0"/>
                  </a:rPr>
                  <a:t>P</a:t>
                </a:r>
                <a:r>
                  <a:rPr lang="en-US" altLang="ja-JP" sz="1400" dirty="0">
                    <a:latin typeface="+mj-lt"/>
                    <a:cs typeface="Arial" panose="020B0604020202020204" pitchFamily="34" charset="0"/>
                  </a:rPr>
                  <a:t> = 0.03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57200" y="1510823"/>
              <a:ext cx="2297659" cy="420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Propensity matched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132584" y="3535884"/>
              <a:ext cx="23936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6-12 </a:t>
              </a:r>
              <a:r>
                <a:rPr lang="en-US" sz="1400" dirty="0" err="1">
                  <a:latin typeface="+mj-lt"/>
                </a:rPr>
                <a:t>mo</a:t>
              </a:r>
              <a:r>
                <a:rPr lang="en-US" sz="1400" dirty="0">
                  <a:latin typeface="+mj-lt"/>
                </a:rPr>
                <a:t> Remission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316232" y="1630363"/>
              <a:ext cx="144297" cy="12223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</p:grpSp>
      <p:pic>
        <p:nvPicPr>
          <p:cNvPr id="18" name="Picture 17">
            <a:hlinkClick r:id="" action="ppaction://noaction"/>
            <a:extLst>
              <a:ext uri="{FF2B5EF4-FFF2-40B4-BE49-F238E27FC236}">
                <a16:creationId xmlns:a16="http://schemas.microsoft.com/office/drawing/2014/main" id="{5C6EE869-A278-4AAE-9FCB-EAC5E8C81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83" y="3597238"/>
            <a:ext cx="4239285" cy="2629927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AD98C4B3-503E-4986-A140-0E95EFD474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83" y="1141745"/>
            <a:ext cx="4239285" cy="290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03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REPREVIO: </a:t>
            </a:r>
            <a:r>
              <a:rPr lang="en-US" dirty="0" err="1"/>
              <a:t>Vedolizumab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dirty="0"/>
              <a:t>(6 month </a:t>
            </a:r>
            <a:r>
              <a:rPr lang="en-US" sz="3200" dirty="0" err="1"/>
              <a:t>ileocolonoscopy</a:t>
            </a:r>
            <a:r>
              <a:rPr lang="en-US" sz="3200" dirty="0"/>
              <a:t>)</a:t>
            </a:r>
          </a:p>
        </p:txBody>
      </p:sp>
      <p:pic>
        <p:nvPicPr>
          <p:cNvPr id="4" name="Content Placeholder 3" descr="Chart, bar chart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EC6F3E79-0AEC-4E4E-A714-58C96AF1A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73" y="1963757"/>
            <a:ext cx="4273766" cy="3756559"/>
          </a:xfrm>
          <a:prstGeom prst="rect">
            <a:avLst/>
          </a:prstGeom>
        </p:spPr>
      </p:pic>
      <p:pic>
        <p:nvPicPr>
          <p:cNvPr id="5" name="Picture 4" descr="Chart, bar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3089E5E-E5C1-43D8-BD2F-D3B79479D2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11" y="1965668"/>
            <a:ext cx="3566193" cy="3754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54" y="5927881"/>
            <a:ext cx="119828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0" dirty="0"/>
              <a:t>Prospective RCT investigating the preventive effect of VDZ 300 mg q8w on recurrence of CD following ICR with anastomosis</a:t>
            </a:r>
          </a:p>
          <a:p>
            <a:pPr lvl="1"/>
            <a:r>
              <a:rPr lang="en-US" sz="1200" kern="0" dirty="0"/>
              <a:t>- Pts had ≥1 risk factor for recurrence: active smoking (&gt;10 cigarettes/d), ≥1 prior resection, surgery for perforating complication (abscess, fistula); prior anti-TNF</a:t>
            </a:r>
          </a:p>
          <a:p>
            <a:pPr lvl="1"/>
            <a:r>
              <a:rPr lang="en-US" sz="1200" kern="0" dirty="0"/>
              <a:t>- VDZ or PBO initiated within 4 </a:t>
            </a:r>
            <a:r>
              <a:rPr lang="en-US" sz="1200" kern="0" dirty="0" err="1"/>
              <a:t>wk</a:t>
            </a:r>
            <a:r>
              <a:rPr lang="en-US" sz="1200" kern="0" dirty="0"/>
              <a:t> after surgery; </a:t>
            </a:r>
            <a:r>
              <a:rPr lang="en-US" sz="1200" kern="0" dirty="0" err="1"/>
              <a:t>ileocolonoscopy</a:t>
            </a:r>
            <a:r>
              <a:rPr lang="en-US" sz="1200" kern="0" dirty="0"/>
              <a:t> performed 6 </a:t>
            </a:r>
            <a:r>
              <a:rPr lang="en-US" sz="1200" kern="0" dirty="0" err="1"/>
              <a:t>mo</a:t>
            </a:r>
            <a:r>
              <a:rPr lang="en-US" sz="1200" kern="0" dirty="0"/>
              <a:t> post-surgery; central scoring using modified </a:t>
            </a:r>
            <a:r>
              <a:rPr lang="en-US" sz="1200" kern="0" dirty="0" err="1"/>
              <a:t>Rutgeerts</a:t>
            </a:r>
            <a:r>
              <a:rPr lang="en-US" sz="1200" kern="0" dirty="0"/>
              <a:t>’ score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06099" y="5308270"/>
            <a:ext cx="1876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D’Haens</a:t>
            </a:r>
            <a:r>
              <a:rPr lang="en-US" sz="1100" dirty="0"/>
              <a:t> et al. ECCO 2023</a:t>
            </a:r>
          </a:p>
        </p:txBody>
      </p:sp>
    </p:spTree>
    <p:extLst>
      <p:ext uri="{BB962C8B-B14F-4D97-AF65-F5344CB8AC3E}">
        <p14:creationId xmlns:p14="http://schemas.microsoft.com/office/powerpoint/2010/main" val="302737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7213" y="380391"/>
            <a:ext cx="10110787" cy="660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7213" y="1266493"/>
            <a:ext cx="9805987" cy="4372796"/>
          </a:xfrm>
        </p:spPr>
        <p:txBody>
          <a:bodyPr>
            <a:normAutofit/>
          </a:bodyPr>
          <a:lstStyle/>
          <a:p>
            <a:pPr marL="457189" indent="-45718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altLang="en-US" sz="3600" b="0" dirty="0"/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dirty="0"/>
              <a:t>To understand the natural course of postoperative Crohn’s disease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dirty="0"/>
              <a:t>To describe the risk factors for recurrence after surgery 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dirty="0"/>
              <a:t>To review the medical options for prevention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356264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4079-AE67-429C-8118-2B8969CB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7698"/>
            <a:ext cx="10972800" cy="1143000"/>
          </a:xfrm>
        </p:spPr>
        <p:txBody>
          <a:bodyPr/>
          <a:lstStyle/>
          <a:p>
            <a:r>
              <a:rPr lang="en-US" dirty="0"/>
              <a:t>Recycling </a:t>
            </a:r>
            <a:r>
              <a:rPr lang="en-US" dirty="0" err="1"/>
              <a:t>aTNFs</a:t>
            </a:r>
            <a:r>
              <a:rPr lang="en-US" dirty="0"/>
              <a:t> Postop is effective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DF412-3A7E-466E-9C31-AC8167DB2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0" y="5010790"/>
            <a:ext cx="5524500" cy="91757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No difference by nature of preop </a:t>
            </a:r>
            <a:r>
              <a:rPr lang="en-US" sz="1600" dirty="0" err="1"/>
              <a:t>aTNF</a:t>
            </a:r>
            <a:r>
              <a:rPr lang="en-US" sz="1600" dirty="0"/>
              <a:t> failure, indication for ICR, changing to different </a:t>
            </a:r>
            <a:r>
              <a:rPr lang="en-US" sz="1600" dirty="0" err="1"/>
              <a:t>aTNF</a:t>
            </a:r>
            <a:r>
              <a:rPr lang="en-US" sz="1600" dirty="0"/>
              <a:t>, or # of preop </a:t>
            </a:r>
            <a:r>
              <a:rPr lang="en-US" sz="1600" dirty="0" err="1"/>
              <a:t>aTNFs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AC155-30BF-4396-893E-14628045A1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546" y="857901"/>
            <a:ext cx="3990055" cy="22843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32FBAB-5815-42E0-8B16-EC97869467A5}"/>
              </a:ext>
            </a:extLst>
          </p:cNvPr>
          <p:cNvGrpSpPr/>
          <p:nvPr/>
        </p:nvGrpSpPr>
        <p:grpSpPr>
          <a:xfrm>
            <a:off x="223104" y="3290570"/>
            <a:ext cx="3251082" cy="1811922"/>
            <a:chOff x="406519" y="3174525"/>
            <a:chExt cx="4405313" cy="26391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D3DD44B-6BCE-470E-B162-BA89675DE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519" y="3174525"/>
              <a:ext cx="4405313" cy="263919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A0974F-5320-4A98-B7E6-6CAFF291E864}"/>
                </a:ext>
              </a:extLst>
            </p:cNvPr>
            <p:cNvSpPr txBox="1"/>
            <p:nvPr/>
          </p:nvSpPr>
          <p:spPr>
            <a:xfrm>
              <a:off x="3465201" y="3281162"/>
              <a:ext cx="856249" cy="44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</a:rPr>
                <a:t>aTNF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D522B0-F190-40C5-AFF4-261F6F6150C0}"/>
                </a:ext>
              </a:extLst>
            </p:cNvPr>
            <p:cNvSpPr txBox="1"/>
            <p:nvPr/>
          </p:nvSpPr>
          <p:spPr>
            <a:xfrm>
              <a:off x="3376232" y="4012679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Non-</a:t>
              </a:r>
              <a:r>
                <a:rPr lang="en-US" sz="1400" dirty="0" err="1">
                  <a:solidFill>
                    <a:srgbClr val="FF0000"/>
                  </a:solidFill>
                </a:rPr>
                <a:t>aTNF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D683-93FB-43C2-BACC-8B9116FC4781}"/>
              </a:ext>
            </a:extLst>
          </p:cNvPr>
          <p:cNvGrpSpPr/>
          <p:nvPr/>
        </p:nvGrpSpPr>
        <p:grpSpPr>
          <a:xfrm>
            <a:off x="3625394" y="3287684"/>
            <a:ext cx="2998510" cy="1814808"/>
            <a:chOff x="405040" y="5161328"/>
            <a:chExt cx="4405313" cy="2695575"/>
          </a:xfrm>
        </p:grpSpPr>
        <p:pic>
          <p:nvPicPr>
            <p:cNvPr id="1026" name="Picture 2" descr="Fig 3">
              <a:extLst>
                <a:ext uri="{FF2B5EF4-FFF2-40B4-BE49-F238E27FC236}">
                  <a16:creationId xmlns:a16="http://schemas.microsoft.com/office/drawing/2014/main" id="{0927E95F-3115-48D4-A6F8-5AE45E2F9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5040" y="5161328"/>
              <a:ext cx="4405313" cy="26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6E4F18-4F59-4F5D-9140-C2CB6A021DD0}"/>
                </a:ext>
              </a:extLst>
            </p:cNvPr>
            <p:cNvSpPr txBox="1"/>
            <p:nvPr/>
          </p:nvSpPr>
          <p:spPr>
            <a:xfrm>
              <a:off x="3256140" y="6267286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Non-</a:t>
              </a:r>
              <a:r>
                <a:rPr lang="en-US" sz="1400" dirty="0" err="1">
                  <a:solidFill>
                    <a:srgbClr val="FF0000"/>
                  </a:solidFill>
                </a:rPr>
                <a:t>aTNF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6F2B86-2A57-42B8-86E5-ECE4CCDF65A1}"/>
                </a:ext>
              </a:extLst>
            </p:cNvPr>
            <p:cNvSpPr txBox="1"/>
            <p:nvPr/>
          </p:nvSpPr>
          <p:spPr>
            <a:xfrm>
              <a:off x="3465200" y="5361826"/>
              <a:ext cx="928373" cy="457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</a:rPr>
                <a:t>aTNF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FF2921-1BA0-4049-91DC-B01D293FAEE6}"/>
              </a:ext>
            </a:extLst>
          </p:cNvPr>
          <p:cNvGrpSpPr/>
          <p:nvPr/>
        </p:nvGrpSpPr>
        <p:grpSpPr>
          <a:xfrm>
            <a:off x="7264522" y="1388422"/>
            <a:ext cx="4572000" cy="3507608"/>
            <a:chOff x="7010400" y="2209800"/>
            <a:chExt cx="4114800" cy="28926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6351E0-83F3-4B95-A242-EABD0901F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0400" y="2209800"/>
              <a:ext cx="4114800" cy="289269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AD6F3D-C59B-4302-9D63-A7694BB82B64}"/>
                </a:ext>
              </a:extLst>
            </p:cNvPr>
            <p:cNvSpPr txBox="1"/>
            <p:nvPr/>
          </p:nvSpPr>
          <p:spPr>
            <a:xfrm>
              <a:off x="9555776" y="4504175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Combo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DFB7F2-BBC2-4FE3-B1C3-48EFFA971EBB}"/>
                </a:ext>
              </a:extLst>
            </p:cNvPr>
            <p:cNvSpPr txBox="1"/>
            <p:nvPr/>
          </p:nvSpPr>
          <p:spPr>
            <a:xfrm>
              <a:off x="9374342" y="3386979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Mono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7BB108-FA94-427D-8EC6-56E5AE908288}"/>
              </a:ext>
            </a:extLst>
          </p:cNvPr>
          <p:cNvGrpSpPr/>
          <p:nvPr/>
        </p:nvGrpSpPr>
        <p:grpSpPr>
          <a:xfrm>
            <a:off x="6502522" y="6253347"/>
            <a:ext cx="6096000" cy="466053"/>
            <a:chOff x="6553200" y="6391947"/>
            <a:chExt cx="6096000" cy="4660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8770C2-AC34-440C-B640-42F541DD5FD9}"/>
                </a:ext>
              </a:extLst>
            </p:cNvPr>
            <p:cNvSpPr/>
            <p:nvPr/>
          </p:nvSpPr>
          <p:spPr>
            <a:xfrm>
              <a:off x="6553200" y="6581001"/>
              <a:ext cx="5715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+mj-lt"/>
                </a:rPr>
                <a:t>Ten </a:t>
              </a:r>
              <a:r>
                <a:rPr lang="en-US" sz="1200" dirty="0" err="1">
                  <a:latin typeface="+mj-lt"/>
                </a:rPr>
                <a:t>Bokkel</a:t>
              </a:r>
              <a:r>
                <a:rPr lang="en-US" sz="1200" dirty="0">
                  <a:latin typeface="+mj-lt"/>
                </a:rPr>
                <a:t> </a:t>
              </a:r>
              <a:r>
                <a:rPr lang="en-US" sz="1200" dirty="0" err="1">
                  <a:latin typeface="+mj-lt"/>
                </a:rPr>
                <a:t>Huinink</a:t>
              </a:r>
              <a:r>
                <a:rPr lang="en-US" sz="1200" dirty="0">
                  <a:latin typeface="+mj-lt"/>
                </a:rPr>
                <a:t> S, et al. Eur J Gastroenterol </a:t>
              </a:r>
              <a:r>
                <a:rPr lang="en-US" sz="1200" dirty="0" err="1">
                  <a:latin typeface="+mj-lt"/>
                </a:rPr>
                <a:t>Hepatol</a:t>
              </a:r>
              <a:r>
                <a:rPr lang="en-US" sz="1200" dirty="0">
                  <a:latin typeface="+mj-lt"/>
                </a:rPr>
                <a:t>. 2023 Jan 1;35(1):45-51.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FD35EE-C3FD-458D-9DB9-56EB5E4A274F}"/>
                </a:ext>
              </a:extLst>
            </p:cNvPr>
            <p:cNvSpPr/>
            <p:nvPr/>
          </p:nvSpPr>
          <p:spPr>
            <a:xfrm>
              <a:off x="6553200" y="6391947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>
                  <a:latin typeface="+mj-lt"/>
                </a:rPr>
                <a:t>Le </a:t>
              </a:r>
              <a:r>
                <a:rPr lang="en-US" sz="1200" dirty="0" err="1">
                  <a:latin typeface="+mj-lt"/>
                </a:rPr>
                <a:t>Cosquer</a:t>
              </a:r>
              <a:r>
                <a:rPr lang="en-US" sz="1200" dirty="0">
                  <a:latin typeface="+mj-lt"/>
                </a:rPr>
                <a:t> G, et al. Dig Liver Dis. 2022 Sep 30:S1590-8658(22)00696-X. </a:t>
              </a:r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77CC7F8-DC83-4F02-9DF9-1128E382E838}"/>
              </a:ext>
            </a:extLst>
          </p:cNvPr>
          <p:cNvSpPr txBox="1">
            <a:spLocks/>
          </p:cNvSpPr>
          <p:nvPr/>
        </p:nvSpPr>
        <p:spPr>
          <a:xfrm>
            <a:off x="256353" y="5219132"/>
            <a:ext cx="6435665" cy="91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No difference in prior </a:t>
            </a:r>
            <a:r>
              <a:rPr lang="en-US" sz="1600" dirty="0" err="1"/>
              <a:t>aTNF</a:t>
            </a:r>
            <a:r>
              <a:rPr lang="en-US" sz="1600" dirty="0"/>
              <a:t> reason for failure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PNR to preop </a:t>
            </a:r>
            <a:r>
              <a:rPr lang="en-US" sz="1600" dirty="0" err="1"/>
              <a:t>aTNF</a:t>
            </a:r>
            <a:r>
              <a:rPr lang="en-US" sz="1600" dirty="0"/>
              <a:t>: higher risk of POR (HR 3.7 [1.32-10.35])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D5C7A-A387-4B28-B6C1-E599BEB5EC5A}"/>
              </a:ext>
            </a:extLst>
          </p:cNvPr>
          <p:cNvSpPr txBox="1"/>
          <p:nvPr/>
        </p:nvSpPr>
        <p:spPr>
          <a:xfrm rot="16200000">
            <a:off x="-663122" y="3746894"/>
            <a:ext cx="18806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Clinical recurrence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FCF92-4283-4AB1-8C59-12A919E12997}"/>
              </a:ext>
            </a:extLst>
          </p:cNvPr>
          <p:cNvSpPr txBox="1"/>
          <p:nvPr/>
        </p:nvSpPr>
        <p:spPr>
          <a:xfrm rot="16200000">
            <a:off x="2845985" y="3895838"/>
            <a:ext cx="15632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Rx Persistence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4949BF-BC30-451E-B665-8FB4F70B68C5}"/>
              </a:ext>
            </a:extLst>
          </p:cNvPr>
          <p:cNvSpPr txBox="1"/>
          <p:nvPr/>
        </p:nvSpPr>
        <p:spPr>
          <a:xfrm>
            <a:off x="10553346" y="280421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E60BD-AD55-4092-B40F-2E25B0E8E10A}"/>
              </a:ext>
            </a:extLst>
          </p:cNvPr>
          <p:cNvSpPr txBox="1"/>
          <p:nvPr/>
        </p:nvSpPr>
        <p:spPr>
          <a:xfrm>
            <a:off x="10647629" y="408911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ABF9A-8C57-483A-897C-1C0C61FDCAF6}"/>
              </a:ext>
            </a:extLst>
          </p:cNvPr>
          <p:cNvSpPr txBox="1"/>
          <p:nvPr/>
        </p:nvSpPr>
        <p:spPr>
          <a:xfrm rot="16200000">
            <a:off x="6159559" y="2980523"/>
            <a:ext cx="2431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Treatment Failure</a:t>
            </a:r>
          </a:p>
        </p:txBody>
      </p:sp>
    </p:spTree>
    <p:extLst>
      <p:ext uri="{BB962C8B-B14F-4D97-AF65-F5344CB8AC3E}">
        <p14:creationId xmlns:p14="http://schemas.microsoft.com/office/powerpoint/2010/main" val="73545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88" y="4066494"/>
            <a:ext cx="5178812" cy="2259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7" y="348725"/>
            <a:ext cx="11593285" cy="942623"/>
          </a:xfrm>
        </p:spPr>
        <p:txBody>
          <a:bodyPr>
            <a:noAutofit/>
          </a:bodyPr>
          <a:lstStyle/>
          <a:p>
            <a:r>
              <a:rPr lang="en-US" sz="2667" dirty="0"/>
              <a:t>Prospective Cohort Study Investigating Safety of Preoperative TNFi Exposure in IBD Patients Undergoing Intra-abdominal Surgery </a:t>
            </a:r>
            <a:r>
              <a:rPr lang="en-US" sz="2667" b="1" u="sng" dirty="0"/>
              <a:t>(PUCCINI)</a:t>
            </a:r>
          </a:p>
        </p:txBody>
      </p:sp>
      <p:pic>
        <p:nvPicPr>
          <p:cNvPr id="6" name="Graphic 12" descr="Man">
            <a:extLst>
              <a:ext uri="{FF2B5EF4-FFF2-40B4-BE49-F238E27FC236}">
                <a16:creationId xmlns:a16="http://schemas.microsoft.com/office/drawing/2014/main" id="{A7F3A26B-1A81-0143-8979-C56A136F0D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76" y="3544082"/>
            <a:ext cx="914407" cy="914407"/>
          </a:xfrm>
          <a:prstGeom prst="rect">
            <a:avLst/>
          </a:prstGeom>
        </p:spPr>
      </p:pic>
      <p:pic>
        <p:nvPicPr>
          <p:cNvPr id="7" name="Graphic 13" descr="Woman">
            <a:extLst>
              <a:ext uri="{FF2B5EF4-FFF2-40B4-BE49-F238E27FC236}">
                <a16:creationId xmlns:a16="http://schemas.microsoft.com/office/drawing/2014/main" id="{AD511A51-6A36-3D4C-8C82-73CF28B66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6" y="3544082"/>
            <a:ext cx="914400" cy="914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97982" y="3062755"/>
            <a:ext cx="1494145" cy="0"/>
          </a:xfrm>
          <a:prstGeom prst="straightConnector1">
            <a:avLst/>
          </a:prstGeom>
          <a:ln w="38100" cmpd="sng">
            <a:tailEnd type="stealth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6261" y="5904630"/>
            <a:ext cx="1494145" cy="0"/>
          </a:xfrm>
          <a:prstGeom prst="straightConnector1">
            <a:avLst/>
          </a:prstGeom>
          <a:ln w="38100" cmpd="sng">
            <a:tailEnd type="stealth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14E1027-2B2C-2649-81B3-48C3BE2AF6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41" y="3461797"/>
            <a:ext cx="1532774" cy="1596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579224-6B02-324E-8C0B-6059508220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78" y="4150242"/>
            <a:ext cx="755998" cy="598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781B69-B2DF-6441-ACBD-E509AC1F00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9" y="2603046"/>
            <a:ext cx="342367" cy="656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74B1CB-AF79-F346-B175-87EAA4293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6" y="2027695"/>
            <a:ext cx="959286" cy="535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1237" y="4539688"/>
            <a:ext cx="113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 = 947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781B69-B2DF-6441-ACBD-E509AC1F00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8" y="5510983"/>
            <a:ext cx="342367" cy="6565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74B1CB-AF79-F346-B175-87EAA4293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9" y="5045399"/>
            <a:ext cx="959286" cy="53501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007283" y="5023623"/>
            <a:ext cx="939313" cy="1010869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14711" y="4990219"/>
            <a:ext cx="783271" cy="1006816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41186" y="2552565"/>
            <a:ext cx="106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 = 382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0067" y="5444440"/>
            <a:ext cx="101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 = 565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F4AAF-25D9-5F4B-9F90-E18084DE21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7404" y="2439122"/>
            <a:ext cx="320761" cy="693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1949" y="2510126"/>
            <a:ext cx="344439" cy="560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65919" y="2321768"/>
            <a:ext cx="1811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black"/>
                </a:solidFill>
                <a:latin typeface="Calibri" panose="020F0502020204030204"/>
              </a:rPr>
              <a:t>Not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associated with Any Infection or SSI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F5CFB2-70CD-9A4E-BE00-CAEA0BED56F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54" y="4637314"/>
            <a:ext cx="544196" cy="5234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579224-6B02-324E-8C0B-6059508220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65" y="5251729"/>
            <a:ext cx="642601" cy="353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0856" y="4351090"/>
            <a:ext cx="1873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Corticosteroids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Past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Diabetes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64076" y="4821402"/>
            <a:ext cx="1811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association with Any Infection &amp; SSI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991240" y="2756079"/>
            <a:ext cx="372837" cy="1899"/>
          </a:xfrm>
          <a:prstGeom prst="straightConnector1">
            <a:avLst/>
          </a:prstGeom>
          <a:ln w="38100" cmpd="sng">
            <a:tailEnd type="stealth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991239" y="5248223"/>
            <a:ext cx="372837" cy="1899"/>
          </a:xfrm>
          <a:prstGeom prst="straightConnector1">
            <a:avLst/>
          </a:prstGeom>
          <a:ln w="38100" cmpd="sng">
            <a:tailEnd type="stealth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Content Placeholder 36"/>
          <p:cNvPicPr>
            <a:picLocks noGrp="1" noChangeAspect="1"/>
          </p:cNvPicPr>
          <p:nvPr>
            <p:ph sz="half" idx="2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97" y="1283329"/>
            <a:ext cx="5310275" cy="2409723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85F6931-9E20-DFF2-92F5-517F9E907535}"/>
              </a:ext>
            </a:extLst>
          </p:cNvPr>
          <p:cNvSpPr/>
          <p:nvPr/>
        </p:nvSpPr>
        <p:spPr>
          <a:xfrm>
            <a:off x="409016" y="1834410"/>
            <a:ext cx="2092414" cy="1767092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EFC933-7F1C-FEE4-9219-9FD30BF72CDB}"/>
              </a:ext>
            </a:extLst>
          </p:cNvPr>
          <p:cNvSpPr/>
          <p:nvPr/>
        </p:nvSpPr>
        <p:spPr>
          <a:xfrm>
            <a:off x="9989398" y="1879289"/>
            <a:ext cx="2174246" cy="189350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00" y="6377824"/>
            <a:ext cx="7120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Cohen BL, et al. </a:t>
            </a:r>
            <a:r>
              <a:rPr lang="en-US" sz="1600" i="1" dirty="0"/>
              <a:t>Gastroenterology</a:t>
            </a:r>
            <a:r>
              <a:rPr lang="en-US" sz="1600" dirty="0"/>
              <a:t> 2022; 163(1): 204-221</a:t>
            </a:r>
          </a:p>
        </p:txBody>
      </p:sp>
    </p:spTree>
    <p:extLst>
      <p:ext uri="{BB962C8B-B14F-4D97-AF65-F5344CB8AC3E}">
        <p14:creationId xmlns:p14="http://schemas.microsoft.com/office/powerpoint/2010/main" val="35145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is more effective at preventing Postop Crohn’s disease recurrence?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err="1"/>
              <a:t>TNFi</a:t>
            </a:r>
            <a:r>
              <a:rPr lang="en-US" sz="4400" dirty="0"/>
              <a:t> or </a:t>
            </a:r>
            <a:r>
              <a:rPr lang="en-US" sz="4400" dirty="0" err="1"/>
              <a:t>Vedolizumab</a:t>
            </a:r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643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 don’t know, there are no head to head studies……….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……….and, now, I’m going to do something “bad” and compare across studies!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9054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9515F54-905C-428C-9755-EE8C1958C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822562"/>
              </p:ext>
            </p:extLst>
          </p:nvPr>
        </p:nvGraphicFramePr>
        <p:xfrm>
          <a:off x="372141" y="2227633"/>
          <a:ext cx="6294474" cy="342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hart, bar chart, waterfall char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2FA2B75F-6DAB-4261-8EAB-EB933932DE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917" y="1570890"/>
            <a:ext cx="3476846" cy="4294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8680" y="265815"/>
            <a:ext cx="8654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Clinical Recurrence is low with IFX and VEDO, and no different than Placebo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6068" y="6045195"/>
            <a:ext cx="214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+mn-lt"/>
              </a:rPr>
              <a:t>D’Haens</a:t>
            </a:r>
            <a:r>
              <a:rPr lang="en-US" sz="1400" b="1" dirty="0">
                <a:latin typeface="+mn-lt"/>
              </a:rPr>
              <a:t> et al. ECCO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9B5EE-6BB7-4466-9C66-6A9F8EF2088D}"/>
              </a:ext>
            </a:extLst>
          </p:cNvPr>
          <p:cNvSpPr txBox="1"/>
          <p:nvPr/>
        </p:nvSpPr>
        <p:spPr>
          <a:xfrm>
            <a:off x="748146" y="5819466"/>
            <a:ext cx="4892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prstClr val="black"/>
                </a:solidFill>
                <a:latin typeface="Calibri" panose="020F0502020204030204"/>
              </a:rPr>
              <a:t>Regueiro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M, et al. </a:t>
            </a:r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</a:rPr>
              <a:t>Gastroenterology.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2016;150(7):1568-1578.</a:t>
            </a:r>
          </a:p>
        </p:txBody>
      </p:sp>
    </p:spTree>
    <p:extLst>
      <p:ext uri="{BB962C8B-B14F-4D97-AF65-F5344CB8AC3E}">
        <p14:creationId xmlns:p14="http://schemas.microsoft.com/office/powerpoint/2010/main" val="3999654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A8FFB53-73CE-4258-A176-1906F544D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80998"/>
              </p:ext>
            </p:extLst>
          </p:nvPr>
        </p:nvGraphicFramePr>
        <p:xfrm>
          <a:off x="711974" y="2232766"/>
          <a:ext cx="5082771" cy="330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hart, bar char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EC6F3E79-0AEC-4E4E-A714-58C96AF1A6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022" y="1965460"/>
            <a:ext cx="4242391" cy="3735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972" y="361508"/>
            <a:ext cx="10962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Endoscopic recurrence </a:t>
            </a:r>
          </a:p>
          <a:p>
            <a:pPr algn="ctr"/>
            <a:r>
              <a:rPr lang="en-US" sz="4000" b="1" dirty="0"/>
              <a:t>IFX = 22.4% and VEDO = 23.3%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0670" y="3062177"/>
            <a:ext cx="744279" cy="797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49294" y="4444409"/>
            <a:ext cx="687572" cy="956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9730" y="6184307"/>
            <a:ext cx="48590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different study design and endpoints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6068" y="6045195"/>
            <a:ext cx="214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+mn-lt"/>
              </a:rPr>
              <a:t>D’Haens</a:t>
            </a:r>
            <a:r>
              <a:rPr lang="en-US" sz="1400" b="1" dirty="0">
                <a:latin typeface="+mn-lt"/>
              </a:rPr>
              <a:t> et al. ECCO 2023</a:t>
            </a:r>
          </a:p>
        </p:txBody>
      </p:sp>
    </p:spTree>
    <p:extLst>
      <p:ext uri="{BB962C8B-B14F-4D97-AF65-F5344CB8AC3E}">
        <p14:creationId xmlns:p14="http://schemas.microsoft.com/office/powerpoint/2010/main" val="416697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25DB97B-F216-496B-8E9D-8C3A42D02B2B}"/>
              </a:ext>
            </a:extLst>
          </p:cNvPr>
          <p:cNvGrpSpPr/>
          <p:nvPr/>
        </p:nvGrpSpPr>
        <p:grpSpPr>
          <a:xfrm>
            <a:off x="314557" y="1964823"/>
            <a:ext cx="4832592" cy="3802239"/>
            <a:chOff x="399531" y="-244427"/>
            <a:chExt cx="5930792" cy="45762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4B587E-CAAF-4000-84E6-6EE781D26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-244427"/>
              <a:ext cx="5492123" cy="45762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22DFED-DF53-46DF-A232-312677C25D1C}"/>
                </a:ext>
              </a:extLst>
            </p:cNvPr>
            <p:cNvSpPr txBox="1"/>
            <p:nvPr/>
          </p:nvSpPr>
          <p:spPr>
            <a:xfrm>
              <a:off x="4268336" y="3091497"/>
              <a:ext cx="1359786" cy="444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Anti-TNF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06ED1C-F71E-4C13-88AD-2AC24D589608}"/>
                </a:ext>
              </a:extLst>
            </p:cNvPr>
            <p:cNvSpPr txBox="1"/>
            <p:nvPr/>
          </p:nvSpPr>
          <p:spPr>
            <a:xfrm>
              <a:off x="3126243" y="3542939"/>
              <a:ext cx="903376" cy="444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None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10D973-105C-4AF9-99DC-3B78695E3663}"/>
                </a:ext>
              </a:extLst>
            </p:cNvPr>
            <p:cNvSpPr txBox="1"/>
            <p:nvPr/>
          </p:nvSpPr>
          <p:spPr>
            <a:xfrm>
              <a:off x="1208679" y="2711288"/>
              <a:ext cx="793209" cy="444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UST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7B5FBE-F9AF-46B6-96EE-8F5187DE561C}"/>
                </a:ext>
              </a:extLst>
            </p:cNvPr>
            <p:cNvSpPr txBox="1"/>
            <p:nvPr/>
          </p:nvSpPr>
          <p:spPr>
            <a:xfrm>
              <a:off x="2479913" y="2252784"/>
              <a:ext cx="793209" cy="444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VDZ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B004E0-758E-4B9A-B09F-5BA09633B44B}"/>
                </a:ext>
              </a:extLst>
            </p:cNvPr>
            <p:cNvSpPr txBox="1"/>
            <p:nvPr/>
          </p:nvSpPr>
          <p:spPr>
            <a:xfrm rot="16200000">
              <a:off x="-148646" y="897399"/>
              <a:ext cx="1549616" cy="453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Composite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D3B8C1-29E8-4DE8-8A84-6819CA8EA354}"/>
                </a:ext>
              </a:extLst>
            </p:cNvPr>
            <p:cNvSpPr txBox="1"/>
            <p:nvPr/>
          </p:nvSpPr>
          <p:spPr>
            <a:xfrm rot="16200000">
              <a:off x="-202666" y="2899469"/>
              <a:ext cx="1657657" cy="453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Endoscopic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CDAC8EA-6D21-4F69-923C-CEF490D11F0C}"/>
              </a:ext>
            </a:extLst>
          </p:cNvPr>
          <p:cNvGrpSpPr/>
          <p:nvPr/>
        </p:nvGrpSpPr>
        <p:grpSpPr>
          <a:xfrm>
            <a:off x="5604128" y="1673967"/>
            <a:ext cx="2286000" cy="4143267"/>
            <a:chOff x="5246558" y="0"/>
            <a:chExt cx="2286000" cy="414326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46600ED-842E-4B75-91E1-E7C2BC4737B7}"/>
                </a:ext>
              </a:extLst>
            </p:cNvPr>
            <p:cNvGrpSpPr/>
            <p:nvPr/>
          </p:nvGrpSpPr>
          <p:grpSpPr>
            <a:xfrm>
              <a:off x="5246558" y="0"/>
              <a:ext cx="2286000" cy="4143267"/>
              <a:chOff x="7924800" y="-36250"/>
              <a:chExt cx="2286000" cy="4143267"/>
            </a:xfrm>
          </p:grpSpPr>
          <p:pic>
            <p:nvPicPr>
              <p:cNvPr id="5122" name="Picture 2" descr="Multistate model including time to POR stratified by postoperative prophylactic biologic therapy (right) with timing of biologic initiation and POR (left) within 4 (log-rank 0.017), 12 (log-rank 0.490), or 24 (log-rank 0.644) weeks following ICR.">
                <a:extLst>
                  <a:ext uri="{FF2B5EF4-FFF2-40B4-BE49-F238E27FC236}">
                    <a16:creationId xmlns:a16="http://schemas.microsoft.com/office/drawing/2014/main" id="{07C4F855-2975-445A-9558-5546D25896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924800" y="304778"/>
                <a:ext cx="2286000" cy="3802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DE86D6-2300-40A2-81FE-CAC329C774CA}"/>
                  </a:ext>
                </a:extLst>
              </p:cNvPr>
              <p:cNvSpPr txBox="1"/>
              <p:nvPr/>
            </p:nvSpPr>
            <p:spPr>
              <a:xfrm>
                <a:off x="8116257" y="-36250"/>
                <a:ext cx="1903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Biologic initiation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1003F8-139E-4FD5-981C-4BD4910BD6B1}"/>
                  </a:ext>
                </a:extLst>
              </p:cNvPr>
              <p:cNvSpPr txBox="1"/>
              <p:nvPr/>
            </p:nvSpPr>
            <p:spPr>
              <a:xfrm>
                <a:off x="8509210" y="369903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wks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63B205-4654-4448-B467-7430FA6DFCFC}"/>
                  </a:ext>
                </a:extLst>
              </p:cNvPr>
              <p:cNvSpPr txBox="1"/>
              <p:nvPr/>
            </p:nvSpPr>
            <p:spPr>
              <a:xfrm>
                <a:off x="8406927" y="2279180"/>
                <a:ext cx="902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12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wks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Frame 33">
              <a:extLst>
                <a:ext uri="{FF2B5EF4-FFF2-40B4-BE49-F238E27FC236}">
                  <a16:creationId xmlns:a16="http://schemas.microsoft.com/office/drawing/2014/main" id="{9E41AB3D-4580-4A82-8F20-7315915733DC}"/>
                </a:ext>
              </a:extLst>
            </p:cNvPr>
            <p:cNvSpPr/>
            <p:nvPr/>
          </p:nvSpPr>
          <p:spPr>
            <a:xfrm>
              <a:off x="5246559" y="341028"/>
              <a:ext cx="1699738" cy="1930391"/>
            </a:xfrm>
            <a:prstGeom prst="frame">
              <a:avLst>
                <a:gd name="adj1" fmla="val 363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EF800B-6AE5-4CB3-AF13-6DC86B018392}"/>
              </a:ext>
            </a:extLst>
          </p:cNvPr>
          <p:cNvGrpSpPr/>
          <p:nvPr/>
        </p:nvGrpSpPr>
        <p:grpSpPr>
          <a:xfrm>
            <a:off x="7827951" y="1256093"/>
            <a:ext cx="3971926" cy="5219700"/>
            <a:chOff x="7924799" y="348789"/>
            <a:chExt cx="3971926" cy="52197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955092F-7CAE-499A-9700-EB205D87A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800" y="348789"/>
              <a:ext cx="3971925" cy="5219700"/>
            </a:xfrm>
            <a:prstGeom prst="rect">
              <a:avLst/>
            </a:prstGeom>
          </p:spPr>
        </p:pic>
        <p:sp>
          <p:nvSpPr>
            <p:cNvPr id="37" name="Frame 36">
              <a:extLst>
                <a:ext uri="{FF2B5EF4-FFF2-40B4-BE49-F238E27FC236}">
                  <a16:creationId xmlns:a16="http://schemas.microsoft.com/office/drawing/2014/main" id="{5E15D70E-D9CE-4FF6-BA0F-D20708FE3BB2}"/>
                </a:ext>
              </a:extLst>
            </p:cNvPr>
            <p:cNvSpPr/>
            <p:nvPr/>
          </p:nvSpPr>
          <p:spPr>
            <a:xfrm>
              <a:off x="7924799" y="902325"/>
              <a:ext cx="3971925" cy="772027"/>
            </a:xfrm>
            <a:prstGeom prst="frame">
              <a:avLst>
                <a:gd name="adj1" fmla="val 363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DE1EF1F-B07C-48CE-8225-37FBAF59A13F}"/>
              </a:ext>
            </a:extLst>
          </p:cNvPr>
          <p:cNvSpPr/>
          <p:nvPr/>
        </p:nvSpPr>
        <p:spPr>
          <a:xfrm>
            <a:off x="7341100" y="6525340"/>
            <a:ext cx="11675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Axelrad JE, et al.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Inflamm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Bowel Dis. 2022 Jul 29: PMID: 35905032.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6989ED0-18E2-4FAB-8BEC-C6AF7001A5A7}"/>
              </a:ext>
            </a:extLst>
          </p:cNvPr>
          <p:cNvSpPr txBox="1">
            <a:spLocks/>
          </p:cNvSpPr>
          <p:nvPr/>
        </p:nvSpPr>
        <p:spPr>
          <a:xfrm>
            <a:off x="0" y="-48295"/>
            <a:ext cx="121920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It may be more about time-to-initiation (within 4 weeks) rather than which biologic</a:t>
            </a:r>
          </a:p>
        </p:txBody>
      </p:sp>
    </p:spTree>
    <p:extLst>
      <p:ext uri="{BB962C8B-B14F-4D97-AF65-F5344CB8AC3E}">
        <p14:creationId xmlns:p14="http://schemas.microsoft.com/office/powerpoint/2010/main" val="141952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0A725E-CB75-4731-AA64-9416C5E84EC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57800" y="833120"/>
            <a:ext cx="1752600" cy="6096000"/>
          </a:xfrm>
          <a:prstGeom prst="rect">
            <a:avLst/>
          </a:prstGeom>
          <a:gradFill rotWithShape="1">
            <a:gsLst>
              <a:gs pos="0">
                <a:srgbClr val="FF9900">
                  <a:alpha val="53998"/>
                </a:srgbClr>
              </a:gs>
              <a:gs pos="100000">
                <a:srgbClr val="764700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459969-B86D-4A82-B2AB-5806749F378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833120"/>
            <a:ext cx="3657600" cy="6096000"/>
          </a:xfrm>
          <a:prstGeom prst="rect">
            <a:avLst/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761800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B0817-C31B-4BDF-AFB7-B0B9808BC35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24000" y="762000"/>
            <a:ext cx="3733800" cy="6096000"/>
          </a:xfrm>
          <a:prstGeom prst="rect">
            <a:avLst/>
          </a:prstGeom>
          <a:gradFill rotWithShape="1">
            <a:gsLst>
              <a:gs pos="0">
                <a:srgbClr val="009900">
                  <a:alpha val="53998"/>
                </a:srgbClr>
              </a:gs>
              <a:gs pos="100000">
                <a:srgbClr val="004700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DB9E6AD-3CF1-4591-8F53-A9311CBA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0"/>
            <a:ext cx="5715000" cy="52322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</a:rPr>
              <a:t>My Approach: High vs Low Risk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0484AA-6596-4801-94F8-45F78991F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1219200"/>
            <a:ext cx="1219200" cy="376238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</a:rPr>
              <a:t>Low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2A4F673-ECA3-42B5-840A-6C00C4AE0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1219200"/>
            <a:ext cx="1219200" cy="376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</a:rPr>
              <a:t>High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6EBAEA0-405B-4C1E-8C91-1A7B310DC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1905000"/>
            <a:ext cx="1219200" cy="376238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</a:rPr>
              <a:t>No Meds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CC6883A4-F67A-4A92-B205-7F127FB7F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67001"/>
            <a:ext cx="2209800" cy="646331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000000"/>
                </a:solidFill>
              </a:rPr>
              <a:t>Calpro</a:t>
            </a:r>
            <a:r>
              <a:rPr lang="en-US" sz="1800" dirty="0">
                <a:solidFill>
                  <a:srgbClr val="000000"/>
                </a:solidFill>
              </a:rPr>
              <a:t> 3m + IUS? Colonoscopy </a:t>
            </a:r>
            <a:r>
              <a:rPr lang="en-US" sz="1800" u="sng" dirty="0">
                <a:solidFill>
                  <a:srgbClr val="000000"/>
                </a:solidFill>
              </a:rPr>
              <a:t>&lt;</a:t>
            </a:r>
            <a:r>
              <a:rPr lang="en-US" sz="1800" dirty="0">
                <a:solidFill>
                  <a:srgbClr val="000000"/>
                </a:solidFill>
              </a:rPr>
              <a:t>12m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C550744C-D5EE-4E35-A3CD-0AE694ABB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3810000"/>
            <a:ext cx="1447800" cy="590550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No Recurrence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4AD1302-F9D4-4188-B895-7CEAADA4D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905000"/>
            <a:ext cx="2209800" cy="369332"/>
          </a:xfrm>
          <a:prstGeom prst="rect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</a:rPr>
              <a:t>*Anti-TNF </a:t>
            </a:r>
            <a:r>
              <a:rPr lang="en-US" sz="1800" dirty="0" err="1">
                <a:solidFill>
                  <a:srgbClr val="000000"/>
                </a:solidFill>
              </a:rPr>
              <a:t>monotx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C9F3BC16-0861-4ADD-8D09-3B7A7F279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667001"/>
            <a:ext cx="2209800" cy="650875"/>
          </a:xfrm>
          <a:prstGeom prst="rect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000000"/>
                </a:solidFill>
              </a:rPr>
              <a:t>Calpro</a:t>
            </a:r>
            <a:r>
              <a:rPr lang="en-US" sz="1800" dirty="0">
                <a:solidFill>
                  <a:srgbClr val="000000"/>
                </a:solidFill>
              </a:rPr>
              <a:t> 3m + IUS? Colonoscopy </a:t>
            </a:r>
            <a:r>
              <a:rPr lang="en-US" sz="1800" u="sng" dirty="0">
                <a:solidFill>
                  <a:srgbClr val="000000"/>
                </a:solidFill>
              </a:rPr>
              <a:t>&lt;</a:t>
            </a:r>
            <a:r>
              <a:rPr lang="en-US" sz="1800" dirty="0">
                <a:solidFill>
                  <a:srgbClr val="000000"/>
                </a:solidFill>
              </a:rPr>
              <a:t>12m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6EA53B86-950A-4A16-AC2E-FCA0F384B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3810000"/>
            <a:ext cx="1447800" cy="590550"/>
          </a:xfrm>
          <a:prstGeom prst="rect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No Recurrence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994E2224-15A9-414F-A077-90485ED6F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05400"/>
            <a:ext cx="1524000" cy="590550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Colonoscopy every 1-3 yrs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3A0C1864-E558-4138-8039-1BFC81AC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105400"/>
            <a:ext cx="1905000" cy="590550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Immunomodulator or anti-TNF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CC1EBA5E-12CD-47AE-83E0-968F87BA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05400"/>
            <a:ext cx="1524000" cy="590550"/>
          </a:xfrm>
          <a:prstGeom prst="rect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Colonoscopy every 1-3 yrs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7EE2CBD7-5F77-4999-A95C-20A07E103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5105400"/>
            <a:ext cx="1524000" cy="590550"/>
          </a:xfrm>
          <a:prstGeom prst="rect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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 </a:t>
            </a:r>
            <a:r>
              <a:rPr lang="en-US" dirty="0">
                <a:solidFill>
                  <a:srgbClr val="000000"/>
                </a:solidFill>
              </a:rPr>
              <a:t>anti-TNF or </a:t>
            </a:r>
            <a:r>
              <a:rPr lang="el-GR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biologics</a:t>
            </a:r>
          </a:p>
        </p:txBody>
      </p:sp>
      <p:cxnSp>
        <p:nvCxnSpPr>
          <p:cNvPr id="19" name="AutoShape 20">
            <a:extLst>
              <a:ext uri="{FF2B5EF4-FFF2-40B4-BE49-F238E27FC236}">
                <a16:creationId xmlns:a16="http://schemas.microsoft.com/office/drawing/2014/main" id="{B3311EAA-2CEE-45F9-955F-0F190C61C8B3}"/>
              </a:ext>
            </a:extLst>
          </p:cNvPr>
          <p:cNvCxnSpPr>
            <a:cxnSpLocks noChangeShapeType="1"/>
            <a:stCxn id="7" idx="2"/>
            <a:endCxn id="9" idx="0"/>
          </p:cNvCxnSpPr>
          <p:nvPr/>
        </p:nvCxnSpPr>
        <p:spPr bwMode="auto">
          <a:xfrm rot="5400000">
            <a:off x="3159919" y="1750219"/>
            <a:ext cx="3095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1">
            <a:extLst>
              <a:ext uri="{FF2B5EF4-FFF2-40B4-BE49-F238E27FC236}">
                <a16:creationId xmlns:a16="http://schemas.microsoft.com/office/drawing/2014/main" id="{7FE0D082-1CB4-4B97-B0AC-AC07F55E8556}"/>
              </a:ext>
            </a:extLst>
          </p:cNvPr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3314700" y="2281238"/>
            <a:ext cx="0" cy="385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2">
            <a:extLst>
              <a:ext uri="{FF2B5EF4-FFF2-40B4-BE49-F238E27FC236}">
                <a16:creationId xmlns:a16="http://schemas.microsoft.com/office/drawing/2014/main" id="{1BAEAA8F-0136-4003-9502-570EF266B2CF}"/>
              </a:ext>
            </a:extLst>
          </p:cNvPr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2590116" y="3085416"/>
            <a:ext cx="496668" cy="9525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3">
            <a:extLst>
              <a:ext uri="{FF2B5EF4-FFF2-40B4-BE49-F238E27FC236}">
                <a16:creationId xmlns:a16="http://schemas.microsoft.com/office/drawing/2014/main" id="{98901D2F-9026-4B18-8395-3DE16E267D86}"/>
              </a:ext>
            </a:extLst>
          </p:cNvPr>
          <p:cNvCxnSpPr>
            <a:cxnSpLocks noChangeShapeType="1"/>
            <a:stCxn id="10" idx="2"/>
            <a:endCxn id="32" idx="0"/>
          </p:cNvCxnSpPr>
          <p:nvPr/>
        </p:nvCxnSpPr>
        <p:spPr bwMode="auto">
          <a:xfrm rot="16200000" flipH="1">
            <a:off x="3561666" y="3066366"/>
            <a:ext cx="496668" cy="9906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4">
            <a:extLst>
              <a:ext uri="{FF2B5EF4-FFF2-40B4-BE49-F238E27FC236}">
                <a16:creationId xmlns:a16="http://schemas.microsoft.com/office/drawing/2014/main" id="{95130580-38DD-4EEC-8B40-3692E602DFF0}"/>
              </a:ext>
            </a:extLst>
          </p:cNvPr>
          <p:cNvCxnSpPr>
            <a:cxnSpLocks noChangeShapeType="1"/>
            <a:stCxn id="11" idx="2"/>
            <a:endCxn id="15" idx="0"/>
          </p:cNvCxnSpPr>
          <p:nvPr/>
        </p:nvCxnSpPr>
        <p:spPr bwMode="auto">
          <a:xfrm>
            <a:off x="2362200" y="4400550"/>
            <a:ext cx="0" cy="70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5">
            <a:extLst>
              <a:ext uri="{FF2B5EF4-FFF2-40B4-BE49-F238E27FC236}">
                <a16:creationId xmlns:a16="http://schemas.microsoft.com/office/drawing/2014/main" id="{33F5B94E-8392-4B8B-9024-F2678D538730}"/>
              </a:ext>
            </a:extLst>
          </p:cNvPr>
          <p:cNvCxnSpPr>
            <a:cxnSpLocks noChangeShapeType="1"/>
            <a:stCxn id="32" idx="2"/>
            <a:endCxn id="16" idx="0"/>
          </p:cNvCxnSpPr>
          <p:nvPr/>
        </p:nvCxnSpPr>
        <p:spPr bwMode="auto">
          <a:xfrm>
            <a:off x="4305300" y="4400550"/>
            <a:ext cx="0" cy="70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8">
            <a:extLst>
              <a:ext uri="{FF2B5EF4-FFF2-40B4-BE49-F238E27FC236}">
                <a16:creationId xmlns:a16="http://schemas.microsoft.com/office/drawing/2014/main" id="{FCE39776-7751-42B7-8404-33B0F5E286E6}"/>
              </a:ext>
            </a:extLst>
          </p:cNvPr>
          <p:cNvCxnSpPr>
            <a:cxnSpLocks noChangeShapeType="1"/>
            <a:stCxn id="8" idx="2"/>
            <a:endCxn id="12" idx="0"/>
          </p:cNvCxnSpPr>
          <p:nvPr/>
        </p:nvCxnSpPr>
        <p:spPr bwMode="auto">
          <a:xfrm>
            <a:off x="8877300" y="1595438"/>
            <a:ext cx="0" cy="3095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9">
            <a:extLst>
              <a:ext uri="{FF2B5EF4-FFF2-40B4-BE49-F238E27FC236}">
                <a16:creationId xmlns:a16="http://schemas.microsoft.com/office/drawing/2014/main" id="{B2C5D33C-FBB8-45B0-BF0D-A34B6FE4E1EA}"/>
              </a:ext>
            </a:extLst>
          </p:cNvPr>
          <p:cNvCxnSpPr>
            <a:cxnSpLocks noChangeShapeType="1"/>
            <a:stCxn id="12" idx="2"/>
            <a:endCxn id="13" idx="0"/>
          </p:cNvCxnSpPr>
          <p:nvPr/>
        </p:nvCxnSpPr>
        <p:spPr bwMode="auto">
          <a:xfrm>
            <a:off x="8877300" y="2246314"/>
            <a:ext cx="0" cy="4206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0">
            <a:extLst>
              <a:ext uri="{FF2B5EF4-FFF2-40B4-BE49-F238E27FC236}">
                <a16:creationId xmlns:a16="http://schemas.microsoft.com/office/drawing/2014/main" id="{612D0A49-E0FA-4771-BBF1-FB7B0BB7119B}"/>
              </a:ext>
            </a:extLst>
          </p:cNvPr>
          <p:cNvCxnSpPr>
            <a:cxnSpLocks noChangeShapeType="1"/>
            <a:stCxn id="13" idx="2"/>
            <a:endCxn id="14" idx="0"/>
          </p:cNvCxnSpPr>
          <p:nvPr/>
        </p:nvCxnSpPr>
        <p:spPr bwMode="auto">
          <a:xfrm rot="5400000">
            <a:off x="8154988" y="3087688"/>
            <a:ext cx="492125" cy="9525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1">
            <a:extLst>
              <a:ext uri="{FF2B5EF4-FFF2-40B4-BE49-F238E27FC236}">
                <a16:creationId xmlns:a16="http://schemas.microsoft.com/office/drawing/2014/main" id="{99EABD63-18CC-4DD9-993B-45968E65A251}"/>
              </a:ext>
            </a:extLst>
          </p:cNvPr>
          <p:cNvCxnSpPr>
            <a:cxnSpLocks noChangeShapeType="1"/>
            <a:stCxn id="13" idx="2"/>
            <a:endCxn id="35" idx="0"/>
          </p:cNvCxnSpPr>
          <p:nvPr/>
        </p:nvCxnSpPr>
        <p:spPr bwMode="auto">
          <a:xfrm rot="16200000" flipH="1">
            <a:off x="9107488" y="3087688"/>
            <a:ext cx="492125" cy="9525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32">
            <a:extLst>
              <a:ext uri="{FF2B5EF4-FFF2-40B4-BE49-F238E27FC236}">
                <a16:creationId xmlns:a16="http://schemas.microsoft.com/office/drawing/2014/main" id="{4A003FFA-DD90-4FA6-9097-AADDF9C4A29D}"/>
              </a:ext>
            </a:extLst>
          </p:cNvPr>
          <p:cNvCxnSpPr>
            <a:cxnSpLocks noChangeShapeType="1"/>
            <a:stCxn id="14" idx="2"/>
            <a:endCxn id="17" idx="0"/>
          </p:cNvCxnSpPr>
          <p:nvPr/>
        </p:nvCxnSpPr>
        <p:spPr bwMode="auto">
          <a:xfrm>
            <a:off x="7924800" y="4400550"/>
            <a:ext cx="0" cy="70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33">
            <a:extLst>
              <a:ext uri="{FF2B5EF4-FFF2-40B4-BE49-F238E27FC236}">
                <a16:creationId xmlns:a16="http://schemas.microsoft.com/office/drawing/2014/main" id="{16A8579B-6A1F-40B6-A321-F06880CCBFEE}"/>
              </a:ext>
            </a:extLst>
          </p:cNvPr>
          <p:cNvCxnSpPr>
            <a:cxnSpLocks noChangeShapeType="1"/>
            <a:stCxn id="35" idx="2"/>
            <a:endCxn id="18" idx="0"/>
          </p:cNvCxnSpPr>
          <p:nvPr/>
        </p:nvCxnSpPr>
        <p:spPr bwMode="auto">
          <a:xfrm>
            <a:off x="9829800" y="4400550"/>
            <a:ext cx="0" cy="70485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Group 34">
            <a:extLst>
              <a:ext uri="{FF2B5EF4-FFF2-40B4-BE49-F238E27FC236}">
                <a16:creationId xmlns:a16="http://schemas.microsoft.com/office/drawing/2014/main" id="{DF8FB0F2-8A04-4D52-8532-4688DFBA311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810000"/>
            <a:ext cx="1447800" cy="590550"/>
            <a:chOff x="1296" y="2400"/>
            <a:chExt cx="912" cy="372"/>
          </a:xfrm>
        </p:grpSpPr>
        <p:sp>
          <p:nvSpPr>
            <p:cNvPr id="32" name="Text Box 35">
              <a:extLst>
                <a:ext uri="{FF2B5EF4-FFF2-40B4-BE49-F238E27FC236}">
                  <a16:creationId xmlns:a16="http://schemas.microsoft.com/office/drawing/2014/main" id="{BB7D9CF5-B7CA-462B-B652-61126419D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00"/>
              <a:ext cx="912" cy="372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br>
                <a:rPr lang="en-US" dirty="0">
                  <a:solidFill>
                    <a:srgbClr val="000000"/>
                  </a:solidFill>
                </a:rPr>
              </a:b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36">
              <a:extLst>
                <a:ext uri="{FF2B5EF4-FFF2-40B4-BE49-F238E27FC236}">
                  <a16:creationId xmlns:a16="http://schemas.microsoft.com/office/drawing/2014/main" id="{A09E0329-4416-4B93-969E-368B1B7BC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476"/>
              <a:ext cx="816" cy="21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000000"/>
                  </a:solidFill>
                </a:rPr>
                <a:t>Recurrence</a:t>
              </a:r>
            </a:p>
          </p:txBody>
        </p:sp>
      </p:grpSp>
      <p:grpSp>
        <p:nvGrpSpPr>
          <p:cNvPr id="34" name="Group 37">
            <a:extLst>
              <a:ext uri="{FF2B5EF4-FFF2-40B4-BE49-F238E27FC236}">
                <a16:creationId xmlns:a16="http://schemas.microsoft.com/office/drawing/2014/main" id="{B0A9C8A1-1253-4119-A2E9-717D5CCA1CAD}"/>
              </a:ext>
            </a:extLst>
          </p:cNvPr>
          <p:cNvGrpSpPr>
            <a:grpSpLocks/>
          </p:cNvGrpSpPr>
          <p:nvPr/>
        </p:nvGrpSpPr>
        <p:grpSpPr bwMode="auto">
          <a:xfrm>
            <a:off x="9105900" y="3810000"/>
            <a:ext cx="1447800" cy="590550"/>
            <a:chOff x="4776" y="2400"/>
            <a:chExt cx="912" cy="372"/>
          </a:xfrm>
        </p:grpSpPr>
        <p:sp>
          <p:nvSpPr>
            <p:cNvPr id="35" name="Text Box 38">
              <a:extLst>
                <a:ext uri="{FF2B5EF4-FFF2-40B4-BE49-F238E27FC236}">
                  <a16:creationId xmlns:a16="http://schemas.microsoft.com/office/drawing/2014/main" id="{4B4C2411-5214-45D1-93B2-96D6CD1BE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" y="2400"/>
              <a:ext cx="912" cy="37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br>
                <a:rPr lang="en-US" dirty="0">
                  <a:solidFill>
                    <a:srgbClr val="000000"/>
                  </a:solidFill>
                </a:rPr>
              </a:b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39">
              <a:extLst>
                <a:ext uri="{FF2B5EF4-FFF2-40B4-BE49-F238E27FC236}">
                  <a16:creationId xmlns:a16="http://schemas.microsoft.com/office/drawing/2014/main" id="{B7A27372-CB5D-4F8B-8FDA-6AD32266B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476"/>
              <a:ext cx="816" cy="21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000000"/>
                  </a:solidFill>
                </a:rPr>
                <a:t>Recurrence</a:t>
              </a:r>
            </a:p>
          </p:txBody>
        </p:sp>
      </p:grpSp>
      <p:cxnSp>
        <p:nvCxnSpPr>
          <p:cNvPr id="37" name="AutoShape 40">
            <a:extLst>
              <a:ext uri="{FF2B5EF4-FFF2-40B4-BE49-F238E27FC236}">
                <a16:creationId xmlns:a16="http://schemas.microsoft.com/office/drawing/2014/main" id="{56D42CA0-8795-4320-A324-AB147FB49CF4}"/>
              </a:ext>
            </a:extLst>
          </p:cNvPr>
          <p:cNvCxnSpPr>
            <a:cxnSpLocks noChangeShapeType="1"/>
            <a:stCxn id="6" idx="2"/>
            <a:endCxn id="7" idx="0"/>
          </p:cNvCxnSpPr>
          <p:nvPr/>
        </p:nvCxnSpPr>
        <p:spPr bwMode="auto">
          <a:xfrm rot="5400000">
            <a:off x="4414510" y="-424190"/>
            <a:ext cx="543580" cy="27432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41">
            <a:extLst>
              <a:ext uri="{FF2B5EF4-FFF2-40B4-BE49-F238E27FC236}">
                <a16:creationId xmlns:a16="http://schemas.microsoft.com/office/drawing/2014/main" id="{59F302DF-03F7-4A81-8336-629186ECFFF8}"/>
              </a:ext>
            </a:extLst>
          </p:cNvPr>
          <p:cNvCxnSpPr>
            <a:cxnSpLocks noChangeShapeType="1"/>
            <a:stCxn id="6" idx="2"/>
            <a:endCxn id="8" idx="0"/>
          </p:cNvCxnSpPr>
          <p:nvPr/>
        </p:nvCxnSpPr>
        <p:spPr bwMode="auto">
          <a:xfrm rot="16200000" flipH="1">
            <a:off x="7195810" y="-462290"/>
            <a:ext cx="543580" cy="28194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42">
            <a:extLst>
              <a:ext uri="{FF2B5EF4-FFF2-40B4-BE49-F238E27FC236}">
                <a16:creationId xmlns:a16="http://schemas.microsoft.com/office/drawing/2014/main" id="{803D5687-8896-49EC-87B8-DA0746F6E0CF}"/>
              </a:ext>
            </a:extLst>
          </p:cNvPr>
          <p:cNvCxnSpPr>
            <a:cxnSpLocks noChangeShapeType="1"/>
            <a:stCxn id="6" idx="2"/>
          </p:cNvCxnSpPr>
          <p:nvPr/>
        </p:nvCxnSpPr>
        <p:spPr bwMode="auto">
          <a:xfrm>
            <a:off x="6057900" y="675620"/>
            <a:ext cx="38100" cy="54358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 Box 43">
            <a:extLst>
              <a:ext uri="{FF2B5EF4-FFF2-40B4-BE49-F238E27FC236}">
                <a16:creationId xmlns:a16="http://schemas.microsoft.com/office/drawing/2014/main" id="{76AE841F-DB97-439F-AA04-673EA1BEC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248400"/>
            <a:ext cx="6705600" cy="369332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000000"/>
                </a:solidFill>
              </a:rPr>
              <a:t>1</a:t>
            </a:r>
            <a:r>
              <a:rPr lang="en-US" sz="1800" b="1" baseline="30000" dirty="0">
                <a:solidFill>
                  <a:srgbClr val="000000"/>
                </a:solidFill>
              </a:rPr>
              <a:t>st</a:t>
            </a:r>
            <a:r>
              <a:rPr lang="en-US" sz="1800" b="1" dirty="0">
                <a:solidFill>
                  <a:srgbClr val="000000"/>
                </a:solidFill>
              </a:rPr>
              <a:t> surgery, NOT for penetrating ds (fistula </a:t>
            </a:r>
            <a:r>
              <a:rPr lang="en-US" sz="1800" b="1">
                <a:solidFill>
                  <a:srgbClr val="000000"/>
                </a:solidFill>
              </a:rPr>
              <a:t>above stricture?)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1" name="Text Box 45">
            <a:extLst>
              <a:ext uri="{FF2B5EF4-FFF2-40B4-BE49-F238E27FC236}">
                <a16:creationId xmlns:a16="http://schemas.microsoft.com/office/drawing/2014/main" id="{500C41DA-E4D6-4497-BB49-E8974F488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6251734"/>
            <a:ext cx="5334000" cy="369332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000000"/>
                </a:solidFill>
              </a:rPr>
              <a:t>Penetrating ds (no stricture), </a:t>
            </a:r>
            <a:r>
              <a:rPr lang="en-US" sz="1800" b="1" u="sng" dirty="0">
                <a:solidFill>
                  <a:srgbClr val="000000"/>
                </a:solidFill>
              </a:rPr>
              <a:t>&gt;</a:t>
            </a:r>
            <a:r>
              <a:rPr lang="en-US" sz="1800" b="1" dirty="0">
                <a:solidFill>
                  <a:srgbClr val="000000"/>
                </a:solidFill>
              </a:rPr>
              <a:t> 2 surgeries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9E29438F-976A-4CBB-9CEA-DC890CDFD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016204"/>
            <a:ext cx="2209800" cy="1477328"/>
          </a:xfrm>
          <a:prstGeom prst="rect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</a:rPr>
              <a:t>*Mono with TDM or combo if antibodies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000000"/>
                </a:solidFill>
              </a:rPr>
              <a:t>Vedo</a:t>
            </a:r>
            <a:r>
              <a:rPr lang="en-US" sz="1800" dirty="0">
                <a:solidFill>
                  <a:srgbClr val="000000"/>
                </a:solidFill>
              </a:rPr>
              <a:t> if prior </a:t>
            </a:r>
            <a:r>
              <a:rPr lang="en-US" sz="1800" dirty="0" err="1">
                <a:solidFill>
                  <a:srgbClr val="000000"/>
                </a:solidFill>
              </a:rPr>
              <a:t>TNFi</a:t>
            </a:r>
            <a:endParaRPr lang="en-US" sz="1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</a:rPr>
              <a:t>ILs? Antibiotics?</a:t>
            </a:r>
          </a:p>
        </p:txBody>
      </p:sp>
    </p:spTree>
    <p:extLst>
      <p:ext uri="{BB962C8B-B14F-4D97-AF65-F5344CB8AC3E}">
        <p14:creationId xmlns:p14="http://schemas.microsoft.com/office/powerpoint/2010/main" val="1465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0" grpId="0" animBg="1"/>
      <p:bldP spid="40" grpId="1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1E1A40-3629-4EEC-9FF7-5CEBF515B0EC}"/>
              </a:ext>
            </a:extLst>
          </p:cNvPr>
          <p:cNvSpPr txBox="1">
            <a:spLocks/>
          </p:cNvSpPr>
          <p:nvPr/>
        </p:nvSpPr>
        <p:spPr>
          <a:xfrm>
            <a:off x="1819656" y="361760"/>
            <a:ext cx="8534400" cy="85725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Take-Home Points – Postop </a:t>
            </a:r>
            <a:r>
              <a:rPr lang="en-US" dirty="0" err="1">
                <a:solidFill>
                  <a:prstClr val="black"/>
                </a:solidFill>
              </a:rPr>
              <a:t>Crohn’s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9A5A70-F524-4254-8B19-5298545A31D5}"/>
              </a:ext>
            </a:extLst>
          </p:cNvPr>
          <p:cNvSpPr txBox="1">
            <a:spLocks/>
          </p:cNvSpPr>
          <p:nvPr/>
        </p:nvSpPr>
        <p:spPr>
          <a:xfrm>
            <a:off x="1972056" y="1219010"/>
            <a:ext cx="8229600" cy="484346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Recurrence of postoperative Crohn’s disease is common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Penetrating disease, young age, and recurrent surgery are predictors of recurrence – these are the high risk patients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Smoking is the only modifiable environmental factor </a:t>
            </a:r>
          </a:p>
          <a:p>
            <a:pPr fontAlgn="auto">
              <a:spcAft>
                <a:spcPts val="0"/>
              </a:spcAft>
            </a:pPr>
            <a:r>
              <a:rPr lang="en-US" sz="2400" dirty="0" err="1">
                <a:solidFill>
                  <a:prstClr val="black"/>
                </a:solidFill>
              </a:rPr>
              <a:t>TNFi</a:t>
            </a:r>
            <a:r>
              <a:rPr lang="en-US" sz="2400" dirty="0">
                <a:solidFill>
                  <a:prstClr val="black"/>
                </a:solidFill>
              </a:rPr>
              <a:t> and </a:t>
            </a:r>
            <a:r>
              <a:rPr lang="en-US" sz="2400" dirty="0" err="1">
                <a:solidFill>
                  <a:prstClr val="black"/>
                </a:solidFill>
              </a:rPr>
              <a:t>Vedo</a:t>
            </a:r>
            <a:r>
              <a:rPr lang="en-US" sz="2400" dirty="0">
                <a:solidFill>
                  <a:prstClr val="black"/>
                </a:solidFill>
              </a:rPr>
              <a:t> may prevent recurrence in high-risk patients (if previous </a:t>
            </a:r>
            <a:r>
              <a:rPr lang="en-US" sz="2400" dirty="0" err="1">
                <a:solidFill>
                  <a:prstClr val="black"/>
                </a:solidFill>
              </a:rPr>
              <a:t>TNFi</a:t>
            </a:r>
            <a:r>
              <a:rPr lang="en-US" sz="2400" dirty="0">
                <a:solidFill>
                  <a:prstClr val="black"/>
                </a:solidFill>
              </a:rPr>
              <a:t> failure, then </a:t>
            </a:r>
            <a:r>
              <a:rPr lang="en-US" sz="2400">
                <a:solidFill>
                  <a:prstClr val="black"/>
                </a:solidFill>
              </a:rPr>
              <a:t>I suggest Vedo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Small bowel US (CTE/MRE) and fecal calprotectin may be noninvasive ways to monitor postoperative recurrence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A postop colonoscopy within 12 months has become standard of care, but remaining questions: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</a:rPr>
              <a:t>Who to start postop meds immediately (and which one)?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</a:rPr>
              <a:t>Who to wait on postop meds (not too long or “damage too far gone”)?</a:t>
            </a:r>
          </a:p>
          <a:p>
            <a:pPr fontAlgn="auto"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4DEA-B966-4142-B8AD-9C0C484C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A3C522-8837-4A26-AC3A-ACDC6C166BE9}"/>
              </a:ext>
            </a:extLst>
          </p:cNvPr>
          <p:cNvCxnSpPr/>
          <p:nvPr/>
        </p:nvCxnSpPr>
        <p:spPr bwMode="auto">
          <a:xfrm>
            <a:off x="1449806" y="2855494"/>
            <a:ext cx="89033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EC1C60-F2C3-414B-83E0-3B03DF47333E}"/>
              </a:ext>
            </a:extLst>
          </p:cNvPr>
          <p:cNvGrpSpPr/>
          <p:nvPr/>
        </p:nvGrpSpPr>
        <p:grpSpPr>
          <a:xfrm>
            <a:off x="7581901" y="1693203"/>
            <a:ext cx="2302233" cy="1162291"/>
            <a:chOff x="3296653" y="2471246"/>
            <a:chExt cx="2302233" cy="1162291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05D3D40D-399E-4068-B646-EAD71303D18B}"/>
                </a:ext>
              </a:extLst>
            </p:cNvPr>
            <p:cNvSpPr/>
            <p:nvPr/>
          </p:nvSpPr>
          <p:spPr bwMode="auto">
            <a:xfrm>
              <a:off x="3862137" y="3056021"/>
              <a:ext cx="385010" cy="577516"/>
            </a:xfrm>
            <a:prstGeom prst="down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E2B225-3667-47C9-AE9C-D5873990681F}"/>
                </a:ext>
              </a:extLst>
            </p:cNvPr>
            <p:cNvSpPr txBox="1"/>
            <p:nvPr/>
          </p:nvSpPr>
          <p:spPr>
            <a:xfrm>
              <a:off x="3296653" y="2471246"/>
              <a:ext cx="23022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Recurrence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7895D-DD86-4789-8AB8-D6A5418D06D3}"/>
              </a:ext>
            </a:extLst>
          </p:cNvPr>
          <p:cNvGrpSpPr/>
          <p:nvPr/>
        </p:nvGrpSpPr>
        <p:grpSpPr>
          <a:xfrm>
            <a:off x="2039213" y="2964624"/>
            <a:ext cx="2182008" cy="854088"/>
            <a:chOff x="2422218" y="3778761"/>
            <a:chExt cx="2182008" cy="854088"/>
          </a:xfrm>
        </p:grpSpPr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6707B79B-717A-4764-8EF4-CE810D5F5EE5}"/>
                </a:ext>
              </a:extLst>
            </p:cNvPr>
            <p:cNvSpPr/>
            <p:nvPr/>
          </p:nvSpPr>
          <p:spPr bwMode="auto">
            <a:xfrm rot="16200000">
              <a:off x="3368843" y="3050850"/>
              <a:ext cx="288758" cy="1744579"/>
            </a:xfrm>
            <a:prstGeom prst="leftBracke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3435FF-F568-4880-B3C8-3FB7B86FE07B}"/>
                </a:ext>
              </a:extLst>
            </p:cNvPr>
            <p:cNvSpPr txBox="1"/>
            <p:nvPr/>
          </p:nvSpPr>
          <p:spPr>
            <a:xfrm>
              <a:off x="2422218" y="4109629"/>
              <a:ext cx="21820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Risk Factors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577725-2C8D-4C35-9309-6EF657A5903D}"/>
              </a:ext>
            </a:extLst>
          </p:cNvPr>
          <p:cNvGrpSpPr/>
          <p:nvPr/>
        </p:nvGrpSpPr>
        <p:grpSpPr>
          <a:xfrm>
            <a:off x="4221221" y="2964624"/>
            <a:ext cx="2044149" cy="854088"/>
            <a:chOff x="2500422" y="3778761"/>
            <a:chExt cx="2044149" cy="854088"/>
          </a:xfrm>
        </p:grpSpPr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788A4153-32A3-41AB-947A-E91E020EADCC}"/>
                </a:ext>
              </a:extLst>
            </p:cNvPr>
            <p:cNvSpPr/>
            <p:nvPr/>
          </p:nvSpPr>
          <p:spPr bwMode="auto">
            <a:xfrm rot="16200000">
              <a:off x="3368843" y="3050850"/>
              <a:ext cx="288758" cy="1744579"/>
            </a:xfrm>
            <a:prstGeom prst="leftBracke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BF2FA-94EE-419E-B72D-97755EB543DE}"/>
                </a:ext>
              </a:extLst>
            </p:cNvPr>
            <p:cNvSpPr txBox="1"/>
            <p:nvPr/>
          </p:nvSpPr>
          <p:spPr>
            <a:xfrm>
              <a:off x="2500422" y="4109629"/>
              <a:ext cx="2044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Prophylaxis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136325-6759-418C-9147-F89ACFACAA15}"/>
              </a:ext>
            </a:extLst>
          </p:cNvPr>
          <p:cNvGrpSpPr/>
          <p:nvPr/>
        </p:nvGrpSpPr>
        <p:grpSpPr>
          <a:xfrm>
            <a:off x="4128837" y="1773805"/>
            <a:ext cx="3934326" cy="908029"/>
            <a:chOff x="1689330" y="4089073"/>
            <a:chExt cx="3099854" cy="908029"/>
          </a:xfrm>
        </p:grpSpPr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F105ACCA-2142-4BF5-9E7E-43EB7FBDB471}"/>
                </a:ext>
              </a:extLst>
            </p:cNvPr>
            <p:cNvSpPr/>
            <p:nvPr/>
          </p:nvSpPr>
          <p:spPr bwMode="auto">
            <a:xfrm rot="5400000">
              <a:off x="3075178" y="3283096"/>
              <a:ext cx="328158" cy="3099854"/>
            </a:xfrm>
            <a:prstGeom prst="leftBracke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43DB4F-B4C1-4460-B4D1-B0EEA38AC11A}"/>
                </a:ext>
              </a:extLst>
            </p:cNvPr>
            <p:cNvSpPr txBox="1"/>
            <p:nvPr/>
          </p:nvSpPr>
          <p:spPr>
            <a:xfrm>
              <a:off x="2342908" y="4089073"/>
              <a:ext cx="18662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Monitoring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698783-B422-4102-A261-F3A8A44737AB}"/>
              </a:ext>
            </a:extLst>
          </p:cNvPr>
          <p:cNvGrpSpPr/>
          <p:nvPr/>
        </p:nvGrpSpPr>
        <p:grpSpPr>
          <a:xfrm>
            <a:off x="3053052" y="1683957"/>
            <a:ext cx="1619354" cy="1162291"/>
            <a:chOff x="3296653" y="2471246"/>
            <a:chExt cx="1619354" cy="1162291"/>
          </a:xfrm>
        </p:grpSpPr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9612997E-39F7-4B45-96B5-ED3D6094DBE6}"/>
                </a:ext>
              </a:extLst>
            </p:cNvPr>
            <p:cNvSpPr/>
            <p:nvPr/>
          </p:nvSpPr>
          <p:spPr bwMode="auto">
            <a:xfrm>
              <a:off x="3862137" y="3056021"/>
              <a:ext cx="385010" cy="577516"/>
            </a:xfrm>
            <a:prstGeom prst="down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AD2545-9CBC-433B-AA0F-5772DD5035F2}"/>
                </a:ext>
              </a:extLst>
            </p:cNvPr>
            <p:cNvSpPr txBox="1"/>
            <p:nvPr/>
          </p:nvSpPr>
          <p:spPr>
            <a:xfrm>
              <a:off x="3296653" y="2471246"/>
              <a:ext cx="161935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Surgery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33E36E0-3046-40AB-8A9C-078AC72FAB6A}"/>
              </a:ext>
            </a:extLst>
          </p:cNvPr>
          <p:cNvSpPr/>
          <p:nvPr/>
        </p:nvSpPr>
        <p:spPr>
          <a:xfrm>
            <a:off x="1400730" y="4060658"/>
            <a:ext cx="8903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To review current risk stratification for postoperative Crohn’s recurrence after resection.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A0844-0746-45CB-A61F-64CB744EB934}"/>
              </a:ext>
            </a:extLst>
          </p:cNvPr>
          <p:cNvSpPr/>
          <p:nvPr/>
        </p:nvSpPr>
        <p:spPr>
          <a:xfrm>
            <a:off x="1400730" y="4137444"/>
            <a:ext cx="8434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To understand available data for newer biologic mechanisms as medical prophylaxis for recurrence.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0C1B5-AA9C-4DF5-BF32-FBD567452BE6}"/>
              </a:ext>
            </a:extLst>
          </p:cNvPr>
          <p:cNvSpPr/>
          <p:nvPr/>
        </p:nvSpPr>
        <p:spPr>
          <a:xfrm>
            <a:off x="1299469" y="4151411"/>
            <a:ext cx="9686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To describe management algorithms for preventing, detecting, and managing postoperative Crohn’s recurrence. </a:t>
            </a:r>
          </a:p>
        </p:txBody>
      </p:sp>
    </p:spTree>
    <p:extLst>
      <p:ext uri="{BB962C8B-B14F-4D97-AF65-F5344CB8AC3E}">
        <p14:creationId xmlns:p14="http://schemas.microsoft.com/office/powerpoint/2010/main" val="112492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8D65-E72F-4E64-94D4-816266853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 Remains Common in Crohn’s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1A06F0-CAE7-284B-9B17-86BBCB26E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313" y="1486297"/>
            <a:ext cx="10592270" cy="4152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C6A5F7-FB63-4B27-852D-EFA6C0DA36E5}"/>
              </a:ext>
            </a:extLst>
          </p:cNvPr>
          <p:cNvSpPr/>
          <p:nvPr/>
        </p:nvSpPr>
        <p:spPr>
          <a:xfrm>
            <a:off x="8715374" y="2609850"/>
            <a:ext cx="1914526" cy="4000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D275BC-5278-4C81-A88D-2D6D88D86FA5}"/>
              </a:ext>
            </a:extLst>
          </p:cNvPr>
          <p:cNvSpPr/>
          <p:nvPr/>
        </p:nvSpPr>
        <p:spPr>
          <a:xfrm>
            <a:off x="8715374" y="5238750"/>
            <a:ext cx="1914526" cy="4000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1A44F-7B04-499B-AB8E-4D095620EE02}"/>
              </a:ext>
            </a:extLst>
          </p:cNvPr>
          <p:cNvSpPr txBox="1"/>
          <p:nvPr/>
        </p:nvSpPr>
        <p:spPr>
          <a:xfrm>
            <a:off x="7144320" y="6485354"/>
            <a:ext cx="505663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Tsai L, et al. Clin Gastroenterol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Hepatol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 Oct;19(10):2031-2045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56445-E710-46BC-885F-090EA96E62CA}"/>
              </a:ext>
            </a:extLst>
          </p:cNvPr>
          <p:cNvSpPr txBox="1"/>
          <p:nvPr/>
        </p:nvSpPr>
        <p:spPr>
          <a:xfrm>
            <a:off x="609600" y="5707459"/>
            <a:ext cx="1099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Common indications: disease complications (stricture, abscess, fistula), refractory inflammation, neoplasia</a:t>
            </a:r>
          </a:p>
        </p:txBody>
      </p:sp>
    </p:spTree>
    <p:extLst>
      <p:ext uri="{BB962C8B-B14F-4D97-AF65-F5344CB8AC3E}">
        <p14:creationId xmlns:p14="http://schemas.microsoft.com/office/powerpoint/2010/main" val="19296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 – Natural History</a:t>
            </a:r>
          </a:p>
        </p:txBody>
      </p:sp>
      <p:pic>
        <p:nvPicPr>
          <p:cNvPr id="3" name="Picture 2" descr="C:\Users\Laurent\Desktop\quelles-sont-les-causes-de-la-maladie-de-crohn--o21497.jpg">
            <a:extLst>
              <a:ext uri="{FF2B5EF4-FFF2-40B4-BE49-F238E27FC236}">
                <a16:creationId xmlns:a16="http://schemas.microsoft.com/office/drawing/2014/main" id="{328BF8DC-8D14-47AF-A9D4-4E6BE746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24" y="3387814"/>
            <a:ext cx="17097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12">
            <a:extLst>
              <a:ext uri="{FF2B5EF4-FFF2-40B4-BE49-F238E27FC236}">
                <a16:creationId xmlns:a16="http://schemas.microsoft.com/office/drawing/2014/main" id="{657F189F-6D10-4A33-9ABB-311AD13B17ED}"/>
              </a:ext>
            </a:extLst>
          </p:cNvPr>
          <p:cNvSpPr/>
          <p:nvPr/>
        </p:nvSpPr>
        <p:spPr bwMode="auto">
          <a:xfrm>
            <a:off x="2057400" y="1219200"/>
            <a:ext cx="8772525" cy="187325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ea typeface="MS PGothic" pitchFamily="34" charset="-128"/>
              </a:rPr>
              <a:t>Recurrence</a:t>
            </a:r>
            <a:r>
              <a:rPr lang="fr-FR" sz="2000" b="1" dirty="0">
                <a:ea typeface="MS PGothic" pitchFamily="34" charset="-128"/>
              </a:rPr>
              <a:t> is clinically silent </a:t>
            </a:r>
            <a:r>
              <a:rPr lang="en-US" sz="2000" b="1" dirty="0">
                <a:ea typeface="MS PGothic" pitchFamily="34" charset="-128"/>
              </a:rPr>
              <a:t>initially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73BA4A-A43E-4EC5-913D-545FB1DC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324" y="3387813"/>
            <a:ext cx="14414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F02E9EA-7D3F-43D6-977B-0A0208EE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24" y="3387813"/>
            <a:ext cx="14414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8809B0F7-29C8-49BF-827C-9E37D03B4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4" y="5315039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4000" b="1" u="sng" dirty="0">
                <a:ea typeface="ＭＳ Ｐゴシック" pitchFamily="34" charset="-128"/>
              </a:rPr>
              <a:t>Surgery</a:t>
            </a: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2D5667A7-CB23-48B6-8C4F-EC1AF38EC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4" y="3006813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ea typeface="ＭＳ Ｐゴシック" pitchFamily="34" charset="-128"/>
              </a:rPr>
              <a:t>Radiologic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0D9631F1-1B55-47FB-9C90-F6EF6D17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4" y="3006813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ea typeface="ＭＳ Ｐゴシック" pitchFamily="34" charset="-128"/>
              </a:rPr>
              <a:t>Clinical</a:t>
            </a:r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7EA3C882-1487-4798-932D-DFB870348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4924" y="2971800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ea typeface="ＭＳ Ｐゴシック" pitchFamily="34" charset="-128"/>
              </a:rPr>
              <a:t>Surgical</a:t>
            </a:r>
          </a:p>
        </p:txBody>
      </p:sp>
      <p:pic>
        <p:nvPicPr>
          <p:cNvPr id="11" name="Picture 10" descr="C:\Users\Laurent\Desktop\1603817-1607641-1986158-1986252tn.jpg">
            <a:extLst>
              <a:ext uri="{FF2B5EF4-FFF2-40B4-BE49-F238E27FC236}">
                <a16:creationId xmlns:a16="http://schemas.microsoft.com/office/drawing/2014/main" id="{C12CDDD0-D350-487E-839B-0BFDC2FFF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8724" y="3352801"/>
            <a:ext cx="1828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b-39">
            <a:extLst>
              <a:ext uri="{FF2B5EF4-FFF2-40B4-BE49-F238E27FC236}">
                <a16:creationId xmlns:a16="http://schemas.microsoft.com/office/drawing/2014/main" id="{405B1312-49C2-4E0C-AF9A-D194F42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724" y="3387813"/>
            <a:ext cx="1498600" cy="1219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023BB598-90D6-4143-918B-C211DFFE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4" y="3006813"/>
            <a:ext cx="163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ea typeface="ＭＳ Ｐゴシック" pitchFamily="34" charset="-128"/>
              </a:rPr>
              <a:t>Endoscopic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BE0AFE1-47B4-41CC-B275-243A7458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4" y="3006813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ea typeface="ＭＳ Ｐゴシック" pitchFamily="34" charset="-128"/>
              </a:rPr>
              <a:t>Histologic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9478A0-CFA9-4971-A6C9-CE3921573BC4}"/>
              </a:ext>
            </a:extLst>
          </p:cNvPr>
          <p:cNvCxnSpPr/>
          <p:nvPr/>
        </p:nvCxnSpPr>
        <p:spPr>
          <a:xfrm flipV="1">
            <a:off x="1837927" y="2286794"/>
            <a:ext cx="1191" cy="29640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9">
            <a:extLst>
              <a:ext uri="{FF2B5EF4-FFF2-40B4-BE49-F238E27FC236}">
                <a16:creationId xmlns:a16="http://schemas.microsoft.com/office/drawing/2014/main" id="{17E8CC7D-3210-42AE-B204-9CF024CB7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4" y="4607014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 Black" pitchFamily="34" charset="0"/>
                <a:ea typeface="ＭＳ Ｐゴシック" pitchFamily="34" charset="-128"/>
              </a:rPr>
              <a:t>Within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 Black" pitchFamily="34" charset="0"/>
                <a:ea typeface="ＭＳ Ｐゴシック" pitchFamily="34" charset="-128"/>
              </a:rPr>
              <a:t>1 week</a:t>
            </a: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8CC46879-8D76-48A9-8162-536CF1C9D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4" y="4607014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 Black" pitchFamily="34" charset="0"/>
                <a:ea typeface="ＭＳ Ｐゴシック" pitchFamily="34" charset="-128"/>
              </a:rPr>
              <a:t>70-90%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 Black" pitchFamily="34" charset="0"/>
                <a:ea typeface="ＭＳ Ｐゴシック" pitchFamily="34" charset="-128"/>
              </a:rPr>
              <a:t>by 1 yr</a:t>
            </a: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43DA8165-4176-44D9-B0D5-7BA2B2335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4" y="4683214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 Black" pitchFamily="34" charset="0"/>
                <a:ea typeface="ＭＳ Ｐゴシック" pitchFamily="34" charset="-128"/>
              </a:rPr>
              <a:t>Tissue damage</a:t>
            </a: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839A0A92-5E6D-4242-98F7-38F23DC1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4" y="4683214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 Black" pitchFamily="34" charset="0"/>
                <a:ea typeface="ＭＳ Ｐゴシック" pitchFamily="34" charset="-128"/>
              </a:rPr>
              <a:t>30% 3 yr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 Black" pitchFamily="34" charset="0"/>
                <a:ea typeface="ＭＳ Ｐゴシック" pitchFamily="34" charset="-128"/>
              </a:rPr>
              <a:t>60% 5 yr</a:t>
            </a: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D8EDB97A-F2DA-4B5E-9FE9-B0DF70A5D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8724" y="49530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 Black" pitchFamily="34" charset="0"/>
                <a:ea typeface="ＭＳ Ｐゴシック" pitchFamily="34" charset="-128"/>
              </a:rPr>
              <a:t>50% by 5 yrs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14723" y="2895600"/>
            <a:ext cx="6926735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F014ABDE-3BCE-42A1-BE49-98302D1C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03" y="6115140"/>
            <a:ext cx="8408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ea typeface="ＭＳ Ｐゴシック" pitchFamily="34" charset="-128"/>
              </a:rPr>
              <a:t>D’Haens GR, et al. </a:t>
            </a:r>
            <a:r>
              <a:rPr lang="en-US" sz="1200" i="1" dirty="0">
                <a:ea typeface="ＭＳ Ｐゴシック" pitchFamily="34" charset="-128"/>
              </a:rPr>
              <a:t>Gastroenterology</a:t>
            </a:r>
            <a:r>
              <a:rPr lang="en-US" sz="1200" dirty="0">
                <a:ea typeface="ＭＳ Ｐゴシック" pitchFamily="34" charset="-128"/>
              </a:rPr>
              <a:t>. 1998;114(2):262-267. </a:t>
            </a:r>
            <a:r>
              <a:rPr lang="en-US" sz="1200" dirty="0" err="1">
                <a:ea typeface="ＭＳ Ｐゴシック" pitchFamily="34" charset="-128"/>
              </a:rPr>
              <a:t>Olaison</a:t>
            </a:r>
            <a:r>
              <a:rPr lang="en-US" sz="1200" dirty="0">
                <a:ea typeface="ＭＳ Ｐゴシック" pitchFamily="34" charset="-128"/>
              </a:rPr>
              <a:t> G, et al. </a:t>
            </a:r>
            <a:r>
              <a:rPr lang="nl-NL" sz="1200" i="1" dirty="0">
                <a:ea typeface="ＭＳ Ｐゴシック" pitchFamily="34" charset="-128"/>
              </a:rPr>
              <a:t>Gut</a:t>
            </a:r>
            <a:r>
              <a:rPr lang="nl-NL" sz="1200" dirty="0">
                <a:ea typeface="ＭＳ Ｐゴシック" pitchFamily="34" charset="-128"/>
              </a:rPr>
              <a:t>. 1992;33(3):331-335. Rutgeerts P, et al. </a:t>
            </a:r>
            <a:r>
              <a:rPr lang="en-US" sz="1200" i="1" dirty="0">
                <a:ea typeface="ＭＳ Ｐゴシック" pitchFamily="34" charset="-128"/>
              </a:rPr>
              <a:t>Gastroenterology</a:t>
            </a:r>
            <a:r>
              <a:rPr lang="en-US" sz="1200" dirty="0">
                <a:ea typeface="ＭＳ Ｐゴシック" pitchFamily="34" charset="-128"/>
              </a:rPr>
              <a:t>. 1990;99(4):956-963. Sachar DB. </a:t>
            </a:r>
            <a:r>
              <a:rPr lang="en-US" sz="1200" i="1" dirty="0">
                <a:ea typeface="ＭＳ Ｐゴシック" pitchFamily="34" charset="-128"/>
              </a:rPr>
              <a:t>Med Clin North Am</a:t>
            </a:r>
            <a:r>
              <a:rPr lang="en-US" sz="1200" dirty="0">
                <a:ea typeface="ＭＳ Ｐゴシック" pitchFamily="34" charset="-128"/>
              </a:rPr>
              <a:t>. 1990;74(1):183-188.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ＭＳ Ｐゴシック" pitchFamily="34" charset="-128"/>
              </a:rPr>
              <a:t>Slide courtesy of Miguel Regueiro</a:t>
            </a:r>
          </a:p>
        </p:txBody>
      </p:sp>
    </p:spTree>
    <p:extLst>
      <p:ext uri="{BB962C8B-B14F-4D97-AF65-F5344CB8AC3E}">
        <p14:creationId xmlns:p14="http://schemas.microsoft.com/office/powerpoint/2010/main" val="20944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A3C522-8837-4A26-AC3A-ACDC6C166BE9}"/>
              </a:ext>
            </a:extLst>
          </p:cNvPr>
          <p:cNvCxnSpPr/>
          <p:nvPr/>
        </p:nvCxnSpPr>
        <p:spPr bwMode="auto">
          <a:xfrm>
            <a:off x="1449806" y="3693694"/>
            <a:ext cx="89033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EC1C60-F2C3-414B-83E0-3B03DF47333E}"/>
              </a:ext>
            </a:extLst>
          </p:cNvPr>
          <p:cNvGrpSpPr/>
          <p:nvPr/>
        </p:nvGrpSpPr>
        <p:grpSpPr>
          <a:xfrm>
            <a:off x="7581901" y="2531403"/>
            <a:ext cx="2302233" cy="1162291"/>
            <a:chOff x="3296653" y="2471246"/>
            <a:chExt cx="2302233" cy="1162291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05D3D40D-399E-4068-B646-EAD71303D18B}"/>
                </a:ext>
              </a:extLst>
            </p:cNvPr>
            <p:cNvSpPr/>
            <p:nvPr/>
          </p:nvSpPr>
          <p:spPr bwMode="auto">
            <a:xfrm>
              <a:off x="3862137" y="3056021"/>
              <a:ext cx="385010" cy="577516"/>
            </a:xfrm>
            <a:prstGeom prst="down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E2B225-3667-47C9-AE9C-D5873990681F}"/>
                </a:ext>
              </a:extLst>
            </p:cNvPr>
            <p:cNvSpPr txBox="1"/>
            <p:nvPr/>
          </p:nvSpPr>
          <p:spPr>
            <a:xfrm>
              <a:off x="3296653" y="2471246"/>
              <a:ext cx="23022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Recurrence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7895D-DD86-4789-8AB8-D6A5418D06D3}"/>
              </a:ext>
            </a:extLst>
          </p:cNvPr>
          <p:cNvGrpSpPr/>
          <p:nvPr/>
        </p:nvGrpSpPr>
        <p:grpSpPr>
          <a:xfrm>
            <a:off x="1652889" y="3802824"/>
            <a:ext cx="2954655" cy="949415"/>
            <a:chOff x="2035894" y="3778761"/>
            <a:chExt cx="2954655" cy="949415"/>
          </a:xfrm>
        </p:grpSpPr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6707B79B-717A-4764-8EF4-CE810D5F5EE5}"/>
                </a:ext>
              </a:extLst>
            </p:cNvPr>
            <p:cNvSpPr/>
            <p:nvPr/>
          </p:nvSpPr>
          <p:spPr bwMode="auto">
            <a:xfrm rot="16200000">
              <a:off x="3368843" y="3050850"/>
              <a:ext cx="288758" cy="1744579"/>
            </a:xfrm>
            <a:prstGeom prst="leftBracke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3435FF-F568-4880-B3C8-3FB7B86FE07B}"/>
                </a:ext>
              </a:extLst>
            </p:cNvPr>
            <p:cNvSpPr txBox="1"/>
            <p:nvPr/>
          </p:nvSpPr>
          <p:spPr>
            <a:xfrm>
              <a:off x="2035894" y="4081845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Risk Factors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698783-B422-4102-A261-F3A8A44737AB}"/>
              </a:ext>
            </a:extLst>
          </p:cNvPr>
          <p:cNvGrpSpPr/>
          <p:nvPr/>
        </p:nvGrpSpPr>
        <p:grpSpPr>
          <a:xfrm>
            <a:off x="3053052" y="2522157"/>
            <a:ext cx="1619354" cy="1162291"/>
            <a:chOff x="3296653" y="2471246"/>
            <a:chExt cx="1619354" cy="1162291"/>
          </a:xfrm>
        </p:grpSpPr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9612997E-39F7-4B45-96B5-ED3D6094DBE6}"/>
                </a:ext>
              </a:extLst>
            </p:cNvPr>
            <p:cNvSpPr/>
            <p:nvPr/>
          </p:nvSpPr>
          <p:spPr bwMode="auto">
            <a:xfrm>
              <a:off x="3862137" y="3056021"/>
              <a:ext cx="385010" cy="577516"/>
            </a:xfrm>
            <a:prstGeom prst="down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AD2545-9CBC-433B-AA0F-5772DD5035F2}"/>
                </a:ext>
              </a:extLst>
            </p:cNvPr>
            <p:cNvSpPr txBox="1"/>
            <p:nvPr/>
          </p:nvSpPr>
          <p:spPr>
            <a:xfrm>
              <a:off x="3296653" y="2471246"/>
              <a:ext cx="161935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Surgery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4156D07-BF8D-470F-A9C0-922DAEBA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3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2920" y="838200"/>
          <a:ext cx="11119103" cy="546646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2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Factor Category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Risk Factor Associated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Patient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Age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Family history of IBD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Sex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Active smoking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Race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Disease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Age of disease onset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Anatomic extent involved/length of resection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Time to surgery from diagnosis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Clinical activity at surgery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Prior surgical resection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Prior medical therapies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Disease location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Disease behavior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Genetics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NOD2/CARD15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CARD8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Serology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Anti-Saccharomyces cerevisiae (ASCA)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Anti-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flagellin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cBIR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)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Outer membrane protein C (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Omp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-C)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Anti-glycan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Pseudomonas I2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Microbiome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Proteus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Fusobacteria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Lachnospiraceae</a:t>
                      </a:r>
                      <a:endParaRPr lang="en-US" sz="12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</a:rPr>
                        <a:t>Faecalibacterium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Operative Intervention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Surgical approach (laparoscopic</a:t>
                      </a:r>
                      <a:r>
                        <a:rPr lang="en-US" sz="12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vs laparotomy)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Anastomotic orientation, technique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Blood transfusion requirement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Mesenteric excision extent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Excision margin length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</a:rPr>
                        <a:t>Strictureplasty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Perioperative complication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Histology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Margin involvement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Myenteric and submucosal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plexitis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Granulomas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Transmural inflammation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“-omics”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Tissue transcriptomics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Blood transcriptomics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82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Urinary metabolomics </a:t>
                      </a: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" marR="4042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28600"/>
            <a:ext cx="121920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Many POR Risk Factors Explored</a:t>
            </a:r>
          </a:p>
        </p:txBody>
      </p:sp>
    </p:spTree>
    <p:extLst>
      <p:ext uri="{BB962C8B-B14F-4D97-AF65-F5344CB8AC3E}">
        <p14:creationId xmlns:p14="http://schemas.microsoft.com/office/powerpoint/2010/main" val="309022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 “Illustrative” Risk Factors for POR</a:t>
            </a:r>
          </a:p>
        </p:txBody>
      </p:sp>
      <p:sp>
        <p:nvSpPr>
          <p:cNvPr id="4" name="Rectangle 3"/>
          <p:cNvSpPr/>
          <p:nvPr/>
        </p:nvSpPr>
        <p:spPr>
          <a:xfrm>
            <a:off x="6971728" y="5483963"/>
            <a:ext cx="4522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Regueiro M, et al. Gastroenterology. 2017;152(1):277-295. </a:t>
            </a:r>
          </a:p>
          <a:p>
            <a:endParaRPr lang="en-US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Nguyen GC, et al. </a:t>
            </a:r>
            <a:r>
              <a:rPr lang="en-US" sz="12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Gastroenterology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2017;152(1):271-5.</a:t>
            </a:r>
            <a:endParaRPr lang="en-US" sz="1200" dirty="0">
              <a:latin typeface="+mj-lt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40" y="1783080"/>
            <a:ext cx="11653520" cy="3291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921C1-B10C-40B8-82D8-E62665323C08}"/>
              </a:ext>
            </a:extLst>
          </p:cNvPr>
          <p:cNvSpPr txBox="1"/>
          <p:nvPr/>
        </p:nvSpPr>
        <p:spPr>
          <a:xfrm>
            <a:off x="5995895" y="4405924"/>
            <a:ext cx="38298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Medical Prophylaxis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C5A67-750B-4900-9BAB-5434EE3C1C9A}"/>
              </a:ext>
            </a:extLst>
          </p:cNvPr>
          <p:cNvSpPr txBox="1"/>
          <p:nvPr/>
        </p:nvSpPr>
        <p:spPr>
          <a:xfrm>
            <a:off x="5995895" y="3412106"/>
            <a:ext cx="433003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Endoscopic Monitoring</a:t>
            </a:r>
          </a:p>
        </p:txBody>
      </p:sp>
    </p:spTree>
    <p:extLst>
      <p:ext uri="{BB962C8B-B14F-4D97-AF65-F5344CB8AC3E}">
        <p14:creationId xmlns:p14="http://schemas.microsoft.com/office/powerpoint/2010/main" val="27852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36EC-3E23-70AD-B392-33A8978E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7940"/>
            <a:ext cx="10972800" cy="1143000"/>
          </a:xfrm>
        </p:spPr>
        <p:txBody>
          <a:bodyPr/>
          <a:lstStyle/>
          <a:p>
            <a:r>
              <a:rPr lang="en-US" dirty="0"/>
              <a:t>What can we tell patients about diet and lifestyle for prevention of post operative recurrence?</a:t>
            </a:r>
          </a:p>
        </p:txBody>
      </p:sp>
    </p:spTree>
    <p:extLst>
      <p:ext uri="{BB962C8B-B14F-4D97-AF65-F5344CB8AC3E}">
        <p14:creationId xmlns:p14="http://schemas.microsoft.com/office/powerpoint/2010/main" val="41942237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EFEFAFC6BD9E4F81173D3182D6D5FE" ma:contentTypeVersion="11" ma:contentTypeDescription="Create a new document." ma:contentTypeScope="" ma:versionID="be25293b870ee122de7b16cbe725c750">
  <xsd:schema xmlns:xsd="http://www.w3.org/2001/XMLSchema" xmlns:xs="http://www.w3.org/2001/XMLSchema" xmlns:p="http://schemas.microsoft.com/office/2006/metadata/properties" xmlns:ns3="7520e102-a811-4534-ad53-e7a9f01cb975" targetNamespace="http://schemas.microsoft.com/office/2006/metadata/properties" ma:root="true" ma:fieldsID="d1395ebc5dce3a73f02285107261d158" ns3:_="">
    <xsd:import namespace="7520e102-a811-4534-ad53-e7a9f01cb9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0e102-a811-4534-ad53-e7a9f01cb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20e102-a811-4534-ad53-e7a9f01cb9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0E7018-D94F-4A8A-AAB0-27480F627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0e102-a811-4534-ad53-e7a9f01cb9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F39DC3-EF6B-48DB-8EC9-8B19F51B9B0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7520e102-a811-4534-ad53-e7a9f01cb97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EA0227-5815-4F90-950C-DB35D44615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Selling a Product or Service</Template>
  <TotalTime>37774</TotalTime>
  <Words>1590</Words>
  <Application>Microsoft Macintosh PowerPoint</Application>
  <PresentationFormat>Widescreen</PresentationFormat>
  <Paragraphs>300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Default Design</vt:lpstr>
      <vt:lpstr>1_Default Design</vt:lpstr>
      <vt:lpstr>1_Office Theme</vt:lpstr>
      <vt:lpstr>5_Office Theme</vt:lpstr>
      <vt:lpstr>17_Office Theme</vt:lpstr>
      <vt:lpstr>18_Office Theme</vt:lpstr>
      <vt:lpstr>19_Office Theme</vt:lpstr>
      <vt:lpstr>21_Office Theme</vt:lpstr>
      <vt:lpstr>2_Office Theme</vt:lpstr>
      <vt:lpstr>22_Office Theme</vt:lpstr>
      <vt:lpstr>Management of Postoperative Crohn’s Disease</vt:lpstr>
      <vt:lpstr>PowerPoint Presentation</vt:lpstr>
      <vt:lpstr>Talk Outline</vt:lpstr>
      <vt:lpstr>Surgery Remains Common in Crohn’s</vt:lpstr>
      <vt:lpstr>What We Know – Natural History</vt:lpstr>
      <vt:lpstr>PowerPoint Presentation</vt:lpstr>
      <vt:lpstr>PowerPoint Presentation</vt:lpstr>
      <vt:lpstr>AGA “Illustrative” Risk Factors for POR</vt:lpstr>
      <vt:lpstr>What can we tell patients about diet and lifestyle for prevention of post operative recurrence?</vt:lpstr>
      <vt:lpstr>Adherence to an elemental diet for prevention of POR of Crohn’s disease</vt:lpstr>
      <vt:lpstr>Should we monitor and wait for postoperative recurrence to start meds or start a medication within one month of surgery?</vt:lpstr>
      <vt:lpstr>PowerPoint Presentation</vt:lpstr>
      <vt:lpstr>PowerPoint Presentation</vt:lpstr>
      <vt:lpstr>PowerPoint Presentation</vt:lpstr>
      <vt:lpstr>SOPRANO-CD: Endoscopy-driven vs. Biologic Prophylaxis</vt:lpstr>
      <vt:lpstr>PowerPoint Presentation</vt:lpstr>
      <vt:lpstr>What We Know – Medical Prophylaxis</vt:lpstr>
      <vt:lpstr>Non-anti-TNF Biologics for Prophylaxis </vt:lpstr>
      <vt:lpstr>REPREVIO: Vedolizumab  (6 month ileocolonoscopy)</vt:lpstr>
      <vt:lpstr>Recycling aTNFs Postop is effective</vt:lpstr>
      <vt:lpstr>Prospective Cohort Study Investigating Safety of Preoperative TNFi Exposure in IBD Patients Undergoing Intra-abdominal Surgery (PUCCINI)</vt:lpstr>
      <vt:lpstr>Which is more effective at preventing Postop Crohn’s disease recurrence?</vt:lpstr>
      <vt:lpstr>We don’t know, there are no head to head studies……….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Colorado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Rounds Case Presentation &amp; Discussion</dc:title>
  <dc:creator>Ben Click</dc:creator>
  <cp:lastModifiedBy>Damas, Oriana Mazorra, M.D.</cp:lastModifiedBy>
  <cp:revision>734</cp:revision>
  <dcterms:created xsi:type="dcterms:W3CDTF">2010-03-12T03:55:10Z</dcterms:created>
  <dcterms:modified xsi:type="dcterms:W3CDTF">2023-07-08T00:05:04Z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0x01010065EFEFAFC6BD9E4F81173D3182D6D5FE</vt:lpwstr>
  </property>
</Properties>
</file>