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Override1.xml" ContentType="application/vnd.openxmlformats-officedocument.themeOverrid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3.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4.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5.xml" ContentType="application/vnd.openxmlformats-officedocument.theme+xml"/>
  <Override PartName="/ppt/media/image22.jpg" ContentType="image/jpg"/>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6.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image29.jpg" ContentType="image/jpg"/>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9" r:id="rId5"/>
    <p:sldMasterId id="2147483780" r:id="rId6"/>
    <p:sldMasterId id="2147483812" r:id="rId7"/>
    <p:sldMasterId id="2147483818" r:id="rId8"/>
    <p:sldMasterId id="2147483824" r:id="rId9"/>
    <p:sldMasterId id="2147483836" r:id="rId10"/>
  </p:sldMasterIdLst>
  <p:notesMasterIdLst>
    <p:notesMasterId r:id="rId53"/>
  </p:notesMasterIdLst>
  <p:sldIdLst>
    <p:sldId id="283" r:id="rId11"/>
    <p:sldId id="304" r:id="rId12"/>
    <p:sldId id="257" r:id="rId13"/>
    <p:sldId id="443" r:id="rId14"/>
    <p:sldId id="2140756970" r:id="rId15"/>
    <p:sldId id="277" r:id="rId16"/>
    <p:sldId id="2147474117" r:id="rId17"/>
    <p:sldId id="360" r:id="rId18"/>
    <p:sldId id="1206" r:id="rId19"/>
    <p:sldId id="1207" r:id="rId20"/>
    <p:sldId id="2147474109" r:id="rId21"/>
    <p:sldId id="2147471523" r:id="rId22"/>
    <p:sldId id="281" r:id="rId23"/>
    <p:sldId id="2147471526" r:id="rId24"/>
    <p:sldId id="2640" r:id="rId25"/>
    <p:sldId id="2147474110" r:id="rId26"/>
    <p:sldId id="2147474118" r:id="rId27"/>
    <p:sldId id="2147474111" r:id="rId28"/>
    <p:sldId id="267" r:id="rId29"/>
    <p:sldId id="307" r:id="rId30"/>
    <p:sldId id="2147474112" r:id="rId31"/>
    <p:sldId id="2147474116" r:id="rId32"/>
    <p:sldId id="2147474122" r:id="rId33"/>
    <p:sldId id="2147474120" r:id="rId34"/>
    <p:sldId id="296" r:id="rId35"/>
    <p:sldId id="300" r:id="rId36"/>
    <p:sldId id="8126" r:id="rId37"/>
    <p:sldId id="8130" r:id="rId38"/>
    <p:sldId id="8127" r:id="rId39"/>
    <p:sldId id="8128" r:id="rId40"/>
    <p:sldId id="8125" r:id="rId41"/>
    <p:sldId id="324" r:id="rId42"/>
    <p:sldId id="297" r:id="rId43"/>
    <p:sldId id="315" r:id="rId44"/>
    <p:sldId id="318" r:id="rId45"/>
    <p:sldId id="319" r:id="rId46"/>
    <p:sldId id="320" r:id="rId47"/>
    <p:sldId id="321" r:id="rId48"/>
    <p:sldId id="322" r:id="rId49"/>
    <p:sldId id="323" r:id="rId50"/>
    <p:sldId id="4144" r:id="rId51"/>
    <p:sldId id="2145706794"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rra Barot" initials="TGB" lastIdx="1" clrIdx="0"/>
  <p:cmAuthor id="1" name="nmitchner" initials="n"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258855-C08C-407D-AD36-DBDE22C58DD6}" v="474" dt="2023-09-14T02:30:56.2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6" autoAdjust="0"/>
    <p:restoredTop sz="86426" autoAdjust="0"/>
  </p:normalViewPr>
  <p:slideViewPr>
    <p:cSldViewPr snapToGrid="0">
      <p:cViewPr varScale="1">
        <p:scale>
          <a:sx n="99" d="100"/>
          <a:sy n="99" d="100"/>
        </p:scale>
        <p:origin x="1866" y="78"/>
      </p:cViewPr>
      <p:guideLst>
        <p:guide orient="horz" pos="2160"/>
        <p:guide pos="2880"/>
      </p:guideLst>
    </p:cSldViewPr>
  </p:slideViewPr>
  <p:outlineViewPr>
    <p:cViewPr>
      <p:scale>
        <a:sx n="33" d="100"/>
        <a:sy n="33" d="100"/>
      </p:scale>
      <p:origin x="0" y="-11982"/>
    </p:cViewPr>
  </p:outlineViewPr>
  <p:notesTextViewPr>
    <p:cViewPr>
      <p:scale>
        <a:sx n="1" d="1"/>
        <a:sy n="1" d="1"/>
      </p:scale>
      <p:origin x="0" y="0"/>
    </p:cViewPr>
  </p:notesTextViewPr>
  <p:sorterViewPr>
    <p:cViewPr varScale="1">
      <p:scale>
        <a:sx n="1" d="1"/>
        <a:sy n="1" d="1"/>
      </p:scale>
      <p:origin x="0" y="-203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microsoft.com/office/2015/10/relationships/revisionInfo" Target="revisionInfo.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theme" Target="theme/theme1.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1"/>
                <c:pt idx="0">
                  <c:v>Category 1</c:v>
                </c:pt>
              </c:strCache>
            </c:strRef>
          </c:cat>
          <c:val>
            <c:numRef>
              <c:f>Sheet1!$B$2:$B$4</c:f>
              <c:numCache>
                <c:formatCode>General</c:formatCode>
                <c:ptCount val="3"/>
                <c:pt idx="0">
                  <c:v>6.6</c:v>
                </c:pt>
                <c:pt idx="1">
                  <c:v>26.3</c:v>
                </c:pt>
                <c:pt idx="2">
                  <c:v>25</c:v>
                </c:pt>
              </c:numCache>
            </c:numRef>
          </c:val>
          <c:extLst>
            <c:ext xmlns:c16="http://schemas.microsoft.com/office/drawing/2014/chart" uri="{C3380CC4-5D6E-409C-BE32-E72D297353CC}">
              <c16:uniqueId val="{00000000-F5EE-E148-BF4D-7321A4D13D52}"/>
            </c:ext>
          </c:extLst>
        </c:ser>
        <c:ser>
          <c:idx val="1"/>
          <c:order val="1"/>
          <c:tx>
            <c:strRef>
              <c:f>Sheet1!$C$1</c:f>
              <c:strCache>
                <c:ptCount val="1"/>
                <c:pt idx="0">
                  <c:v>Series 2</c:v>
                </c:pt>
              </c:strCache>
            </c:strRef>
          </c:tx>
          <c:spPr>
            <a:solidFill>
              <a:schemeClr val="accent2"/>
            </a:solidFill>
            <a:ln>
              <a:noFill/>
            </a:ln>
            <a:effectLst/>
          </c:spPr>
          <c:invertIfNegative val="0"/>
          <c:dPt>
            <c:idx val="0"/>
            <c:invertIfNegative val="0"/>
            <c:bubble3D val="0"/>
            <c:spPr>
              <a:solidFill>
                <a:schemeClr val="accent2">
                  <a:lumMod val="75000"/>
                </a:schemeClr>
              </a:solidFill>
              <a:ln>
                <a:noFill/>
              </a:ln>
              <a:effectLst/>
            </c:spPr>
            <c:extLst>
              <c:ext xmlns:c16="http://schemas.microsoft.com/office/drawing/2014/chart" uri="{C3380CC4-5D6E-409C-BE32-E72D297353CC}">
                <c16:uniqueId val="{00000002-F5EE-E148-BF4D-7321A4D13D52}"/>
              </c:ext>
            </c:extLst>
          </c:dPt>
          <c:dPt>
            <c:idx val="1"/>
            <c:invertIfNegative val="0"/>
            <c:bubble3D val="0"/>
            <c:spPr>
              <a:solidFill>
                <a:schemeClr val="accent2">
                  <a:lumMod val="75000"/>
                </a:schemeClr>
              </a:solidFill>
              <a:ln>
                <a:noFill/>
              </a:ln>
              <a:effectLst/>
            </c:spPr>
            <c:extLst>
              <c:ext xmlns:c16="http://schemas.microsoft.com/office/drawing/2014/chart" uri="{C3380CC4-5D6E-409C-BE32-E72D297353CC}">
                <c16:uniqueId val="{00000004-F5EE-E148-BF4D-7321A4D13D52}"/>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1"/>
                <c:pt idx="0">
                  <c:v>Category 1</c:v>
                </c:pt>
              </c:strCache>
            </c:strRef>
          </c:cat>
          <c:val>
            <c:numRef>
              <c:f>Sheet1!$C$2:$C$4</c:f>
              <c:numCache>
                <c:formatCode>General</c:formatCode>
                <c:ptCount val="3"/>
                <c:pt idx="0">
                  <c:v>23.1</c:v>
                </c:pt>
                <c:pt idx="1">
                  <c:v>53.1</c:v>
                </c:pt>
                <c:pt idx="2">
                  <c:v>49.2</c:v>
                </c:pt>
              </c:numCache>
            </c:numRef>
          </c:val>
          <c:extLst>
            <c:ext xmlns:c16="http://schemas.microsoft.com/office/drawing/2014/chart" uri="{C3380CC4-5D6E-409C-BE32-E72D297353CC}">
              <c16:uniqueId val="{00000005-F5EE-E148-BF4D-7321A4D13D52}"/>
            </c:ext>
          </c:extLst>
        </c:ser>
        <c:dLbls>
          <c:showLegendKey val="0"/>
          <c:showVal val="0"/>
          <c:showCatName val="0"/>
          <c:showSerName val="0"/>
          <c:showPercent val="0"/>
          <c:showBubbleSize val="0"/>
        </c:dLbls>
        <c:gapWidth val="37"/>
        <c:axId val="1414112656"/>
        <c:axId val="1414113744"/>
      </c:barChart>
      <c:catAx>
        <c:axId val="1414112656"/>
        <c:scaling>
          <c:orientation val="minMax"/>
        </c:scaling>
        <c:delete val="0"/>
        <c:axPos val="b"/>
        <c:numFmt formatCode="General" sourceLinked="1"/>
        <c:majorTickMark val="none"/>
        <c:minorTickMark val="none"/>
        <c:tickLblPos val="none"/>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14113744"/>
        <c:crosses val="autoZero"/>
        <c:auto val="1"/>
        <c:lblAlgn val="ctr"/>
        <c:lblOffset val="100"/>
        <c:noMultiLvlLbl val="0"/>
      </c:catAx>
      <c:valAx>
        <c:axId val="1414113744"/>
        <c:scaling>
          <c:orientation val="minMax"/>
          <c:max val="100"/>
        </c:scaling>
        <c:delete val="0"/>
        <c:axPos val="l"/>
        <c:numFmt formatCode="General" sourceLinked="1"/>
        <c:majorTickMark val="out"/>
        <c:minorTickMark val="none"/>
        <c:tickLblPos val="nextTo"/>
        <c:spPr>
          <a:solidFill>
            <a:schemeClr val="bg1"/>
          </a:solidFill>
          <a:ln w="12700">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14112656"/>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1"/>
                <c:pt idx="0">
                  <c:v>Category 1</c:v>
                </c:pt>
              </c:strCache>
            </c:strRef>
          </c:cat>
          <c:val>
            <c:numRef>
              <c:f>Sheet1!$B$2:$B$4</c:f>
              <c:numCache>
                <c:formatCode>General</c:formatCode>
                <c:ptCount val="3"/>
                <c:pt idx="0">
                  <c:v>3.2</c:v>
                </c:pt>
                <c:pt idx="1">
                  <c:v>20.6</c:v>
                </c:pt>
                <c:pt idx="2">
                  <c:v>20.6</c:v>
                </c:pt>
              </c:numCache>
            </c:numRef>
          </c:val>
          <c:extLst>
            <c:ext xmlns:c16="http://schemas.microsoft.com/office/drawing/2014/chart" uri="{C3380CC4-5D6E-409C-BE32-E72D297353CC}">
              <c16:uniqueId val="{00000000-D009-2A41-AE7C-F077CE572CEF}"/>
            </c:ext>
          </c:extLst>
        </c:ser>
        <c:ser>
          <c:idx val="1"/>
          <c:order val="1"/>
          <c:tx>
            <c:strRef>
              <c:f>Sheet1!$C$1</c:f>
              <c:strCache>
                <c:ptCount val="1"/>
                <c:pt idx="0">
                  <c:v>Series 2</c:v>
                </c:pt>
              </c:strCache>
            </c:strRef>
          </c:tx>
          <c:spPr>
            <a:solidFill>
              <a:schemeClr val="accent2"/>
            </a:solidFill>
            <a:ln>
              <a:noFill/>
            </a:ln>
            <a:effectLst/>
          </c:spPr>
          <c:invertIfNegative val="0"/>
          <c:dPt>
            <c:idx val="0"/>
            <c:invertIfNegative val="0"/>
            <c:bubble3D val="0"/>
            <c:spPr>
              <a:solidFill>
                <a:schemeClr val="accent2">
                  <a:lumMod val="75000"/>
                </a:schemeClr>
              </a:solidFill>
              <a:ln>
                <a:noFill/>
              </a:ln>
              <a:effectLst/>
            </c:spPr>
            <c:extLst>
              <c:ext xmlns:c16="http://schemas.microsoft.com/office/drawing/2014/chart" uri="{C3380CC4-5D6E-409C-BE32-E72D297353CC}">
                <c16:uniqueId val="{00000002-D009-2A41-AE7C-F077CE572CEF}"/>
              </c:ext>
            </c:extLst>
          </c:dPt>
          <c:dPt>
            <c:idx val="1"/>
            <c:invertIfNegative val="0"/>
            <c:bubble3D val="0"/>
            <c:spPr>
              <a:solidFill>
                <a:schemeClr val="accent2">
                  <a:lumMod val="75000"/>
                </a:schemeClr>
              </a:solidFill>
              <a:ln>
                <a:noFill/>
              </a:ln>
              <a:effectLst/>
            </c:spPr>
            <c:extLst>
              <c:ext xmlns:c16="http://schemas.microsoft.com/office/drawing/2014/chart" uri="{C3380CC4-5D6E-409C-BE32-E72D297353CC}">
                <c16:uniqueId val="{00000004-D009-2A41-AE7C-F077CE572CEF}"/>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1"/>
                <c:pt idx="0">
                  <c:v>Category 1</c:v>
                </c:pt>
              </c:strCache>
            </c:strRef>
          </c:cat>
          <c:val>
            <c:numRef>
              <c:f>Sheet1!$C$2:$C$4</c:f>
              <c:numCache>
                <c:formatCode>General</c:formatCode>
                <c:ptCount val="3"/>
                <c:pt idx="0">
                  <c:v>9.8000000000000007</c:v>
                </c:pt>
                <c:pt idx="1">
                  <c:v>39</c:v>
                </c:pt>
                <c:pt idx="2">
                  <c:v>30.5</c:v>
                </c:pt>
              </c:numCache>
            </c:numRef>
          </c:val>
          <c:extLst>
            <c:ext xmlns:c16="http://schemas.microsoft.com/office/drawing/2014/chart" uri="{C3380CC4-5D6E-409C-BE32-E72D297353CC}">
              <c16:uniqueId val="{00000005-D009-2A41-AE7C-F077CE572CEF}"/>
            </c:ext>
          </c:extLst>
        </c:ser>
        <c:dLbls>
          <c:showLegendKey val="0"/>
          <c:showVal val="0"/>
          <c:showCatName val="0"/>
          <c:showSerName val="0"/>
          <c:showPercent val="0"/>
          <c:showBubbleSize val="0"/>
        </c:dLbls>
        <c:gapWidth val="37"/>
        <c:axId val="1414111024"/>
        <c:axId val="1414106672"/>
      </c:barChart>
      <c:catAx>
        <c:axId val="1414111024"/>
        <c:scaling>
          <c:orientation val="minMax"/>
        </c:scaling>
        <c:delete val="0"/>
        <c:axPos val="b"/>
        <c:numFmt formatCode="General" sourceLinked="1"/>
        <c:majorTickMark val="none"/>
        <c:minorTickMark val="none"/>
        <c:tickLblPos val="none"/>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14106672"/>
        <c:crosses val="autoZero"/>
        <c:auto val="1"/>
        <c:lblAlgn val="ctr"/>
        <c:lblOffset val="100"/>
        <c:noMultiLvlLbl val="0"/>
      </c:catAx>
      <c:valAx>
        <c:axId val="1414106672"/>
        <c:scaling>
          <c:orientation val="minMax"/>
          <c:max val="100"/>
        </c:scaling>
        <c:delete val="0"/>
        <c:axPos val="l"/>
        <c:numFmt formatCode="General" sourceLinked="1"/>
        <c:majorTickMark val="out"/>
        <c:minorTickMark val="none"/>
        <c:tickLblPos val="nextTo"/>
        <c:spPr>
          <a:solidFill>
            <a:schemeClr val="bg1"/>
          </a:solidFill>
          <a:ln w="12700">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14111024"/>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1"/>
                <c:pt idx="0">
                  <c:v>Category 1</c:v>
                </c:pt>
              </c:strCache>
            </c:strRef>
          </c:cat>
          <c:val>
            <c:numRef>
              <c:f>Sheet1!$B$2:$B$4</c:f>
              <c:numCache>
                <c:formatCode>General</c:formatCode>
                <c:ptCount val="3"/>
                <c:pt idx="0">
                  <c:v>9.9</c:v>
                </c:pt>
                <c:pt idx="1">
                  <c:v>35.799999999999997</c:v>
                </c:pt>
                <c:pt idx="2">
                  <c:v>21.2</c:v>
                </c:pt>
              </c:numCache>
            </c:numRef>
          </c:val>
          <c:extLst>
            <c:ext xmlns:c16="http://schemas.microsoft.com/office/drawing/2014/chart" uri="{C3380CC4-5D6E-409C-BE32-E72D297353CC}">
              <c16:uniqueId val="{00000000-8FD0-5246-B1B0-F6F352F30EF6}"/>
            </c:ext>
          </c:extLst>
        </c:ser>
        <c:ser>
          <c:idx val="1"/>
          <c:order val="1"/>
          <c:tx>
            <c:strRef>
              <c:f>Sheet1!$C$1</c:f>
              <c:strCache>
                <c:ptCount val="1"/>
                <c:pt idx="0">
                  <c:v>Series 2</c:v>
                </c:pt>
              </c:strCache>
            </c:strRef>
          </c:tx>
          <c:spPr>
            <a:solidFill>
              <a:schemeClr val="accent2"/>
            </a:solidFill>
            <a:ln>
              <a:noFill/>
            </a:ln>
            <a:effectLst/>
          </c:spPr>
          <c:invertIfNegative val="0"/>
          <c:dPt>
            <c:idx val="0"/>
            <c:invertIfNegative val="0"/>
            <c:bubble3D val="0"/>
            <c:spPr>
              <a:solidFill>
                <a:schemeClr val="accent2">
                  <a:lumMod val="75000"/>
                </a:schemeClr>
              </a:solidFill>
              <a:ln>
                <a:noFill/>
              </a:ln>
              <a:effectLst/>
            </c:spPr>
            <c:extLst>
              <c:ext xmlns:c16="http://schemas.microsoft.com/office/drawing/2014/chart" uri="{C3380CC4-5D6E-409C-BE32-E72D297353CC}">
                <c16:uniqueId val="{00000002-8FD0-5246-B1B0-F6F352F30EF6}"/>
              </c:ext>
            </c:extLst>
          </c:dPt>
          <c:dPt>
            <c:idx val="1"/>
            <c:invertIfNegative val="0"/>
            <c:bubble3D val="0"/>
            <c:spPr>
              <a:solidFill>
                <a:schemeClr val="accent2">
                  <a:lumMod val="75000"/>
                </a:schemeClr>
              </a:solidFill>
              <a:ln>
                <a:noFill/>
              </a:ln>
              <a:effectLst/>
            </c:spPr>
            <c:extLst>
              <c:ext xmlns:c16="http://schemas.microsoft.com/office/drawing/2014/chart" uri="{C3380CC4-5D6E-409C-BE32-E72D297353CC}">
                <c16:uniqueId val="{00000004-8FD0-5246-B1B0-F6F352F30EF6}"/>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1"/>
                <c:pt idx="0">
                  <c:v>Category 1</c:v>
                </c:pt>
              </c:strCache>
            </c:strRef>
          </c:cat>
          <c:val>
            <c:numRef>
              <c:f>Sheet1!$C$2:$C$4</c:f>
              <c:numCache>
                <c:formatCode>General</c:formatCode>
                <c:ptCount val="3"/>
                <c:pt idx="0">
                  <c:v>18.399999999999999</c:v>
                </c:pt>
                <c:pt idx="1">
                  <c:v>66.7</c:v>
                </c:pt>
                <c:pt idx="2">
                  <c:v>33.299999999999997</c:v>
                </c:pt>
              </c:numCache>
            </c:numRef>
          </c:val>
          <c:extLst>
            <c:ext xmlns:c16="http://schemas.microsoft.com/office/drawing/2014/chart" uri="{C3380CC4-5D6E-409C-BE32-E72D297353CC}">
              <c16:uniqueId val="{00000005-8FD0-5246-B1B0-F6F352F30EF6}"/>
            </c:ext>
          </c:extLst>
        </c:ser>
        <c:dLbls>
          <c:showLegendKey val="0"/>
          <c:showVal val="0"/>
          <c:showCatName val="0"/>
          <c:showSerName val="0"/>
          <c:showPercent val="0"/>
          <c:showBubbleSize val="0"/>
        </c:dLbls>
        <c:gapWidth val="37"/>
        <c:axId val="1414103952"/>
        <c:axId val="1414101232"/>
      </c:barChart>
      <c:catAx>
        <c:axId val="1414103952"/>
        <c:scaling>
          <c:orientation val="minMax"/>
        </c:scaling>
        <c:delete val="0"/>
        <c:axPos val="b"/>
        <c:numFmt formatCode="General" sourceLinked="1"/>
        <c:majorTickMark val="none"/>
        <c:minorTickMark val="none"/>
        <c:tickLblPos val="none"/>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14101232"/>
        <c:crosses val="autoZero"/>
        <c:auto val="1"/>
        <c:lblAlgn val="ctr"/>
        <c:lblOffset val="100"/>
        <c:noMultiLvlLbl val="0"/>
      </c:catAx>
      <c:valAx>
        <c:axId val="1414101232"/>
        <c:scaling>
          <c:orientation val="minMax"/>
          <c:max val="100"/>
        </c:scaling>
        <c:delete val="0"/>
        <c:axPos val="l"/>
        <c:numFmt formatCode="General" sourceLinked="1"/>
        <c:majorTickMark val="out"/>
        <c:minorTickMark val="none"/>
        <c:tickLblPos val="nextTo"/>
        <c:spPr>
          <a:solidFill>
            <a:schemeClr val="bg1"/>
          </a:solidFill>
          <a:ln w="12700">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14103952"/>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1"/>
                <c:pt idx="0">
                  <c:v>Category 1</c:v>
                </c:pt>
              </c:strCache>
            </c:strRef>
          </c:cat>
          <c:val>
            <c:numRef>
              <c:f>Sheet1!$B$2:$B$4</c:f>
              <c:numCache>
                <c:formatCode>General</c:formatCode>
                <c:ptCount val="3"/>
                <c:pt idx="0">
                  <c:v>1.2</c:v>
                </c:pt>
                <c:pt idx="1">
                  <c:v>27.3</c:v>
                </c:pt>
                <c:pt idx="2">
                  <c:v>6.8</c:v>
                </c:pt>
              </c:numCache>
            </c:numRef>
          </c:val>
          <c:extLst>
            <c:ext xmlns:c16="http://schemas.microsoft.com/office/drawing/2014/chart" uri="{C3380CC4-5D6E-409C-BE32-E72D297353CC}">
              <c16:uniqueId val="{00000000-E2F1-B045-88F1-5A5F1B3C7946}"/>
            </c:ext>
          </c:extLst>
        </c:ser>
        <c:ser>
          <c:idx val="1"/>
          <c:order val="1"/>
          <c:tx>
            <c:strRef>
              <c:f>Sheet1!$C$1</c:f>
              <c:strCache>
                <c:ptCount val="1"/>
                <c:pt idx="0">
                  <c:v>Series 2</c:v>
                </c:pt>
              </c:strCache>
            </c:strRef>
          </c:tx>
          <c:spPr>
            <a:solidFill>
              <a:schemeClr val="accent2"/>
            </a:solidFill>
            <a:ln>
              <a:noFill/>
            </a:ln>
            <a:effectLst/>
          </c:spPr>
          <c:invertIfNegative val="0"/>
          <c:dPt>
            <c:idx val="0"/>
            <c:invertIfNegative val="0"/>
            <c:bubble3D val="0"/>
            <c:spPr>
              <a:solidFill>
                <a:schemeClr val="accent2">
                  <a:lumMod val="75000"/>
                </a:schemeClr>
              </a:solidFill>
              <a:ln>
                <a:noFill/>
              </a:ln>
              <a:effectLst/>
            </c:spPr>
            <c:extLst>
              <c:ext xmlns:c16="http://schemas.microsoft.com/office/drawing/2014/chart" uri="{C3380CC4-5D6E-409C-BE32-E72D297353CC}">
                <c16:uniqueId val="{00000002-E2F1-B045-88F1-5A5F1B3C7946}"/>
              </c:ext>
            </c:extLst>
          </c:dPt>
          <c:dPt>
            <c:idx val="1"/>
            <c:invertIfNegative val="0"/>
            <c:bubble3D val="0"/>
            <c:spPr>
              <a:solidFill>
                <a:schemeClr val="accent2">
                  <a:lumMod val="75000"/>
                </a:schemeClr>
              </a:solidFill>
              <a:ln>
                <a:noFill/>
              </a:ln>
              <a:effectLst/>
            </c:spPr>
            <c:extLst>
              <c:ext xmlns:c16="http://schemas.microsoft.com/office/drawing/2014/chart" uri="{C3380CC4-5D6E-409C-BE32-E72D297353CC}">
                <c16:uniqueId val="{00000004-E2F1-B045-88F1-5A5F1B3C7946}"/>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1"/>
                <c:pt idx="0">
                  <c:v>Category 1</c:v>
                </c:pt>
              </c:strCache>
            </c:strRef>
          </c:cat>
          <c:val>
            <c:numRef>
              <c:f>Sheet1!$C$2:$C$4</c:f>
              <c:numCache>
                <c:formatCode>General</c:formatCode>
                <c:ptCount val="3"/>
                <c:pt idx="0">
                  <c:v>12.7</c:v>
                </c:pt>
                <c:pt idx="1">
                  <c:v>57.2</c:v>
                </c:pt>
                <c:pt idx="2">
                  <c:v>21.1</c:v>
                </c:pt>
              </c:numCache>
            </c:numRef>
          </c:val>
          <c:extLst>
            <c:ext xmlns:c16="http://schemas.microsoft.com/office/drawing/2014/chart" uri="{C3380CC4-5D6E-409C-BE32-E72D297353CC}">
              <c16:uniqueId val="{00000005-E2F1-B045-88F1-5A5F1B3C7946}"/>
            </c:ext>
          </c:extLst>
        </c:ser>
        <c:dLbls>
          <c:showLegendKey val="0"/>
          <c:showVal val="0"/>
          <c:showCatName val="0"/>
          <c:showSerName val="0"/>
          <c:showPercent val="0"/>
          <c:showBubbleSize val="0"/>
        </c:dLbls>
        <c:gapWidth val="37"/>
        <c:axId val="1414109392"/>
        <c:axId val="1414108304"/>
      </c:barChart>
      <c:catAx>
        <c:axId val="1414109392"/>
        <c:scaling>
          <c:orientation val="minMax"/>
        </c:scaling>
        <c:delete val="0"/>
        <c:axPos val="b"/>
        <c:numFmt formatCode="General" sourceLinked="1"/>
        <c:majorTickMark val="none"/>
        <c:minorTickMark val="none"/>
        <c:tickLblPos val="none"/>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14108304"/>
        <c:crosses val="autoZero"/>
        <c:auto val="1"/>
        <c:lblAlgn val="ctr"/>
        <c:lblOffset val="100"/>
        <c:noMultiLvlLbl val="0"/>
      </c:catAx>
      <c:valAx>
        <c:axId val="1414108304"/>
        <c:scaling>
          <c:orientation val="minMax"/>
          <c:max val="100"/>
        </c:scaling>
        <c:delete val="0"/>
        <c:axPos val="l"/>
        <c:numFmt formatCode="General" sourceLinked="1"/>
        <c:majorTickMark val="out"/>
        <c:minorTickMark val="none"/>
        <c:tickLblPos val="nextTo"/>
        <c:spPr>
          <a:solidFill>
            <a:schemeClr val="bg1"/>
          </a:solidFill>
          <a:ln w="12700">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14109392"/>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Category 1</c:v>
                </c:pt>
              </c:strCache>
            </c:strRef>
          </c:cat>
          <c:val>
            <c:numRef>
              <c:f>Sheet1!$B$2:$B$3</c:f>
              <c:numCache>
                <c:formatCode>General</c:formatCode>
                <c:ptCount val="2"/>
                <c:pt idx="0">
                  <c:v>12.5</c:v>
                </c:pt>
                <c:pt idx="1">
                  <c:v>23.1</c:v>
                </c:pt>
              </c:numCache>
            </c:numRef>
          </c:val>
          <c:extLst>
            <c:ext xmlns:c16="http://schemas.microsoft.com/office/drawing/2014/chart" uri="{C3380CC4-5D6E-409C-BE32-E72D297353CC}">
              <c16:uniqueId val="{00000000-C0F1-EE41-BA84-D1163E4484B7}"/>
            </c:ext>
          </c:extLst>
        </c:ser>
        <c:ser>
          <c:idx val="1"/>
          <c:order val="1"/>
          <c:tx>
            <c:strRef>
              <c:f>Sheet1!$C$1</c:f>
              <c:strCache>
                <c:ptCount val="1"/>
                <c:pt idx="0">
                  <c:v>Series 2</c:v>
                </c:pt>
              </c:strCache>
            </c:strRef>
          </c:tx>
          <c:spPr>
            <a:solidFill>
              <a:schemeClr val="accent2"/>
            </a:solidFill>
            <a:ln>
              <a:noFill/>
            </a:ln>
            <a:effectLst/>
          </c:spPr>
          <c:invertIfNegative val="0"/>
          <c:dPt>
            <c:idx val="0"/>
            <c:invertIfNegative val="0"/>
            <c:bubble3D val="0"/>
            <c:spPr>
              <a:solidFill>
                <a:schemeClr val="accent2">
                  <a:lumMod val="75000"/>
                </a:schemeClr>
              </a:solidFill>
              <a:ln>
                <a:noFill/>
              </a:ln>
              <a:effectLst/>
            </c:spPr>
            <c:extLst>
              <c:ext xmlns:c16="http://schemas.microsoft.com/office/drawing/2014/chart" uri="{C3380CC4-5D6E-409C-BE32-E72D297353CC}">
                <c16:uniqueId val="{00000002-C0F1-EE41-BA84-D1163E4484B7}"/>
              </c:ext>
            </c:extLst>
          </c:dPt>
          <c:dPt>
            <c:idx val="1"/>
            <c:invertIfNegative val="0"/>
            <c:bubble3D val="0"/>
            <c:spPr>
              <a:solidFill>
                <a:schemeClr val="accent2">
                  <a:lumMod val="75000"/>
                </a:schemeClr>
              </a:solidFill>
              <a:ln>
                <a:noFill/>
              </a:ln>
              <a:effectLst/>
            </c:spPr>
            <c:extLst>
              <c:ext xmlns:c16="http://schemas.microsoft.com/office/drawing/2014/chart" uri="{C3380CC4-5D6E-409C-BE32-E72D297353CC}">
                <c16:uniqueId val="{00000004-C0F1-EE41-BA84-D1163E4484B7}"/>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Category 1</c:v>
                </c:pt>
              </c:strCache>
            </c:strRef>
          </c:cat>
          <c:val>
            <c:numRef>
              <c:f>Sheet1!$C$2:$C$3</c:f>
              <c:numCache>
                <c:formatCode>General</c:formatCode>
                <c:ptCount val="2"/>
                <c:pt idx="0">
                  <c:v>23.7</c:v>
                </c:pt>
                <c:pt idx="1">
                  <c:v>38.1</c:v>
                </c:pt>
              </c:numCache>
            </c:numRef>
          </c:val>
          <c:extLst>
            <c:ext xmlns:c16="http://schemas.microsoft.com/office/drawing/2014/chart" uri="{C3380CC4-5D6E-409C-BE32-E72D297353CC}">
              <c16:uniqueId val="{00000005-C0F1-EE41-BA84-D1163E4484B7}"/>
            </c:ext>
          </c:extLst>
        </c:ser>
        <c:dLbls>
          <c:showLegendKey val="0"/>
          <c:showVal val="0"/>
          <c:showCatName val="0"/>
          <c:showSerName val="0"/>
          <c:showPercent val="0"/>
          <c:showBubbleSize val="0"/>
        </c:dLbls>
        <c:gapWidth val="37"/>
        <c:axId val="1414105584"/>
        <c:axId val="1414113200"/>
      </c:barChart>
      <c:catAx>
        <c:axId val="1414105584"/>
        <c:scaling>
          <c:orientation val="minMax"/>
        </c:scaling>
        <c:delete val="0"/>
        <c:axPos val="b"/>
        <c:numFmt formatCode="General" sourceLinked="1"/>
        <c:majorTickMark val="none"/>
        <c:minorTickMark val="none"/>
        <c:tickLblPos val="none"/>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14113200"/>
        <c:crosses val="autoZero"/>
        <c:auto val="1"/>
        <c:lblAlgn val="ctr"/>
        <c:lblOffset val="100"/>
        <c:noMultiLvlLbl val="0"/>
      </c:catAx>
      <c:valAx>
        <c:axId val="1414113200"/>
        <c:scaling>
          <c:orientation val="minMax"/>
          <c:max val="100"/>
        </c:scaling>
        <c:delete val="0"/>
        <c:axPos val="l"/>
        <c:numFmt formatCode="General" sourceLinked="1"/>
        <c:majorTickMark val="out"/>
        <c:minorTickMark val="none"/>
        <c:tickLblPos val="nextTo"/>
        <c:spPr>
          <a:solidFill>
            <a:schemeClr val="bg1"/>
          </a:solidFill>
          <a:ln w="12700">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14105584"/>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Category 1</c:v>
                </c:pt>
              </c:strCache>
            </c:strRef>
          </c:cat>
          <c:val>
            <c:numRef>
              <c:f>Sheet1!$B$2:$B$3</c:f>
              <c:numCache>
                <c:formatCode>General</c:formatCode>
                <c:ptCount val="2"/>
                <c:pt idx="0">
                  <c:v>0.8</c:v>
                </c:pt>
                <c:pt idx="1">
                  <c:v>6.2</c:v>
                </c:pt>
              </c:numCache>
            </c:numRef>
          </c:val>
          <c:extLst>
            <c:ext xmlns:c16="http://schemas.microsoft.com/office/drawing/2014/chart" uri="{C3380CC4-5D6E-409C-BE32-E72D297353CC}">
              <c16:uniqueId val="{00000000-C0F1-EE41-BA84-D1163E4484B7}"/>
            </c:ext>
          </c:extLst>
        </c:ser>
        <c:ser>
          <c:idx val="1"/>
          <c:order val="1"/>
          <c:tx>
            <c:strRef>
              <c:f>Sheet1!$C$1</c:f>
              <c:strCache>
                <c:ptCount val="1"/>
                <c:pt idx="0">
                  <c:v>Series 2</c:v>
                </c:pt>
              </c:strCache>
            </c:strRef>
          </c:tx>
          <c:spPr>
            <a:solidFill>
              <a:schemeClr val="accent2"/>
            </a:solidFill>
            <a:ln>
              <a:noFill/>
            </a:ln>
            <a:effectLst/>
          </c:spPr>
          <c:invertIfNegative val="0"/>
          <c:dPt>
            <c:idx val="0"/>
            <c:invertIfNegative val="0"/>
            <c:bubble3D val="0"/>
            <c:spPr>
              <a:solidFill>
                <a:schemeClr val="accent2">
                  <a:lumMod val="75000"/>
                </a:schemeClr>
              </a:solidFill>
              <a:ln>
                <a:noFill/>
              </a:ln>
              <a:effectLst/>
            </c:spPr>
            <c:extLst>
              <c:ext xmlns:c16="http://schemas.microsoft.com/office/drawing/2014/chart" uri="{C3380CC4-5D6E-409C-BE32-E72D297353CC}">
                <c16:uniqueId val="{00000002-C0F1-EE41-BA84-D1163E4484B7}"/>
              </c:ext>
            </c:extLst>
          </c:dPt>
          <c:dPt>
            <c:idx val="1"/>
            <c:invertIfNegative val="0"/>
            <c:bubble3D val="0"/>
            <c:spPr>
              <a:solidFill>
                <a:schemeClr val="accent2">
                  <a:lumMod val="75000"/>
                </a:schemeClr>
              </a:solidFill>
              <a:ln>
                <a:noFill/>
              </a:ln>
              <a:effectLst/>
            </c:spPr>
            <c:extLst>
              <c:ext xmlns:c16="http://schemas.microsoft.com/office/drawing/2014/chart" uri="{C3380CC4-5D6E-409C-BE32-E72D297353CC}">
                <c16:uniqueId val="{00000004-C0F1-EE41-BA84-D1163E4484B7}"/>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Category 1</c:v>
                </c:pt>
              </c:strCache>
            </c:strRef>
          </c:cat>
          <c:val>
            <c:numRef>
              <c:f>Sheet1!$C$2:$C$3</c:f>
              <c:numCache>
                <c:formatCode>General</c:formatCode>
                <c:ptCount val="2"/>
                <c:pt idx="0">
                  <c:v>12.3</c:v>
                </c:pt>
                <c:pt idx="1">
                  <c:v>23</c:v>
                </c:pt>
              </c:numCache>
            </c:numRef>
          </c:val>
          <c:extLst>
            <c:ext xmlns:c16="http://schemas.microsoft.com/office/drawing/2014/chart" uri="{C3380CC4-5D6E-409C-BE32-E72D297353CC}">
              <c16:uniqueId val="{00000005-C0F1-EE41-BA84-D1163E4484B7}"/>
            </c:ext>
          </c:extLst>
        </c:ser>
        <c:dLbls>
          <c:showLegendKey val="0"/>
          <c:showVal val="0"/>
          <c:showCatName val="0"/>
          <c:showSerName val="0"/>
          <c:showPercent val="0"/>
          <c:showBubbleSize val="0"/>
        </c:dLbls>
        <c:gapWidth val="37"/>
        <c:axId val="1414100144"/>
        <c:axId val="1414107216"/>
      </c:barChart>
      <c:catAx>
        <c:axId val="1414100144"/>
        <c:scaling>
          <c:orientation val="minMax"/>
        </c:scaling>
        <c:delete val="0"/>
        <c:axPos val="b"/>
        <c:numFmt formatCode="General" sourceLinked="1"/>
        <c:majorTickMark val="none"/>
        <c:minorTickMark val="none"/>
        <c:tickLblPos val="none"/>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14107216"/>
        <c:crosses val="autoZero"/>
        <c:auto val="1"/>
        <c:lblAlgn val="ctr"/>
        <c:lblOffset val="100"/>
        <c:noMultiLvlLbl val="0"/>
      </c:catAx>
      <c:valAx>
        <c:axId val="1414107216"/>
        <c:scaling>
          <c:orientation val="minMax"/>
          <c:max val="100"/>
        </c:scaling>
        <c:delete val="0"/>
        <c:axPos val="l"/>
        <c:numFmt formatCode="General" sourceLinked="1"/>
        <c:majorTickMark val="out"/>
        <c:minorTickMark val="none"/>
        <c:tickLblPos val="nextTo"/>
        <c:spPr>
          <a:solidFill>
            <a:schemeClr val="bg1"/>
          </a:solidFill>
          <a:ln w="12700">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14100144"/>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E6C68C-2DD1-4F19-BAF8-D811E545190B}" type="doc">
      <dgm:prSet loTypeId="urn:microsoft.com/office/officeart/2017/3/layout/DropPinTimeline" loCatId="timeline" qsTypeId="urn:microsoft.com/office/officeart/2005/8/quickstyle/simple1" qsCatId="simple" csTypeId="urn:microsoft.com/office/officeart/2005/8/colors/accent1_2" csCatId="accent1" phldr="1"/>
      <dgm:spPr/>
      <dgm:t>
        <a:bodyPr/>
        <a:lstStyle/>
        <a:p>
          <a:endParaRPr lang="en-US"/>
        </a:p>
      </dgm:t>
    </dgm:pt>
    <dgm:pt modelId="{408543D8-110A-4FA4-B9E6-4819A9D79C74}">
      <dgm:prSet phldrT="[Text]" phldr="0"/>
      <dgm:spPr/>
      <dgm:t>
        <a:bodyPr/>
        <a:lstStyle/>
        <a:p>
          <a:pPr>
            <a:defRPr b="1"/>
          </a:pPr>
          <a:r>
            <a:rPr lang="en-US" dirty="0">
              <a:latin typeface="Arial"/>
            </a:rPr>
            <a:t>Infliximab</a:t>
          </a:r>
          <a:endParaRPr lang="en-US" dirty="0"/>
        </a:p>
      </dgm:t>
    </dgm:pt>
    <dgm:pt modelId="{EFF4B9CD-8492-4A49-AF30-E8C858AFD5FC}" type="parTrans" cxnId="{9C4AF008-8153-4D37-AC9F-58080C7B90F3}">
      <dgm:prSet/>
      <dgm:spPr/>
      <dgm:t>
        <a:bodyPr/>
        <a:lstStyle/>
        <a:p>
          <a:endParaRPr lang="en-US"/>
        </a:p>
      </dgm:t>
    </dgm:pt>
    <dgm:pt modelId="{3DA9964E-1A58-4A49-AA3A-88931AC00266}" type="sibTrans" cxnId="{9C4AF008-8153-4D37-AC9F-58080C7B90F3}">
      <dgm:prSet/>
      <dgm:spPr/>
      <dgm:t>
        <a:bodyPr/>
        <a:lstStyle/>
        <a:p>
          <a:endParaRPr lang="en-US"/>
        </a:p>
      </dgm:t>
    </dgm:pt>
    <dgm:pt modelId="{04A15A9C-E7D1-4354-8F66-4C1A0985406B}">
      <dgm:prSet phldrT="[Text]" phldr="0"/>
      <dgm:spPr/>
      <dgm:t>
        <a:bodyPr/>
        <a:lstStyle/>
        <a:p>
          <a:r>
            <a:rPr lang="en-US" dirty="0">
              <a:latin typeface="Arial"/>
            </a:rPr>
            <a:t>ACT 1&amp; 2 (2005) </a:t>
          </a:r>
          <a:endParaRPr lang="en-US" dirty="0"/>
        </a:p>
      </dgm:t>
    </dgm:pt>
    <dgm:pt modelId="{241CA3C2-CC43-469D-8368-1D33A5949F35}" type="parTrans" cxnId="{74E52868-6EC5-4725-B86B-A5E0AB33C133}">
      <dgm:prSet/>
      <dgm:spPr/>
      <dgm:t>
        <a:bodyPr/>
        <a:lstStyle/>
        <a:p>
          <a:endParaRPr lang="en-US"/>
        </a:p>
      </dgm:t>
    </dgm:pt>
    <dgm:pt modelId="{AB7701D1-B8AF-49BC-84F3-3F136AB15167}" type="sibTrans" cxnId="{74E52868-6EC5-4725-B86B-A5E0AB33C133}">
      <dgm:prSet/>
      <dgm:spPr/>
      <dgm:t>
        <a:bodyPr/>
        <a:lstStyle/>
        <a:p>
          <a:endParaRPr lang="en-US"/>
        </a:p>
      </dgm:t>
    </dgm:pt>
    <dgm:pt modelId="{74DB96BE-25EE-4137-B3E8-63EB577E71E5}">
      <dgm:prSet phldrT="[Text]" phldr="0"/>
      <dgm:spPr/>
      <dgm:t>
        <a:bodyPr/>
        <a:lstStyle/>
        <a:p>
          <a:pPr>
            <a:defRPr b="1"/>
          </a:pPr>
          <a:r>
            <a:rPr lang="en-US" dirty="0">
              <a:latin typeface="Arial"/>
            </a:rPr>
            <a:t>Adalimumab</a:t>
          </a:r>
          <a:endParaRPr lang="en-US" dirty="0"/>
        </a:p>
      </dgm:t>
    </dgm:pt>
    <dgm:pt modelId="{FDA712AE-7C29-43D7-9D2C-EF94731F20BB}" type="parTrans" cxnId="{BDE18025-F6A6-40F4-9CEB-0B3F4340C9F1}">
      <dgm:prSet/>
      <dgm:spPr/>
      <dgm:t>
        <a:bodyPr/>
        <a:lstStyle/>
        <a:p>
          <a:endParaRPr lang="en-US"/>
        </a:p>
      </dgm:t>
    </dgm:pt>
    <dgm:pt modelId="{27EF679F-5203-4D06-92C2-AABA26D2840B}" type="sibTrans" cxnId="{BDE18025-F6A6-40F4-9CEB-0B3F4340C9F1}">
      <dgm:prSet/>
      <dgm:spPr/>
      <dgm:t>
        <a:bodyPr/>
        <a:lstStyle/>
        <a:p>
          <a:endParaRPr lang="en-US"/>
        </a:p>
      </dgm:t>
    </dgm:pt>
    <dgm:pt modelId="{8C056769-AC03-439D-9C2F-D1C7A95B61A4}">
      <dgm:prSet phldrT="[Text]" phldr="0"/>
      <dgm:spPr/>
      <dgm:t>
        <a:bodyPr/>
        <a:lstStyle/>
        <a:p>
          <a:r>
            <a:rPr lang="en-US" dirty="0">
              <a:latin typeface="Arial"/>
            </a:rPr>
            <a:t>ULTRA 1 &amp; 2 (2012)</a:t>
          </a:r>
          <a:endParaRPr lang="en-US" dirty="0"/>
        </a:p>
      </dgm:t>
    </dgm:pt>
    <dgm:pt modelId="{BEB99A92-09D2-403E-A50C-54FD89858C03}" type="parTrans" cxnId="{21749006-E255-456D-B9EB-FB88EDCDF05B}">
      <dgm:prSet/>
      <dgm:spPr/>
      <dgm:t>
        <a:bodyPr/>
        <a:lstStyle/>
        <a:p>
          <a:endParaRPr lang="en-US"/>
        </a:p>
      </dgm:t>
    </dgm:pt>
    <dgm:pt modelId="{DB0CACE8-39CA-4F95-8570-E4D7F0EBFFB6}" type="sibTrans" cxnId="{21749006-E255-456D-B9EB-FB88EDCDF05B}">
      <dgm:prSet/>
      <dgm:spPr/>
      <dgm:t>
        <a:bodyPr/>
        <a:lstStyle/>
        <a:p>
          <a:endParaRPr lang="en-US"/>
        </a:p>
      </dgm:t>
    </dgm:pt>
    <dgm:pt modelId="{38F75E83-0117-4D84-9B17-4AB4188FC1E6}">
      <dgm:prSet phldrT="[Text]" phldr="0"/>
      <dgm:spPr/>
      <dgm:t>
        <a:bodyPr/>
        <a:lstStyle/>
        <a:p>
          <a:pPr>
            <a:defRPr b="1"/>
          </a:pPr>
          <a:r>
            <a:rPr lang="en-US" dirty="0">
              <a:latin typeface="Arial"/>
            </a:rPr>
            <a:t>Golimumab</a:t>
          </a:r>
          <a:endParaRPr lang="en-US" dirty="0"/>
        </a:p>
      </dgm:t>
    </dgm:pt>
    <dgm:pt modelId="{7B0D5848-B499-492D-9ECE-D34DA4C91F3C}" type="parTrans" cxnId="{31427058-1FD4-4991-847C-311767F134AD}">
      <dgm:prSet/>
      <dgm:spPr/>
      <dgm:t>
        <a:bodyPr/>
        <a:lstStyle/>
        <a:p>
          <a:endParaRPr lang="en-US"/>
        </a:p>
      </dgm:t>
    </dgm:pt>
    <dgm:pt modelId="{E8A384FD-A603-4C48-9AF4-D8EC5EA71D0E}" type="sibTrans" cxnId="{31427058-1FD4-4991-847C-311767F134AD}">
      <dgm:prSet/>
      <dgm:spPr/>
      <dgm:t>
        <a:bodyPr/>
        <a:lstStyle/>
        <a:p>
          <a:endParaRPr lang="en-US"/>
        </a:p>
      </dgm:t>
    </dgm:pt>
    <dgm:pt modelId="{23EB0910-A04E-4BE8-BBD0-2AD7CBA48265}">
      <dgm:prSet phldrT="[Text]" phldr="0"/>
      <dgm:spPr/>
      <dgm:t>
        <a:bodyPr/>
        <a:lstStyle/>
        <a:p>
          <a:r>
            <a:rPr lang="en-US" dirty="0">
              <a:latin typeface="Arial"/>
            </a:rPr>
            <a:t>PURSUIT SC/M (2013)</a:t>
          </a:r>
          <a:endParaRPr lang="en-US" dirty="0"/>
        </a:p>
      </dgm:t>
    </dgm:pt>
    <dgm:pt modelId="{3AC0C853-81D1-4F12-B6D8-FB3117BC4C3E}" type="parTrans" cxnId="{6F81AC68-CC72-442C-8A6C-7CE5D9C2E959}">
      <dgm:prSet/>
      <dgm:spPr/>
      <dgm:t>
        <a:bodyPr/>
        <a:lstStyle/>
        <a:p>
          <a:endParaRPr lang="en-US"/>
        </a:p>
      </dgm:t>
    </dgm:pt>
    <dgm:pt modelId="{5178AB5C-D9C8-49FC-8C61-BE3AA1A90C31}" type="sibTrans" cxnId="{6F81AC68-CC72-442C-8A6C-7CE5D9C2E959}">
      <dgm:prSet/>
      <dgm:spPr/>
      <dgm:t>
        <a:bodyPr/>
        <a:lstStyle/>
        <a:p>
          <a:endParaRPr lang="en-US"/>
        </a:p>
      </dgm:t>
    </dgm:pt>
    <dgm:pt modelId="{5FFBFB19-D70E-468A-813C-98B7070D915D}">
      <dgm:prSet phldr="0"/>
      <dgm:spPr/>
      <dgm:t>
        <a:bodyPr/>
        <a:lstStyle/>
        <a:p>
          <a:pPr>
            <a:defRPr b="1"/>
          </a:pPr>
          <a:r>
            <a:rPr lang="en-US" dirty="0">
              <a:latin typeface="Arial"/>
            </a:rPr>
            <a:t>Vedolizumab</a:t>
          </a:r>
        </a:p>
      </dgm:t>
    </dgm:pt>
    <dgm:pt modelId="{92869AC8-A45E-4991-BE88-6E954077D5C4}" type="parTrans" cxnId="{A0169EE5-8DC9-4682-9348-54DD28EA10CB}">
      <dgm:prSet/>
      <dgm:spPr/>
      <dgm:t>
        <a:bodyPr/>
        <a:lstStyle/>
        <a:p>
          <a:endParaRPr lang="en-US"/>
        </a:p>
      </dgm:t>
    </dgm:pt>
    <dgm:pt modelId="{6926DB52-33BF-4F66-8D3A-3B6794C1807F}" type="sibTrans" cxnId="{A0169EE5-8DC9-4682-9348-54DD28EA10CB}">
      <dgm:prSet/>
      <dgm:spPr/>
      <dgm:t>
        <a:bodyPr/>
        <a:lstStyle/>
        <a:p>
          <a:endParaRPr lang="en-US"/>
        </a:p>
      </dgm:t>
    </dgm:pt>
    <dgm:pt modelId="{5027DBE9-FF59-40CA-9D4C-C69F509A12DF}">
      <dgm:prSet phldr="0"/>
      <dgm:spPr/>
      <dgm:t>
        <a:bodyPr/>
        <a:lstStyle/>
        <a:p>
          <a:r>
            <a:rPr lang="en-US" b="0" dirty="0">
              <a:latin typeface="Arial"/>
            </a:rPr>
            <a:t>GEMINI 1 (2014)</a:t>
          </a:r>
        </a:p>
      </dgm:t>
    </dgm:pt>
    <dgm:pt modelId="{298690D5-382E-48F7-86D9-2168A7CF1DA9}" type="parTrans" cxnId="{E5BA6B83-ACC2-463E-A043-888F5D17CBE4}">
      <dgm:prSet/>
      <dgm:spPr/>
      <dgm:t>
        <a:bodyPr/>
        <a:lstStyle/>
        <a:p>
          <a:endParaRPr lang="en-US"/>
        </a:p>
      </dgm:t>
    </dgm:pt>
    <dgm:pt modelId="{C05C7F56-8445-41E3-AB27-C2E8EFEB6F02}" type="sibTrans" cxnId="{E5BA6B83-ACC2-463E-A043-888F5D17CBE4}">
      <dgm:prSet/>
      <dgm:spPr/>
      <dgm:t>
        <a:bodyPr/>
        <a:lstStyle/>
        <a:p>
          <a:endParaRPr lang="en-US"/>
        </a:p>
      </dgm:t>
    </dgm:pt>
    <dgm:pt modelId="{A06ED6B6-7223-42E4-81D5-29C6DE30FF69}">
      <dgm:prSet phldr="0"/>
      <dgm:spPr/>
      <dgm:t>
        <a:bodyPr/>
        <a:lstStyle/>
        <a:p>
          <a:pPr>
            <a:defRPr b="1"/>
          </a:pPr>
          <a:r>
            <a:rPr lang="en-US" b="1" dirty="0">
              <a:latin typeface="Arial"/>
            </a:rPr>
            <a:t>Tofacitinib</a:t>
          </a:r>
        </a:p>
      </dgm:t>
    </dgm:pt>
    <dgm:pt modelId="{802E8705-0F7C-4405-AC8D-2C6CEA000F07}" type="parTrans" cxnId="{EE5F3128-5572-453F-8A3D-9B7CDD7E0094}">
      <dgm:prSet/>
      <dgm:spPr/>
      <dgm:t>
        <a:bodyPr/>
        <a:lstStyle/>
        <a:p>
          <a:endParaRPr lang="en-US"/>
        </a:p>
      </dgm:t>
    </dgm:pt>
    <dgm:pt modelId="{6347E1B6-CE8B-43CB-8959-52EC6284CA90}" type="sibTrans" cxnId="{EE5F3128-5572-453F-8A3D-9B7CDD7E0094}">
      <dgm:prSet/>
      <dgm:spPr/>
      <dgm:t>
        <a:bodyPr/>
        <a:lstStyle/>
        <a:p>
          <a:endParaRPr lang="en-US"/>
        </a:p>
      </dgm:t>
    </dgm:pt>
    <dgm:pt modelId="{E709E5F3-072B-4B67-9782-75D792455C2E}">
      <dgm:prSet phldr="0"/>
      <dgm:spPr/>
      <dgm:t>
        <a:bodyPr/>
        <a:lstStyle/>
        <a:p>
          <a:r>
            <a:rPr lang="en-US" b="0" dirty="0">
              <a:latin typeface="Arial"/>
            </a:rPr>
            <a:t>OCTAVE 1 &amp; 2 (2018)</a:t>
          </a:r>
        </a:p>
      </dgm:t>
    </dgm:pt>
    <dgm:pt modelId="{EE6DB5BF-4C66-4CB3-B6C1-D14E76B4BEE7}" type="parTrans" cxnId="{EA6363BC-8005-45B9-B98D-628A18957EE6}">
      <dgm:prSet/>
      <dgm:spPr/>
      <dgm:t>
        <a:bodyPr/>
        <a:lstStyle/>
        <a:p>
          <a:endParaRPr lang="en-US"/>
        </a:p>
      </dgm:t>
    </dgm:pt>
    <dgm:pt modelId="{3D9EEDB8-EC01-4CA9-8A44-4BE8EA04A8BD}" type="sibTrans" cxnId="{EA6363BC-8005-45B9-B98D-628A18957EE6}">
      <dgm:prSet/>
      <dgm:spPr/>
      <dgm:t>
        <a:bodyPr/>
        <a:lstStyle/>
        <a:p>
          <a:endParaRPr lang="en-US"/>
        </a:p>
      </dgm:t>
    </dgm:pt>
    <dgm:pt modelId="{BECCF3C7-B4FC-44AC-8D21-121E1228250F}">
      <dgm:prSet phldr="0"/>
      <dgm:spPr/>
      <dgm:t>
        <a:bodyPr/>
        <a:lstStyle/>
        <a:p>
          <a:pPr>
            <a:defRPr b="1"/>
          </a:pPr>
          <a:r>
            <a:rPr lang="en-US" b="1" dirty="0">
              <a:latin typeface="Arial"/>
            </a:rPr>
            <a:t>Ustekinumab</a:t>
          </a:r>
        </a:p>
      </dgm:t>
    </dgm:pt>
    <dgm:pt modelId="{FBB3784B-7BF0-43C6-8875-71C83DE6EEBC}" type="parTrans" cxnId="{75996583-1E6B-4153-BFF1-995F7E357622}">
      <dgm:prSet/>
      <dgm:spPr/>
      <dgm:t>
        <a:bodyPr/>
        <a:lstStyle/>
        <a:p>
          <a:endParaRPr lang="en-US"/>
        </a:p>
      </dgm:t>
    </dgm:pt>
    <dgm:pt modelId="{8B40F895-C602-4428-B942-B98076350170}" type="sibTrans" cxnId="{75996583-1E6B-4153-BFF1-995F7E357622}">
      <dgm:prSet/>
      <dgm:spPr/>
      <dgm:t>
        <a:bodyPr/>
        <a:lstStyle/>
        <a:p>
          <a:endParaRPr lang="en-US"/>
        </a:p>
      </dgm:t>
    </dgm:pt>
    <dgm:pt modelId="{DE1A1744-948D-4DB3-8F47-9D2DA0FDA31D}">
      <dgm:prSet phldr="0"/>
      <dgm:spPr/>
      <dgm:t>
        <a:bodyPr/>
        <a:lstStyle/>
        <a:p>
          <a:r>
            <a:rPr lang="en-US" b="0" dirty="0">
              <a:latin typeface="Arial"/>
            </a:rPr>
            <a:t>UNIFI (2019)</a:t>
          </a:r>
        </a:p>
      </dgm:t>
    </dgm:pt>
    <dgm:pt modelId="{7B78DAC1-73B5-48C0-9889-0401902572C4}" type="parTrans" cxnId="{866BF6C8-414A-41B2-9840-A38CE4C44833}">
      <dgm:prSet/>
      <dgm:spPr/>
      <dgm:t>
        <a:bodyPr/>
        <a:lstStyle/>
        <a:p>
          <a:endParaRPr lang="en-US"/>
        </a:p>
      </dgm:t>
    </dgm:pt>
    <dgm:pt modelId="{06E7A693-6775-4707-9CB6-09D90FA0413B}" type="sibTrans" cxnId="{866BF6C8-414A-41B2-9840-A38CE4C44833}">
      <dgm:prSet/>
      <dgm:spPr/>
      <dgm:t>
        <a:bodyPr/>
        <a:lstStyle/>
        <a:p>
          <a:endParaRPr lang="en-US"/>
        </a:p>
      </dgm:t>
    </dgm:pt>
    <dgm:pt modelId="{3D05AE2B-87AC-4366-89F2-9CC9D025890B}">
      <dgm:prSet phldr="0"/>
      <dgm:spPr/>
      <dgm:t>
        <a:bodyPr/>
        <a:lstStyle/>
        <a:p>
          <a:pPr>
            <a:defRPr b="1"/>
          </a:pPr>
          <a:r>
            <a:rPr lang="en-US" dirty="0">
              <a:latin typeface="Arial"/>
            </a:rPr>
            <a:t>Upadacitinib</a:t>
          </a:r>
          <a:endParaRPr lang="en-US" dirty="0"/>
        </a:p>
      </dgm:t>
    </dgm:pt>
    <dgm:pt modelId="{FDCFFF71-23C7-4D15-8CC1-71B7C49CDE1A}" type="parTrans" cxnId="{8C1A7845-3202-4D18-9AC0-9B6E2F1AC33E}">
      <dgm:prSet/>
      <dgm:spPr/>
      <dgm:t>
        <a:bodyPr/>
        <a:lstStyle/>
        <a:p>
          <a:endParaRPr lang="en-US"/>
        </a:p>
      </dgm:t>
    </dgm:pt>
    <dgm:pt modelId="{295DD500-98EF-4A39-9770-C5F90F2010EC}" type="sibTrans" cxnId="{8C1A7845-3202-4D18-9AC0-9B6E2F1AC33E}">
      <dgm:prSet/>
      <dgm:spPr/>
      <dgm:t>
        <a:bodyPr/>
        <a:lstStyle/>
        <a:p>
          <a:endParaRPr lang="en-US"/>
        </a:p>
      </dgm:t>
    </dgm:pt>
    <dgm:pt modelId="{80D53773-63DD-41A6-AA55-9DE7DEC0003E}">
      <dgm:prSet phldr="0"/>
      <dgm:spPr/>
      <dgm:t>
        <a:bodyPr/>
        <a:lstStyle/>
        <a:p>
          <a:r>
            <a:rPr lang="en-US" b="0" dirty="0">
              <a:latin typeface="Arial"/>
            </a:rPr>
            <a:t>UACHIEVE/UACCOMPLISH (2022)</a:t>
          </a:r>
        </a:p>
      </dgm:t>
    </dgm:pt>
    <dgm:pt modelId="{93A5DB1D-CC60-4A69-B9C2-B70A8D587BEE}" type="parTrans" cxnId="{02B29F7A-A883-4A37-BAC0-972F06E0A033}">
      <dgm:prSet/>
      <dgm:spPr/>
      <dgm:t>
        <a:bodyPr/>
        <a:lstStyle/>
        <a:p>
          <a:endParaRPr lang="en-US"/>
        </a:p>
      </dgm:t>
    </dgm:pt>
    <dgm:pt modelId="{376B781A-D73A-4CFD-BE3F-4DCA0A4266FD}" type="sibTrans" cxnId="{02B29F7A-A883-4A37-BAC0-972F06E0A033}">
      <dgm:prSet/>
      <dgm:spPr/>
      <dgm:t>
        <a:bodyPr/>
        <a:lstStyle/>
        <a:p>
          <a:endParaRPr lang="en-US"/>
        </a:p>
      </dgm:t>
    </dgm:pt>
    <dgm:pt modelId="{D022E4D6-A23F-4001-8D00-4367E31E32FE}">
      <dgm:prSet phldr="0"/>
      <dgm:spPr/>
      <dgm:t>
        <a:bodyPr/>
        <a:lstStyle/>
        <a:p>
          <a:pPr>
            <a:defRPr b="1"/>
          </a:pPr>
          <a:r>
            <a:rPr lang="en-US" b="1" dirty="0">
              <a:latin typeface="Arial"/>
            </a:rPr>
            <a:t>Ozanimod</a:t>
          </a:r>
        </a:p>
      </dgm:t>
    </dgm:pt>
    <dgm:pt modelId="{A6E1F842-C9C5-4161-B82F-0E24DE285004}" type="parTrans" cxnId="{0B39BDC4-6F4C-455B-8479-B1FD48924C4E}">
      <dgm:prSet/>
      <dgm:spPr/>
      <dgm:t>
        <a:bodyPr/>
        <a:lstStyle/>
        <a:p>
          <a:endParaRPr lang="en-US"/>
        </a:p>
      </dgm:t>
    </dgm:pt>
    <dgm:pt modelId="{FBBB0B44-C2D6-4798-9188-82CF4DB24DC1}" type="sibTrans" cxnId="{0B39BDC4-6F4C-455B-8479-B1FD48924C4E}">
      <dgm:prSet/>
      <dgm:spPr/>
      <dgm:t>
        <a:bodyPr/>
        <a:lstStyle/>
        <a:p>
          <a:endParaRPr lang="en-US"/>
        </a:p>
      </dgm:t>
    </dgm:pt>
    <dgm:pt modelId="{043096FC-8B7C-4236-81B5-67775BDEAF09}">
      <dgm:prSet phldr="0"/>
      <dgm:spPr/>
      <dgm:t>
        <a:bodyPr/>
        <a:lstStyle/>
        <a:p>
          <a:pPr rtl="0"/>
          <a:r>
            <a:rPr lang="en-US" b="0" dirty="0">
              <a:latin typeface="Arial"/>
            </a:rPr>
            <a:t>TRUENORTH (2022)</a:t>
          </a:r>
        </a:p>
      </dgm:t>
    </dgm:pt>
    <dgm:pt modelId="{3869763F-E528-401C-BBF1-1B1E14FB45AF}" type="parTrans" cxnId="{22DDD5F6-354B-462E-8479-D06CE1FE323B}">
      <dgm:prSet/>
      <dgm:spPr/>
      <dgm:t>
        <a:bodyPr/>
        <a:lstStyle/>
        <a:p>
          <a:endParaRPr lang="en-US"/>
        </a:p>
      </dgm:t>
    </dgm:pt>
    <dgm:pt modelId="{A6D2DCA4-ED18-476E-A660-00EECEA44BFA}" type="sibTrans" cxnId="{22DDD5F6-354B-462E-8479-D06CE1FE323B}">
      <dgm:prSet/>
      <dgm:spPr/>
      <dgm:t>
        <a:bodyPr/>
        <a:lstStyle/>
        <a:p>
          <a:endParaRPr lang="en-US"/>
        </a:p>
      </dgm:t>
    </dgm:pt>
    <dgm:pt modelId="{03013E3C-1940-4DCB-A61B-9BE0981E8972}" type="pres">
      <dgm:prSet presAssocID="{10E6C68C-2DD1-4F19-BAF8-D811E545190B}" presName="root" presStyleCnt="0">
        <dgm:presLayoutVars>
          <dgm:chMax/>
          <dgm:chPref/>
          <dgm:animLvl val="lvl"/>
        </dgm:presLayoutVars>
      </dgm:prSet>
      <dgm:spPr/>
    </dgm:pt>
    <dgm:pt modelId="{354F4343-EC24-44B1-8B7C-FCC3A7296475}" type="pres">
      <dgm:prSet presAssocID="{10E6C68C-2DD1-4F19-BAF8-D811E545190B}" presName="divider" presStyleLbl="fgAcc1" presStyleIdx="0" presStyleCnt="9"/>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dgm:spPr>
    </dgm:pt>
    <dgm:pt modelId="{F6EB71DD-C13F-415A-9024-D7D2D0247E64}" type="pres">
      <dgm:prSet presAssocID="{10E6C68C-2DD1-4F19-BAF8-D811E545190B}" presName="nodes" presStyleCnt="0">
        <dgm:presLayoutVars>
          <dgm:chMax/>
          <dgm:chPref/>
          <dgm:animLvl val="lvl"/>
        </dgm:presLayoutVars>
      </dgm:prSet>
      <dgm:spPr/>
    </dgm:pt>
    <dgm:pt modelId="{EBEB56F3-7026-41F9-BED4-E0A7F01540F5}" type="pres">
      <dgm:prSet presAssocID="{408543D8-110A-4FA4-B9E6-4819A9D79C74}" presName="composite" presStyleCnt="0"/>
      <dgm:spPr/>
    </dgm:pt>
    <dgm:pt modelId="{098F5FAF-A01B-43B1-A4FD-F9A0F930FF93}" type="pres">
      <dgm:prSet presAssocID="{408543D8-110A-4FA4-B9E6-4819A9D79C74}" presName="ConnectorPoint" presStyleLbl="lnNode1" presStyleIdx="0" presStyleCnt="8"/>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553931C8-FDCF-4775-A359-6A097026EB5E}" type="pres">
      <dgm:prSet presAssocID="{408543D8-110A-4FA4-B9E6-4819A9D79C74}" presName="DropPinPlaceHolder" presStyleCnt="0"/>
      <dgm:spPr/>
    </dgm:pt>
    <dgm:pt modelId="{CC202D68-29E8-486E-87CD-7F8FD0B91C5D}" type="pres">
      <dgm:prSet presAssocID="{408543D8-110A-4FA4-B9E6-4819A9D79C74}" presName="DropPin" presStyleLbl="alignNode1" presStyleIdx="0" presStyleCnt="8"/>
      <dgm:spPr/>
    </dgm:pt>
    <dgm:pt modelId="{8EE2DE02-3DF3-4500-88EF-54D1173BAA8A}" type="pres">
      <dgm:prSet presAssocID="{408543D8-110A-4FA4-B9E6-4819A9D79C74}" presName="Ellipse" presStyleLbl="fgAcc1" presStyleIdx="1" presStyleCnt="9"/>
      <dgm:spPr>
        <a:solidFill>
          <a:schemeClr val="lt1">
            <a:alpha val="90000"/>
            <a:hueOff val="0"/>
            <a:satOff val="0"/>
            <a:lumOff val="0"/>
            <a:alphaOff val="0"/>
          </a:schemeClr>
        </a:solidFill>
        <a:ln w="25400" cap="flat" cmpd="sng" algn="ctr">
          <a:noFill/>
          <a:prstDash val="solid"/>
        </a:ln>
        <a:effectLst/>
      </dgm:spPr>
    </dgm:pt>
    <dgm:pt modelId="{06429CAC-C5AD-4ACB-87C7-CF1A3AFFACE6}" type="pres">
      <dgm:prSet presAssocID="{408543D8-110A-4FA4-B9E6-4819A9D79C74}" presName="L2TextContainer" presStyleLbl="revTx" presStyleIdx="0" presStyleCnt="16">
        <dgm:presLayoutVars>
          <dgm:bulletEnabled val="1"/>
        </dgm:presLayoutVars>
      </dgm:prSet>
      <dgm:spPr/>
    </dgm:pt>
    <dgm:pt modelId="{53FB31B0-44F0-43DB-BF06-F4A394945705}" type="pres">
      <dgm:prSet presAssocID="{408543D8-110A-4FA4-B9E6-4819A9D79C74}" presName="L1TextContainer" presStyleLbl="revTx" presStyleIdx="1" presStyleCnt="16">
        <dgm:presLayoutVars>
          <dgm:chMax val="1"/>
          <dgm:chPref val="1"/>
          <dgm:bulletEnabled val="1"/>
        </dgm:presLayoutVars>
      </dgm:prSet>
      <dgm:spPr/>
    </dgm:pt>
    <dgm:pt modelId="{F108B431-EDAC-4D2A-BD50-EA76D236E1CC}" type="pres">
      <dgm:prSet presAssocID="{408543D8-110A-4FA4-B9E6-4819A9D79C74}" presName="ConnectLine" presStyleLbl="sibTrans1D1" presStyleIdx="0" presStyleCnt="8"/>
      <dgm:spPr>
        <a:noFill/>
        <a:ln w="12700" cap="flat" cmpd="sng" algn="ctr">
          <a:solidFill>
            <a:schemeClr val="accent1">
              <a:hueOff val="0"/>
              <a:satOff val="0"/>
              <a:lumOff val="0"/>
              <a:alphaOff val="0"/>
            </a:schemeClr>
          </a:solidFill>
          <a:prstDash val="dash"/>
        </a:ln>
        <a:effectLst/>
      </dgm:spPr>
    </dgm:pt>
    <dgm:pt modelId="{E00F278E-A7FF-43F1-A96A-83DC286792F2}" type="pres">
      <dgm:prSet presAssocID="{408543D8-110A-4FA4-B9E6-4819A9D79C74}" presName="EmptyPlaceHolder" presStyleCnt="0"/>
      <dgm:spPr/>
    </dgm:pt>
    <dgm:pt modelId="{919F339A-E304-4B8A-B3CF-E7FBABDCCFDE}" type="pres">
      <dgm:prSet presAssocID="{3DA9964E-1A58-4A49-AA3A-88931AC00266}" presName="spaceBetweenRectangles" presStyleCnt="0"/>
      <dgm:spPr/>
    </dgm:pt>
    <dgm:pt modelId="{3C376CA4-B82D-4E4F-9B2C-96A6D2DA5818}" type="pres">
      <dgm:prSet presAssocID="{74DB96BE-25EE-4137-B3E8-63EB577E71E5}" presName="composite" presStyleCnt="0"/>
      <dgm:spPr/>
    </dgm:pt>
    <dgm:pt modelId="{4D41504D-B38F-4B7F-80CE-536DBCD28094}" type="pres">
      <dgm:prSet presAssocID="{74DB96BE-25EE-4137-B3E8-63EB577E71E5}" presName="ConnectorPoint" presStyleLbl="lnNode1" presStyleIdx="1" presStyleCnt="8"/>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6C653AB0-F5B3-4E93-95F5-D82883A63DAF}" type="pres">
      <dgm:prSet presAssocID="{74DB96BE-25EE-4137-B3E8-63EB577E71E5}" presName="DropPinPlaceHolder" presStyleCnt="0"/>
      <dgm:spPr/>
    </dgm:pt>
    <dgm:pt modelId="{AECC1269-21DB-4B20-95A0-593A83F6AFCF}" type="pres">
      <dgm:prSet presAssocID="{74DB96BE-25EE-4137-B3E8-63EB577E71E5}" presName="DropPin" presStyleLbl="alignNode1" presStyleIdx="1" presStyleCnt="8"/>
      <dgm:spPr/>
    </dgm:pt>
    <dgm:pt modelId="{167699FD-FFB9-4697-8659-75EA0EEF6ACD}" type="pres">
      <dgm:prSet presAssocID="{74DB96BE-25EE-4137-B3E8-63EB577E71E5}" presName="Ellipse" presStyleLbl="fgAcc1" presStyleIdx="2" presStyleCnt="9"/>
      <dgm:spPr>
        <a:solidFill>
          <a:schemeClr val="lt1">
            <a:alpha val="90000"/>
            <a:hueOff val="0"/>
            <a:satOff val="0"/>
            <a:lumOff val="0"/>
            <a:alphaOff val="0"/>
          </a:schemeClr>
        </a:solidFill>
        <a:ln w="25400" cap="flat" cmpd="sng" algn="ctr">
          <a:noFill/>
          <a:prstDash val="solid"/>
        </a:ln>
        <a:effectLst/>
      </dgm:spPr>
    </dgm:pt>
    <dgm:pt modelId="{C3EF9232-ECB0-4A00-A5E7-79F965189121}" type="pres">
      <dgm:prSet presAssocID="{74DB96BE-25EE-4137-B3E8-63EB577E71E5}" presName="L2TextContainer" presStyleLbl="revTx" presStyleIdx="2" presStyleCnt="16">
        <dgm:presLayoutVars>
          <dgm:bulletEnabled val="1"/>
        </dgm:presLayoutVars>
      </dgm:prSet>
      <dgm:spPr/>
    </dgm:pt>
    <dgm:pt modelId="{924523E0-8FD5-43F5-BAE8-14DE2B6C43D5}" type="pres">
      <dgm:prSet presAssocID="{74DB96BE-25EE-4137-B3E8-63EB577E71E5}" presName="L1TextContainer" presStyleLbl="revTx" presStyleIdx="3" presStyleCnt="16">
        <dgm:presLayoutVars>
          <dgm:chMax val="1"/>
          <dgm:chPref val="1"/>
          <dgm:bulletEnabled val="1"/>
        </dgm:presLayoutVars>
      </dgm:prSet>
      <dgm:spPr/>
    </dgm:pt>
    <dgm:pt modelId="{F1F25FDB-1D4F-4FC9-800E-668C06ED4978}" type="pres">
      <dgm:prSet presAssocID="{74DB96BE-25EE-4137-B3E8-63EB577E71E5}" presName="ConnectLine" presStyleLbl="sibTrans1D1" presStyleIdx="1" presStyleCnt="8"/>
      <dgm:spPr>
        <a:noFill/>
        <a:ln w="12700" cap="flat" cmpd="sng" algn="ctr">
          <a:solidFill>
            <a:schemeClr val="accent1">
              <a:hueOff val="0"/>
              <a:satOff val="0"/>
              <a:lumOff val="0"/>
              <a:alphaOff val="0"/>
            </a:schemeClr>
          </a:solidFill>
          <a:prstDash val="dash"/>
        </a:ln>
        <a:effectLst/>
      </dgm:spPr>
    </dgm:pt>
    <dgm:pt modelId="{E953E630-A7DD-4994-9A89-61089532DB47}" type="pres">
      <dgm:prSet presAssocID="{74DB96BE-25EE-4137-B3E8-63EB577E71E5}" presName="EmptyPlaceHolder" presStyleCnt="0"/>
      <dgm:spPr/>
    </dgm:pt>
    <dgm:pt modelId="{BB1F9B0C-6F43-476A-93A1-91C58E72170E}" type="pres">
      <dgm:prSet presAssocID="{27EF679F-5203-4D06-92C2-AABA26D2840B}" presName="spaceBetweenRectangles" presStyleCnt="0"/>
      <dgm:spPr/>
    </dgm:pt>
    <dgm:pt modelId="{41CDC76E-44DF-4435-BE49-B0C8A489C2A2}" type="pres">
      <dgm:prSet presAssocID="{38F75E83-0117-4D84-9B17-4AB4188FC1E6}" presName="composite" presStyleCnt="0"/>
      <dgm:spPr/>
    </dgm:pt>
    <dgm:pt modelId="{95E87BCE-F78D-4A95-B15F-228CACA34492}" type="pres">
      <dgm:prSet presAssocID="{38F75E83-0117-4D84-9B17-4AB4188FC1E6}" presName="ConnectorPoint" presStyleLbl="lnNode1" presStyleIdx="2" presStyleCnt="8"/>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2D87D5E1-1F5B-42FF-8DB6-6969D3AF33F1}" type="pres">
      <dgm:prSet presAssocID="{38F75E83-0117-4D84-9B17-4AB4188FC1E6}" presName="DropPinPlaceHolder" presStyleCnt="0"/>
      <dgm:spPr/>
    </dgm:pt>
    <dgm:pt modelId="{121A318E-DDC0-4EEB-9A0A-6B54D461ADB6}" type="pres">
      <dgm:prSet presAssocID="{38F75E83-0117-4D84-9B17-4AB4188FC1E6}" presName="DropPin" presStyleLbl="alignNode1" presStyleIdx="2" presStyleCnt="8"/>
      <dgm:spPr/>
    </dgm:pt>
    <dgm:pt modelId="{083AAC69-DB96-46C7-B88F-C13B87E29F9D}" type="pres">
      <dgm:prSet presAssocID="{38F75E83-0117-4D84-9B17-4AB4188FC1E6}" presName="Ellipse" presStyleLbl="fgAcc1" presStyleIdx="3" presStyleCnt="9"/>
      <dgm:spPr>
        <a:solidFill>
          <a:schemeClr val="lt1">
            <a:alpha val="90000"/>
            <a:hueOff val="0"/>
            <a:satOff val="0"/>
            <a:lumOff val="0"/>
            <a:alphaOff val="0"/>
          </a:schemeClr>
        </a:solidFill>
        <a:ln w="25400" cap="flat" cmpd="sng" algn="ctr">
          <a:noFill/>
          <a:prstDash val="solid"/>
        </a:ln>
        <a:effectLst/>
      </dgm:spPr>
    </dgm:pt>
    <dgm:pt modelId="{2D398538-4743-4D05-A845-CB0F559BFFB7}" type="pres">
      <dgm:prSet presAssocID="{38F75E83-0117-4D84-9B17-4AB4188FC1E6}" presName="L2TextContainer" presStyleLbl="revTx" presStyleIdx="4" presStyleCnt="16">
        <dgm:presLayoutVars>
          <dgm:bulletEnabled val="1"/>
        </dgm:presLayoutVars>
      </dgm:prSet>
      <dgm:spPr/>
    </dgm:pt>
    <dgm:pt modelId="{02AB614C-4508-41E1-98ED-E7316E68784D}" type="pres">
      <dgm:prSet presAssocID="{38F75E83-0117-4D84-9B17-4AB4188FC1E6}" presName="L1TextContainer" presStyleLbl="revTx" presStyleIdx="5" presStyleCnt="16">
        <dgm:presLayoutVars>
          <dgm:chMax val="1"/>
          <dgm:chPref val="1"/>
          <dgm:bulletEnabled val="1"/>
        </dgm:presLayoutVars>
      </dgm:prSet>
      <dgm:spPr/>
    </dgm:pt>
    <dgm:pt modelId="{11F43A66-B718-47BB-85F8-2283D4136352}" type="pres">
      <dgm:prSet presAssocID="{38F75E83-0117-4D84-9B17-4AB4188FC1E6}" presName="ConnectLine" presStyleLbl="sibTrans1D1" presStyleIdx="2" presStyleCnt="8"/>
      <dgm:spPr>
        <a:noFill/>
        <a:ln w="12700" cap="flat" cmpd="sng" algn="ctr">
          <a:solidFill>
            <a:schemeClr val="accent1">
              <a:hueOff val="0"/>
              <a:satOff val="0"/>
              <a:lumOff val="0"/>
              <a:alphaOff val="0"/>
            </a:schemeClr>
          </a:solidFill>
          <a:prstDash val="dash"/>
        </a:ln>
        <a:effectLst/>
      </dgm:spPr>
    </dgm:pt>
    <dgm:pt modelId="{787FB548-BDBD-413D-94A8-4B63217872F9}" type="pres">
      <dgm:prSet presAssocID="{38F75E83-0117-4D84-9B17-4AB4188FC1E6}" presName="EmptyPlaceHolder" presStyleCnt="0"/>
      <dgm:spPr/>
    </dgm:pt>
    <dgm:pt modelId="{20C9F319-1065-45D6-AA10-2688B85552A1}" type="pres">
      <dgm:prSet presAssocID="{E8A384FD-A603-4C48-9AF4-D8EC5EA71D0E}" presName="spaceBetweenRectangles" presStyleCnt="0"/>
      <dgm:spPr/>
    </dgm:pt>
    <dgm:pt modelId="{C35F05D6-2273-426B-A9FE-1DFAC7455AB2}" type="pres">
      <dgm:prSet presAssocID="{5FFBFB19-D70E-468A-813C-98B7070D915D}" presName="composite" presStyleCnt="0"/>
      <dgm:spPr/>
    </dgm:pt>
    <dgm:pt modelId="{6692B7D9-B634-4121-B185-AF5FC09D8177}" type="pres">
      <dgm:prSet presAssocID="{5FFBFB19-D70E-468A-813C-98B7070D915D}" presName="ConnectorPoint" presStyleLbl="lnNode1" presStyleIdx="3" presStyleCnt="8"/>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67497F12-EDB9-4FCB-9E05-4B1DFADB6C7B}" type="pres">
      <dgm:prSet presAssocID="{5FFBFB19-D70E-468A-813C-98B7070D915D}" presName="DropPinPlaceHolder" presStyleCnt="0"/>
      <dgm:spPr/>
    </dgm:pt>
    <dgm:pt modelId="{C9036D7E-5AAD-4F7B-B6DD-BDD8ED513EAA}" type="pres">
      <dgm:prSet presAssocID="{5FFBFB19-D70E-468A-813C-98B7070D915D}" presName="DropPin" presStyleLbl="alignNode1" presStyleIdx="3" presStyleCnt="8"/>
      <dgm:spPr/>
    </dgm:pt>
    <dgm:pt modelId="{841C96EF-E690-4002-9FA2-769385AB8AD3}" type="pres">
      <dgm:prSet presAssocID="{5FFBFB19-D70E-468A-813C-98B7070D915D}" presName="Ellipse" presStyleLbl="fgAcc1" presStyleIdx="4" presStyleCnt="9"/>
      <dgm:spPr>
        <a:solidFill>
          <a:schemeClr val="lt1">
            <a:alpha val="90000"/>
            <a:hueOff val="0"/>
            <a:satOff val="0"/>
            <a:lumOff val="0"/>
            <a:alphaOff val="0"/>
          </a:schemeClr>
        </a:solidFill>
        <a:ln w="25400" cap="flat" cmpd="sng" algn="ctr">
          <a:noFill/>
          <a:prstDash val="solid"/>
        </a:ln>
        <a:effectLst/>
      </dgm:spPr>
    </dgm:pt>
    <dgm:pt modelId="{55F986D4-9371-4952-8C19-1BB6A8BAD561}" type="pres">
      <dgm:prSet presAssocID="{5FFBFB19-D70E-468A-813C-98B7070D915D}" presName="L2TextContainer" presStyleLbl="revTx" presStyleIdx="6" presStyleCnt="16">
        <dgm:presLayoutVars>
          <dgm:bulletEnabled val="1"/>
        </dgm:presLayoutVars>
      </dgm:prSet>
      <dgm:spPr/>
    </dgm:pt>
    <dgm:pt modelId="{5F51A51D-139B-439C-9C1A-01E1AD3C61CA}" type="pres">
      <dgm:prSet presAssocID="{5FFBFB19-D70E-468A-813C-98B7070D915D}" presName="L1TextContainer" presStyleLbl="revTx" presStyleIdx="7" presStyleCnt="16">
        <dgm:presLayoutVars>
          <dgm:chMax val="1"/>
          <dgm:chPref val="1"/>
          <dgm:bulletEnabled val="1"/>
        </dgm:presLayoutVars>
      </dgm:prSet>
      <dgm:spPr/>
    </dgm:pt>
    <dgm:pt modelId="{277C19D6-1024-45EE-9D39-100818DFD48B}" type="pres">
      <dgm:prSet presAssocID="{5FFBFB19-D70E-468A-813C-98B7070D915D}" presName="ConnectLine" presStyleLbl="sibTrans1D1" presStyleIdx="3" presStyleCnt="8"/>
      <dgm:spPr>
        <a:noFill/>
        <a:ln w="12700" cap="flat" cmpd="sng" algn="ctr">
          <a:solidFill>
            <a:schemeClr val="accent1">
              <a:hueOff val="0"/>
              <a:satOff val="0"/>
              <a:lumOff val="0"/>
              <a:alphaOff val="0"/>
            </a:schemeClr>
          </a:solidFill>
          <a:prstDash val="dash"/>
        </a:ln>
        <a:effectLst/>
      </dgm:spPr>
    </dgm:pt>
    <dgm:pt modelId="{6606D3D7-9DCE-4E3F-8466-00E20027BB04}" type="pres">
      <dgm:prSet presAssocID="{5FFBFB19-D70E-468A-813C-98B7070D915D}" presName="EmptyPlaceHolder" presStyleCnt="0"/>
      <dgm:spPr/>
    </dgm:pt>
    <dgm:pt modelId="{E7F119D0-66EA-4B8F-B999-51AD04CDDE62}" type="pres">
      <dgm:prSet presAssocID="{6926DB52-33BF-4F66-8D3A-3B6794C1807F}" presName="spaceBetweenRectangles" presStyleCnt="0"/>
      <dgm:spPr/>
    </dgm:pt>
    <dgm:pt modelId="{0236712F-C710-43C2-B02B-3C5B105F7BF2}" type="pres">
      <dgm:prSet presAssocID="{A06ED6B6-7223-42E4-81D5-29C6DE30FF69}" presName="composite" presStyleCnt="0"/>
      <dgm:spPr/>
    </dgm:pt>
    <dgm:pt modelId="{4DF96021-DA30-4BB9-A618-0F49EA9EFE46}" type="pres">
      <dgm:prSet presAssocID="{A06ED6B6-7223-42E4-81D5-29C6DE30FF69}" presName="ConnectorPoint" presStyleLbl="lnNode1" presStyleIdx="4" presStyleCnt="8"/>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4F674E05-07A6-4DBA-B215-DAC78D7555F1}" type="pres">
      <dgm:prSet presAssocID="{A06ED6B6-7223-42E4-81D5-29C6DE30FF69}" presName="DropPinPlaceHolder" presStyleCnt="0"/>
      <dgm:spPr/>
    </dgm:pt>
    <dgm:pt modelId="{669DD192-1B03-4993-B677-023C88935E4D}" type="pres">
      <dgm:prSet presAssocID="{A06ED6B6-7223-42E4-81D5-29C6DE30FF69}" presName="DropPin" presStyleLbl="alignNode1" presStyleIdx="4" presStyleCnt="8"/>
      <dgm:spPr/>
    </dgm:pt>
    <dgm:pt modelId="{A7336C08-6A2E-4667-8A6C-2670E3F7C6C1}" type="pres">
      <dgm:prSet presAssocID="{A06ED6B6-7223-42E4-81D5-29C6DE30FF69}" presName="Ellipse" presStyleLbl="fgAcc1" presStyleIdx="5" presStyleCnt="9"/>
      <dgm:spPr>
        <a:solidFill>
          <a:schemeClr val="lt1">
            <a:alpha val="90000"/>
            <a:hueOff val="0"/>
            <a:satOff val="0"/>
            <a:lumOff val="0"/>
            <a:alphaOff val="0"/>
          </a:schemeClr>
        </a:solidFill>
        <a:ln w="25400" cap="flat" cmpd="sng" algn="ctr">
          <a:noFill/>
          <a:prstDash val="solid"/>
        </a:ln>
        <a:effectLst/>
      </dgm:spPr>
    </dgm:pt>
    <dgm:pt modelId="{F201C3AB-8B38-46AF-9468-FCC584164B14}" type="pres">
      <dgm:prSet presAssocID="{A06ED6B6-7223-42E4-81D5-29C6DE30FF69}" presName="L2TextContainer" presStyleLbl="revTx" presStyleIdx="8" presStyleCnt="16">
        <dgm:presLayoutVars>
          <dgm:bulletEnabled val="1"/>
        </dgm:presLayoutVars>
      </dgm:prSet>
      <dgm:spPr/>
    </dgm:pt>
    <dgm:pt modelId="{4953E3C7-A9D5-4A27-BB6E-117B3CAD0931}" type="pres">
      <dgm:prSet presAssocID="{A06ED6B6-7223-42E4-81D5-29C6DE30FF69}" presName="L1TextContainer" presStyleLbl="revTx" presStyleIdx="9" presStyleCnt="16">
        <dgm:presLayoutVars>
          <dgm:chMax val="1"/>
          <dgm:chPref val="1"/>
          <dgm:bulletEnabled val="1"/>
        </dgm:presLayoutVars>
      </dgm:prSet>
      <dgm:spPr/>
    </dgm:pt>
    <dgm:pt modelId="{42E9DB08-F781-4939-9EB4-8C9FCF2A319A}" type="pres">
      <dgm:prSet presAssocID="{A06ED6B6-7223-42E4-81D5-29C6DE30FF69}" presName="ConnectLine" presStyleLbl="sibTrans1D1" presStyleIdx="4" presStyleCnt="8"/>
      <dgm:spPr>
        <a:noFill/>
        <a:ln w="12700" cap="flat" cmpd="sng" algn="ctr">
          <a:solidFill>
            <a:schemeClr val="accent1">
              <a:hueOff val="0"/>
              <a:satOff val="0"/>
              <a:lumOff val="0"/>
              <a:alphaOff val="0"/>
            </a:schemeClr>
          </a:solidFill>
          <a:prstDash val="dash"/>
        </a:ln>
        <a:effectLst/>
      </dgm:spPr>
    </dgm:pt>
    <dgm:pt modelId="{1385616A-11D5-4847-8B95-A65D0BAFF5F8}" type="pres">
      <dgm:prSet presAssocID="{A06ED6B6-7223-42E4-81D5-29C6DE30FF69}" presName="EmptyPlaceHolder" presStyleCnt="0"/>
      <dgm:spPr/>
    </dgm:pt>
    <dgm:pt modelId="{A1E0EB36-8B31-4814-8D46-BD4203D39128}" type="pres">
      <dgm:prSet presAssocID="{6347E1B6-CE8B-43CB-8959-52EC6284CA90}" presName="spaceBetweenRectangles" presStyleCnt="0"/>
      <dgm:spPr/>
    </dgm:pt>
    <dgm:pt modelId="{AAE10CD8-A10C-433A-B323-BBFC696CAE31}" type="pres">
      <dgm:prSet presAssocID="{BECCF3C7-B4FC-44AC-8D21-121E1228250F}" presName="composite" presStyleCnt="0"/>
      <dgm:spPr/>
    </dgm:pt>
    <dgm:pt modelId="{35324B48-3E68-4181-A9A2-D4FF3909C308}" type="pres">
      <dgm:prSet presAssocID="{BECCF3C7-B4FC-44AC-8D21-121E1228250F}" presName="ConnectorPoint" presStyleLbl="lnNode1" presStyleIdx="5" presStyleCnt="8"/>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34AF44B7-88C6-4B6D-B8D2-B0EF6B69F3E6}" type="pres">
      <dgm:prSet presAssocID="{BECCF3C7-B4FC-44AC-8D21-121E1228250F}" presName="DropPinPlaceHolder" presStyleCnt="0"/>
      <dgm:spPr/>
    </dgm:pt>
    <dgm:pt modelId="{B5DC86A8-31B2-4C01-A03E-75F1629A1C8A}" type="pres">
      <dgm:prSet presAssocID="{BECCF3C7-B4FC-44AC-8D21-121E1228250F}" presName="DropPin" presStyleLbl="alignNode1" presStyleIdx="5" presStyleCnt="8"/>
      <dgm:spPr/>
    </dgm:pt>
    <dgm:pt modelId="{DB49ABFE-872E-46E0-90DE-1C32ED6B63CA}" type="pres">
      <dgm:prSet presAssocID="{BECCF3C7-B4FC-44AC-8D21-121E1228250F}" presName="Ellipse" presStyleLbl="fgAcc1" presStyleIdx="6" presStyleCnt="9"/>
      <dgm:spPr>
        <a:solidFill>
          <a:schemeClr val="lt1">
            <a:alpha val="90000"/>
            <a:hueOff val="0"/>
            <a:satOff val="0"/>
            <a:lumOff val="0"/>
            <a:alphaOff val="0"/>
          </a:schemeClr>
        </a:solidFill>
        <a:ln w="25400" cap="flat" cmpd="sng" algn="ctr">
          <a:noFill/>
          <a:prstDash val="solid"/>
        </a:ln>
        <a:effectLst/>
      </dgm:spPr>
    </dgm:pt>
    <dgm:pt modelId="{F540A44E-1366-41E3-9392-0BA943CDB2F8}" type="pres">
      <dgm:prSet presAssocID="{BECCF3C7-B4FC-44AC-8D21-121E1228250F}" presName="L2TextContainer" presStyleLbl="revTx" presStyleIdx="10" presStyleCnt="16">
        <dgm:presLayoutVars>
          <dgm:bulletEnabled val="1"/>
        </dgm:presLayoutVars>
      </dgm:prSet>
      <dgm:spPr/>
    </dgm:pt>
    <dgm:pt modelId="{30F5C7C8-06D8-44DD-9394-A8C5741616A7}" type="pres">
      <dgm:prSet presAssocID="{BECCF3C7-B4FC-44AC-8D21-121E1228250F}" presName="L1TextContainer" presStyleLbl="revTx" presStyleIdx="11" presStyleCnt="16">
        <dgm:presLayoutVars>
          <dgm:chMax val="1"/>
          <dgm:chPref val="1"/>
          <dgm:bulletEnabled val="1"/>
        </dgm:presLayoutVars>
      </dgm:prSet>
      <dgm:spPr/>
    </dgm:pt>
    <dgm:pt modelId="{CBE6A7E7-C00C-4824-B564-594582053940}" type="pres">
      <dgm:prSet presAssocID="{BECCF3C7-B4FC-44AC-8D21-121E1228250F}" presName="ConnectLine" presStyleLbl="sibTrans1D1" presStyleIdx="5" presStyleCnt="8"/>
      <dgm:spPr>
        <a:noFill/>
        <a:ln w="12700" cap="flat" cmpd="sng" algn="ctr">
          <a:solidFill>
            <a:schemeClr val="accent1">
              <a:hueOff val="0"/>
              <a:satOff val="0"/>
              <a:lumOff val="0"/>
              <a:alphaOff val="0"/>
            </a:schemeClr>
          </a:solidFill>
          <a:prstDash val="dash"/>
        </a:ln>
        <a:effectLst/>
      </dgm:spPr>
    </dgm:pt>
    <dgm:pt modelId="{CF6C1D4D-D363-4A31-8F96-AB3A039837AC}" type="pres">
      <dgm:prSet presAssocID="{BECCF3C7-B4FC-44AC-8D21-121E1228250F}" presName="EmptyPlaceHolder" presStyleCnt="0"/>
      <dgm:spPr/>
    </dgm:pt>
    <dgm:pt modelId="{1E33A930-A691-4F24-83F1-20418BEAD154}" type="pres">
      <dgm:prSet presAssocID="{8B40F895-C602-4428-B942-B98076350170}" presName="spaceBetweenRectangles" presStyleCnt="0"/>
      <dgm:spPr/>
    </dgm:pt>
    <dgm:pt modelId="{C3545115-2E1B-40DA-9DA1-E25A19D8AB56}" type="pres">
      <dgm:prSet presAssocID="{3D05AE2B-87AC-4366-89F2-9CC9D025890B}" presName="composite" presStyleCnt="0"/>
      <dgm:spPr/>
    </dgm:pt>
    <dgm:pt modelId="{36D5F275-1135-4F94-923C-189768E6DDC1}" type="pres">
      <dgm:prSet presAssocID="{3D05AE2B-87AC-4366-89F2-9CC9D025890B}" presName="ConnectorPoint" presStyleLbl="lnNode1" presStyleIdx="6" presStyleCnt="8"/>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5A106176-54CB-43A6-B189-C711DDFBE743}" type="pres">
      <dgm:prSet presAssocID="{3D05AE2B-87AC-4366-89F2-9CC9D025890B}" presName="DropPinPlaceHolder" presStyleCnt="0"/>
      <dgm:spPr/>
    </dgm:pt>
    <dgm:pt modelId="{2932075B-FEEE-442A-A04F-4D61DE25D663}" type="pres">
      <dgm:prSet presAssocID="{3D05AE2B-87AC-4366-89F2-9CC9D025890B}" presName="DropPin" presStyleLbl="alignNode1" presStyleIdx="6" presStyleCnt="8"/>
      <dgm:spPr/>
    </dgm:pt>
    <dgm:pt modelId="{39A7C6BA-B84C-4407-81E8-1C1E9C00750F}" type="pres">
      <dgm:prSet presAssocID="{3D05AE2B-87AC-4366-89F2-9CC9D025890B}" presName="Ellipse" presStyleLbl="fgAcc1" presStyleIdx="7" presStyleCnt="9"/>
      <dgm:spPr>
        <a:solidFill>
          <a:schemeClr val="lt1">
            <a:alpha val="90000"/>
            <a:hueOff val="0"/>
            <a:satOff val="0"/>
            <a:lumOff val="0"/>
            <a:alphaOff val="0"/>
          </a:schemeClr>
        </a:solidFill>
        <a:ln w="25400" cap="flat" cmpd="sng" algn="ctr">
          <a:noFill/>
          <a:prstDash val="solid"/>
        </a:ln>
        <a:effectLst/>
      </dgm:spPr>
    </dgm:pt>
    <dgm:pt modelId="{9254C43F-2080-4406-ACBC-8CBFFA695823}" type="pres">
      <dgm:prSet presAssocID="{3D05AE2B-87AC-4366-89F2-9CC9D025890B}" presName="L2TextContainer" presStyleLbl="revTx" presStyleIdx="12" presStyleCnt="16">
        <dgm:presLayoutVars>
          <dgm:bulletEnabled val="1"/>
        </dgm:presLayoutVars>
      </dgm:prSet>
      <dgm:spPr/>
    </dgm:pt>
    <dgm:pt modelId="{5E45A836-E4DF-460D-A958-DA55B2DF5AD8}" type="pres">
      <dgm:prSet presAssocID="{3D05AE2B-87AC-4366-89F2-9CC9D025890B}" presName="L1TextContainer" presStyleLbl="revTx" presStyleIdx="13" presStyleCnt="16">
        <dgm:presLayoutVars>
          <dgm:chMax val="1"/>
          <dgm:chPref val="1"/>
          <dgm:bulletEnabled val="1"/>
        </dgm:presLayoutVars>
      </dgm:prSet>
      <dgm:spPr/>
    </dgm:pt>
    <dgm:pt modelId="{C3CE8843-2CD8-4052-979B-F3C7C5B91EBC}" type="pres">
      <dgm:prSet presAssocID="{3D05AE2B-87AC-4366-89F2-9CC9D025890B}" presName="ConnectLine" presStyleLbl="sibTrans1D1" presStyleIdx="6" presStyleCnt="8"/>
      <dgm:spPr>
        <a:noFill/>
        <a:ln w="12700" cap="flat" cmpd="sng" algn="ctr">
          <a:solidFill>
            <a:schemeClr val="accent1">
              <a:hueOff val="0"/>
              <a:satOff val="0"/>
              <a:lumOff val="0"/>
              <a:alphaOff val="0"/>
            </a:schemeClr>
          </a:solidFill>
          <a:prstDash val="dash"/>
        </a:ln>
        <a:effectLst/>
      </dgm:spPr>
    </dgm:pt>
    <dgm:pt modelId="{B3E000B1-0D27-463B-9714-72F663827B95}" type="pres">
      <dgm:prSet presAssocID="{3D05AE2B-87AC-4366-89F2-9CC9D025890B}" presName="EmptyPlaceHolder" presStyleCnt="0"/>
      <dgm:spPr/>
    </dgm:pt>
    <dgm:pt modelId="{B3047CEF-9A09-41EF-BF97-7AE850A4EB6B}" type="pres">
      <dgm:prSet presAssocID="{295DD500-98EF-4A39-9770-C5F90F2010EC}" presName="spaceBetweenRectangles" presStyleCnt="0"/>
      <dgm:spPr/>
    </dgm:pt>
    <dgm:pt modelId="{10552998-AF4A-4464-A528-91AE1172F7B7}" type="pres">
      <dgm:prSet presAssocID="{D022E4D6-A23F-4001-8D00-4367E31E32FE}" presName="composite" presStyleCnt="0"/>
      <dgm:spPr/>
    </dgm:pt>
    <dgm:pt modelId="{226CB7CE-59D8-4904-816A-DEC5FB4DEA3C}" type="pres">
      <dgm:prSet presAssocID="{D022E4D6-A23F-4001-8D00-4367E31E32FE}" presName="ConnectorPoint" presStyleLbl="lnNode1" presStyleIdx="7" presStyleCnt="8"/>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89C3C25F-A2A6-4E0F-8998-E957AECB95EE}" type="pres">
      <dgm:prSet presAssocID="{D022E4D6-A23F-4001-8D00-4367E31E32FE}" presName="DropPinPlaceHolder" presStyleCnt="0"/>
      <dgm:spPr/>
    </dgm:pt>
    <dgm:pt modelId="{63CB2875-D0F8-4595-A050-10EAC0733F88}" type="pres">
      <dgm:prSet presAssocID="{D022E4D6-A23F-4001-8D00-4367E31E32FE}" presName="DropPin" presStyleLbl="alignNode1" presStyleIdx="7" presStyleCnt="8"/>
      <dgm:spPr/>
    </dgm:pt>
    <dgm:pt modelId="{4E1065D6-1BD3-48E9-A7FE-D1B154FC5E0E}" type="pres">
      <dgm:prSet presAssocID="{D022E4D6-A23F-4001-8D00-4367E31E32FE}" presName="Ellipse" presStyleLbl="fgAcc1" presStyleIdx="8" presStyleCnt="9"/>
      <dgm:spPr>
        <a:solidFill>
          <a:schemeClr val="lt1">
            <a:alpha val="90000"/>
            <a:hueOff val="0"/>
            <a:satOff val="0"/>
            <a:lumOff val="0"/>
            <a:alphaOff val="0"/>
          </a:schemeClr>
        </a:solidFill>
        <a:ln w="25400" cap="flat" cmpd="sng" algn="ctr">
          <a:noFill/>
          <a:prstDash val="solid"/>
        </a:ln>
        <a:effectLst/>
      </dgm:spPr>
    </dgm:pt>
    <dgm:pt modelId="{76248452-1FF6-45D5-AB39-DA500E94CABE}" type="pres">
      <dgm:prSet presAssocID="{D022E4D6-A23F-4001-8D00-4367E31E32FE}" presName="L2TextContainer" presStyleLbl="revTx" presStyleIdx="14" presStyleCnt="16">
        <dgm:presLayoutVars>
          <dgm:bulletEnabled val="1"/>
        </dgm:presLayoutVars>
      </dgm:prSet>
      <dgm:spPr/>
    </dgm:pt>
    <dgm:pt modelId="{4C406EA9-F891-4974-BA63-C50D8A384899}" type="pres">
      <dgm:prSet presAssocID="{D022E4D6-A23F-4001-8D00-4367E31E32FE}" presName="L1TextContainer" presStyleLbl="revTx" presStyleIdx="15" presStyleCnt="16">
        <dgm:presLayoutVars>
          <dgm:chMax val="1"/>
          <dgm:chPref val="1"/>
          <dgm:bulletEnabled val="1"/>
        </dgm:presLayoutVars>
      </dgm:prSet>
      <dgm:spPr/>
    </dgm:pt>
    <dgm:pt modelId="{9A1EB2C2-8118-4FE9-A4EF-0535624A9962}" type="pres">
      <dgm:prSet presAssocID="{D022E4D6-A23F-4001-8D00-4367E31E32FE}" presName="ConnectLine" presStyleLbl="sibTrans1D1" presStyleIdx="7" presStyleCnt="8"/>
      <dgm:spPr>
        <a:noFill/>
        <a:ln w="12700" cap="flat" cmpd="sng" algn="ctr">
          <a:solidFill>
            <a:schemeClr val="accent1">
              <a:hueOff val="0"/>
              <a:satOff val="0"/>
              <a:lumOff val="0"/>
              <a:alphaOff val="0"/>
            </a:schemeClr>
          </a:solidFill>
          <a:prstDash val="dash"/>
        </a:ln>
        <a:effectLst/>
      </dgm:spPr>
    </dgm:pt>
    <dgm:pt modelId="{F2E4A653-E98E-4028-924D-35D9975BC10E}" type="pres">
      <dgm:prSet presAssocID="{D022E4D6-A23F-4001-8D00-4367E31E32FE}" presName="EmptyPlaceHolder" presStyleCnt="0"/>
      <dgm:spPr/>
    </dgm:pt>
  </dgm:ptLst>
  <dgm:cxnLst>
    <dgm:cxn modelId="{13AB7504-DBBB-4890-8CFC-37C9F029F2D0}" type="presOf" srcId="{043096FC-8B7C-4236-81B5-67775BDEAF09}" destId="{76248452-1FF6-45D5-AB39-DA500E94CABE}" srcOrd="0" destOrd="0" presId="urn:microsoft.com/office/officeart/2017/3/layout/DropPinTimeline"/>
    <dgm:cxn modelId="{21749006-E255-456D-B9EB-FB88EDCDF05B}" srcId="{74DB96BE-25EE-4137-B3E8-63EB577E71E5}" destId="{8C056769-AC03-439D-9C2F-D1C7A95B61A4}" srcOrd="0" destOrd="0" parTransId="{BEB99A92-09D2-403E-A50C-54FD89858C03}" sibTransId="{DB0CACE8-39CA-4F95-8570-E4D7F0EBFFB6}"/>
    <dgm:cxn modelId="{9C4AF008-8153-4D37-AC9F-58080C7B90F3}" srcId="{10E6C68C-2DD1-4F19-BAF8-D811E545190B}" destId="{408543D8-110A-4FA4-B9E6-4819A9D79C74}" srcOrd="0" destOrd="0" parTransId="{EFF4B9CD-8492-4A49-AF30-E8C858AFD5FC}" sibTransId="{3DA9964E-1A58-4A49-AA3A-88931AC00266}"/>
    <dgm:cxn modelId="{1AE5AE0D-AA32-42CB-9003-9DFBE2E7B4BF}" type="presOf" srcId="{8C056769-AC03-439D-9C2F-D1C7A95B61A4}" destId="{C3EF9232-ECB0-4A00-A5E7-79F965189121}" srcOrd="0" destOrd="0" presId="urn:microsoft.com/office/officeart/2017/3/layout/DropPinTimeline"/>
    <dgm:cxn modelId="{D700A619-5817-4BA4-BAC7-21E235C2C462}" type="presOf" srcId="{23EB0910-A04E-4BE8-BBD0-2AD7CBA48265}" destId="{2D398538-4743-4D05-A845-CB0F559BFFB7}" srcOrd="0" destOrd="0" presId="urn:microsoft.com/office/officeart/2017/3/layout/DropPinTimeline"/>
    <dgm:cxn modelId="{36C6021B-7210-44CE-A23E-C10A831B3B35}" type="presOf" srcId="{E709E5F3-072B-4B67-9782-75D792455C2E}" destId="{F201C3AB-8B38-46AF-9468-FCC584164B14}" srcOrd="0" destOrd="0" presId="urn:microsoft.com/office/officeart/2017/3/layout/DropPinTimeline"/>
    <dgm:cxn modelId="{BDE18025-F6A6-40F4-9CEB-0B3F4340C9F1}" srcId="{10E6C68C-2DD1-4F19-BAF8-D811E545190B}" destId="{74DB96BE-25EE-4137-B3E8-63EB577E71E5}" srcOrd="1" destOrd="0" parTransId="{FDA712AE-7C29-43D7-9D2C-EF94731F20BB}" sibTransId="{27EF679F-5203-4D06-92C2-AABA26D2840B}"/>
    <dgm:cxn modelId="{EE5F3128-5572-453F-8A3D-9B7CDD7E0094}" srcId="{10E6C68C-2DD1-4F19-BAF8-D811E545190B}" destId="{A06ED6B6-7223-42E4-81D5-29C6DE30FF69}" srcOrd="4" destOrd="0" parTransId="{802E8705-0F7C-4405-AC8D-2C6CEA000F07}" sibTransId="{6347E1B6-CE8B-43CB-8959-52EC6284CA90}"/>
    <dgm:cxn modelId="{0E410431-39AD-4505-ADF9-E5624A84DB58}" type="presOf" srcId="{74DB96BE-25EE-4137-B3E8-63EB577E71E5}" destId="{924523E0-8FD5-43F5-BAE8-14DE2B6C43D5}" srcOrd="0" destOrd="0" presId="urn:microsoft.com/office/officeart/2017/3/layout/DropPinTimeline"/>
    <dgm:cxn modelId="{2E0B0039-BCEE-4533-9EAC-D0F3C1B8DC68}" type="presOf" srcId="{80D53773-63DD-41A6-AA55-9DE7DEC0003E}" destId="{9254C43F-2080-4406-ACBC-8CBFFA695823}" srcOrd="0" destOrd="0" presId="urn:microsoft.com/office/officeart/2017/3/layout/DropPinTimeline"/>
    <dgm:cxn modelId="{8C1A7845-3202-4D18-9AC0-9B6E2F1AC33E}" srcId="{10E6C68C-2DD1-4F19-BAF8-D811E545190B}" destId="{3D05AE2B-87AC-4366-89F2-9CC9D025890B}" srcOrd="6" destOrd="0" parTransId="{FDCFFF71-23C7-4D15-8CC1-71B7C49CDE1A}" sibTransId="{295DD500-98EF-4A39-9770-C5F90F2010EC}"/>
    <dgm:cxn modelId="{74E52868-6EC5-4725-B86B-A5E0AB33C133}" srcId="{408543D8-110A-4FA4-B9E6-4819A9D79C74}" destId="{04A15A9C-E7D1-4354-8F66-4C1A0985406B}" srcOrd="0" destOrd="0" parTransId="{241CA3C2-CC43-469D-8368-1D33A5949F35}" sibTransId="{AB7701D1-B8AF-49BC-84F3-3F136AB15167}"/>
    <dgm:cxn modelId="{6F81AC68-CC72-442C-8A6C-7CE5D9C2E959}" srcId="{38F75E83-0117-4D84-9B17-4AB4188FC1E6}" destId="{23EB0910-A04E-4BE8-BBD0-2AD7CBA48265}" srcOrd="0" destOrd="0" parTransId="{3AC0C853-81D1-4F12-B6D8-FB3117BC4C3E}" sibTransId="{5178AB5C-D9C8-49FC-8C61-BE3AA1A90C31}"/>
    <dgm:cxn modelId="{504D074C-0E30-4FB7-A100-8305569BC3B7}" type="presOf" srcId="{5FFBFB19-D70E-468A-813C-98B7070D915D}" destId="{5F51A51D-139B-439C-9C1A-01E1AD3C61CA}" srcOrd="0" destOrd="0" presId="urn:microsoft.com/office/officeart/2017/3/layout/DropPinTimeline"/>
    <dgm:cxn modelId="{9B21E576-8A91-460E-BC21-DCA1B60C6176}" type="presOf" srcId="{DE1A1744-948D-4DB3-8F47-9D2DA0FDA31D}" destId="{F540A44E-1366-41E3-9392-0BA943CDB2F8}" srcOrd="0" destOrd="0" presId="urn:microsoft.com/office/officeart/2017/3/layout/DropPinTimeline"/>
    <dgm:cxn modelId="{15896A77-88E3-4709-866C-5EF50586668F}" type="presOf" srcId="{5027DBE9-FF59-40CA-9D4C-C69F509A12DF}" destId="{55F986D4-9371-4952-8C19-1BB6A8BAD561}" srcOrd="0" destOrd="0" presId="urn:microsoft.com/office/officeart/2017/3/layout/DropPinTimeline"/>
    <dgm:cxn modelId="{31427058-1FD4-4991-847C-311767F134AD}" srcId="{10E6C68C-2DD1-4F19-BAF8-D811E545190B}" destId="{38F75E83-0117-4D84-9B17-4AB4188FC1E6}" srcOrd="2" destOrd="0" parTransId="{7B0D5848-B499-492D-9ECE-D34DA4C91F3C}" sibTransId="{E8A384FD-A603-4C48-9AF4-D8EC5EA71D0E}"/>
    <dgm:cxn modelId="{02B29F7A-A883-4A37-BAC0-972F06E0A033}" srcId="{3D05AE2B-87AC-4366-89F2-9CC9D025890B}" destId="{80D53773-63DD-41A6-AA55-9DE7DEC0003E}" srcOrd="0" destOrd="0" parTransId="{93A5DB1D-CC60-4A69-B9C2-B70A8D587BEE}" sibTransId="{376B781A-D73A-4CFD-BE3F-4DCA0A4266FD}"/>
    <dgm:cxn modelId="{75996583-1E6B-4153-BFF1-995F7E357622}" srcId="{10E6C68C-2DD1-4F19-BAF8-D811E545190B}" destId="{BECCF3C7-B4FC-44AC-8D21-121E1228250F}" srcOrd="5" destOrd="0" parTransId="{FBB3784B-7BF0-43C6-8875-71C83DE6EEBC}" sibTransId="{8B40F895-C602-4428-B942-B98076350170}"/>
    <dgm:cxn modelId="{E5BA6B83-ACC2-463E-A043-888F5D17CBE4}" srcId="{5FFBFB19-D70E-468A-813C-98B7070D915D}" destId="{5027DBE9-FF59-40CA-9D4C-C69F509A12DF}" srcOrd="0" destOrd="0" parTransId="{298690D5-382E-48F7-86D9-2168A7CF1DA9}" sibTransId="{C05C7F56-8445-41E3-AB27-C2E8EFEB6F02}"/>
    <dgm:cxn modelId="{389F148D-C032-4D51-A52D-D3A153B984AB}" type="presOf" srcId="{D022E4D6-A23F-4001-8D00-4367E31E32FE}" destId="{4C406EA9-F891-4974-BA63-C50D8A384899}" srcOrd="0" destOrd="0" presId="urn:microsoft.com/office/officeart/2017/3/layout/DropPinTimeline"/>
    <dgm:cxn modelId="{61CCE0A1-1F1C-49AA-95D4-2E2895004F87}" type="presOf" srcId="{10E6C68C-2DD1-4F19-BAF8-D811E545190B}" destId="{03013E3C-1940-4DCB-A61B-9BE0981E8972}" srcOrd="0" destOrd="0" presId="urn:microsoft.com/office/officeart/2017/3/layout/DropPinTimeline"/>
    <dgm:cxn modelId="{CB4002AA-D115-47EF-BB49-D49C87E4E9BA}" type="presOf" srcId="{408543D8-110A-4FA4-B9E6-4819A9D79C74}" destId="{53FB31B0-44F0-43DB-BF06-F4A394945705}" srcOrd="0" destOrd="0" presId="urn:microsoft.com/office/officeart/2017/3/layout/DropPinTimeline"/>
    <dgm:cxn modelId="{EA6363BC-8005-45B9-B98D-628A18957EE6}" srcId="{A06ED6B6-7223-42E4-81D5-29C6DE30FF69}" destId="{E709E5F3-072B-4B67-9782-75D792455C2E}" srcOrd="0" destOrd="0" parTransId="{EE6DB5BF-4C66-4CB3-B6C1-D14E76B4BEE7}" sibTransId="{3D9EEDB8-EC01-4CA9-8A44-4BE8EA04A8BD}"/>
    <dgm:cxn modelId="{049934C0-CDDB-4A4F-A34E-4575073BA3A8}" type="presOf" srcId="{04A15A9C-E7D1-4354-8F66-4C1A0985406B}" destId="{06429CAC-C5AD-4ACB-87C7-CF1A3AFFACE6}" srcOrd="0" destOrd="0" presId="urn:microsoft.com/office/officeart/2017/3/layout/DropPinTimeline"/>
    <dgm:cxn modelId="{0B39BDC4-6F4C-455B-8479-B1FD48924C4E}" srcId="{10E6C68C-2DD1-4F19-BAF8-D811E545190B}" destId="{D022E4D6-A23F-4001-8D00-4367E31E32FE}" srcOrd="7" destOrd="0" parTransId="{A6E1F842-C9C5-4161-B82F-0E24DE285004}" sibTransId="{FBBB0B44-C2D6-4798-9188-82CF4DB24DC1}"/>
    <dgm:cxn modelId="{866BF6C8-414A-41B2-9840-A38CE4C44833}" srcId="{BECCF3C7-B4FC-44AC-8D21-121E1228250F}" destId="{DE1A1744-948D-4DB3-8F47-9D2DA0FDA31D}" srcOrd="0" destOrd="0" parTransId="{7B78DAC1-73B5-48C0-9889-0401902572C4}" sibTransId="{06E7A693-6775-4707-9CB6-09D90FA0413B}"/>
    <dgm:cxn modelId="{30C49DCC-5532-40D8-B933-9653EBEC9A34}" type="presOf" srcId="{BECCF3C7-B4FC-44AC-8D21-121E1228250F}" destId="{30F5C7C8-06D8-44DD-9394-A8C5741616A7}" srcOrd="0" destOrd="0" presId="urn:microsoft.com/office/officeart/2017/3/layout/DropPinTimeline"/>
    <dgm:cxn modelId="{16C458DF-B9BC-4802-BA12-680CCFFF1E51}" type="presOf" srcId="{A06ED6B6-7223-42E4-81D5-29C6DE30FF69}" destId="{4953E3C7-A9D5-4A27-BB6E-117B3CAD0931}" srcOrd="0" destOrd="0" presId="urn:microsoft.com/office/officeart/2017/3/layout/DropPinTimeline"/>
    <dgm:cxn modelId="{A0169EE5-8DC9-4682-9348-54DD28EA10CB}" srcId="{10E6C68C-2DD1-4F19-BAF8-D811E545190B}" destId="{5FFBFB19-D70E-468A-813C-98B7070D915D}" srcOrd="3" destOrd="0" parTransId="{92869AC8-A45E-4991-BE88-6E954077D5C4}" sibTransId="{6926DB52-33BF-4F66-8D3A-3B6794C1807F}"/>
    <dgm:cxn modelId="{A6D138EA-950D-4B96-AD82-BA6A94C07F0F}" type="presOf" srcId="{3D05AE2B-87AC-4366-89F2-9CC9D025890B}" destId="{5E45A836-E4DF-460D-A958-DA55B2DF5AD8}" srcOrd="0" destOrd="0" presId="urn:microsoft.com/office/officeart/2017/3/layout/DropPinTimeline"/>
    <dgm:cxn modelId="{A5CA5EEE-84A9-496B-94E0-3435F0407BD5}" type="presOf" srcId="{38F75E83-0117-4D84-9B17-4AB4188FC1E6}" destId="{02AB614C-4508-41E1-98ED-E7316E68784D}" srcOrd="0" destOrd="0" presId="urn:microsoft.com/office/officeart/2017/3/layout/DropPinTimeline"/>
    <dgm:cxn modelId="{22DDD5F6-354B-462E-8479-D06CE1FE323B}" srcId="{D022E4D6-A23F-4001-8D00-4367E31E32FE}" destId="{043096FC-8B7C-4236-81B5-67775BDEAF09}" srcOrd="0" destOrd="0" parTransId="{3869763F-E528-401C-BBF1-1B1E14FB45AF}" sibTransId="{A6D2DCA4-ED18-476E-A660-00EECEA44BFA}"/>
    <dgm:cxn modelId="{20933CB7-CD22-4FD2-BBC2-0A068FC9455F}" type="presParOf" srcId="{03013E3C-1940-4DCB-A61B-9BE0981E8972}" destId="{354F4343-EC24-44B1-8B7C-FCC3A7296475}" srcOrd="0" destOrd="0" presId="urn:microsoft.com/office/officeart/2017/3/layout/DropPinTimeline"/>
    <dgm:cxn modelId="{F349BFE9-FDE8-4FF9-A421-8914E27A2A59}" type="presParOf" srcId="{03013E3C-1940-4DCB-A61B-9BE0981E8972}" destId="{F6EB71DD-C13F-415A-9024-D7D2D0247E64}" srcOrd="1" destOrd="0" presId="urn:microsoft.com/office/officeart/2017/3/layout/DropPinTimeline"/>
    <dgm:cxn modelId="{A87561D5-82E8-48DA-B813-435B6C470A37}" type="presParOf" srcId="{F6EB71DD-C13F-415A-9024-D7D2D0247E64}" destId="{EBEB56F3-7026-41F9-BED4-E0A7F01540F5}" srcOrd="0" destOrd="0" presId="urn:microsoft.com/office/officeart/2017/3/layout/DropPinTimeline"/>
    <dgm:cxn modelId="{F890E52B-8C87-4A41-BB63-7E38B96B5B9A}" type="presParOf" srcId="{EBEB56F3-7026-41F9-BED4-E0A7F01540F5}" destId="{098F5FAF-A01B-43B1-A4FD-F9A0F930FF93}" srcOrd="0" destOrd="0" presId="urn:microsoft.com/office/officeart/2017/3/layout/DropPinTimeline"/>
    <dgm:cxn modelId="{5364DF33-408E-4ADA-9D1E-C114CC487DE7}" type="presParOf" srcId="{EBEB56F3-7026-41F9-BED4-E0A7F01540F5}" destId="{553931C8-FDCF-4775-A359-6A097026EB5E}" srcOrd="1" destOrd="0" presId="urn:microsoft.com/office/officeart/2017/3/layout/DropPinTimeline"/>
    <dgm:cxn modelId="{6C0C036C-B2C9-4B9E-A40C-06910A3A1E3B}" type="presParOf" srcId="{553931C8-FDCF-4775-A359-6A097026EB5E}" destId="{CC202D68-29E8-486E-87CD-7F8FD0B91C5D}" srcOrd="0" destOrd="0" presId="urn:microsoft.com/office/officeart/2017/3/layout/DropPinTimeline"/>
    <dgm:cxn modelId="{BB59F4A5-CCE5-46C2-8857-C05304AEF8EF}" type="presParOf" srcId="{553931C8-FDCF-4775-A359-6A097026EB5E}" destId="{8EE2DE02-3DF3-4500-88EF-54D1173BAA8A}" srcOrd="1" destOrd="0" presId="urn:microsoft.com/office/officeart/2017/3/layout/DropPinTimeline"/>
    <dgm:cxn modelId="{92B83F3A-B077-4189-AF41-4C706349B94A}" type="presParOf" srcId="{EBEB56F3-7026-41F9-BED4-E0A7F01540F5}" destId="{06429CAC-C5AD-4ACB-87C7-CF1A3AFFACE6}" srcOrd="2" destOrd="0" presId="urn:microsoft.com/office/officeart/2017/3/layout/DropPinTimeline"/>
    <dgm:cxn modelId="{637CF6F1-4730-4E04-812A-323130810922}" type="presParOf" srcId="{EBEB56F3-7026-41F9-BED4-E0A7F01540F5}" destId="{53FB31B0-44F0-43DB-BF06-F4A394945705}" srcOrd="3" destOrd="0" presId="urn:microsoft.com/office/officeart/2017/3/layout/DropPinTimeline"/>
    <dgm:cxn modelId="{E8E74E3E-7ECE-4760-B008-D98F7880A091}" type="presParOf" srcId="{EBEB56F3-7026-41F9-BED4-E0A7F01540F5}" destId="{F108B431-EDAC-4D2A-BD50-EA76D236E1CC}" srcOrd="4" destOrd="0" presId="urn:microsoft.com/office/officeart/2017/3/layout/DropPinTimeline"/>
    <dgm:cxn modelId="{E11819A0-A14E-4D1E-890C-593CD402881F}" type="presParOf" srcId="{EBEB56F3-7026-41F9-BED4-E0A7F01540F5}" destId="{E00F278E-A7FF-43F1-A96A-83DC286792F2}" srcOrd="5" destOrd="0" presId="urn:microsoft.com/office/officeart/2017/3/layout/DropPinTimeline"/>
    <dgm:cxn modelId="{674B62AF-373D-418B-949C-C681D2D484A4}" type="presParOf" srcId="{F6EB71DD-C13F-415A-9024-D7D2D0247E64}" destId="{919F339A-E304-4B8A-B3CF-E7FBABDCCFDE}" srcOrd="1" destOrd="0" presId="urn:microsoft.com/office/officeart/2017/3/layout/DropPinTimeline"/>
    <dgm:cxn modelId="{6C63A4D0-E509-4EF8-B835-4E0301619C52}" type="presParOf" srcId="{F6EB71DD-C13F-415A-9024-D7D2D0247E64}" destId="{3C376CA4-B82D-4E4F-9B2C-96A6D2DA5818}" srcOrd="2" destOrd="0" presId="urn:microsoft.com/office/officeart/2017/3/layout/DropPinTimeline"/>
    <dgm:cxn modelId="{C48AC090-BB99-4563-93A3-EB99C2CD7626}" type="presParOf" srcId="{3C376CA4-B82D-4E4F-9B2C-96A6D2DA5818}" destId="{4D41504D-B38F-4B7F-80CE-536DBCD28094}" srcOrd="0" destOrd="0" presId="urn:microsoft.com/office/officeart/2017/3/layout/DropPinTimeline"/>
    <dgm:cxn modelId="{878D8356-DAA5-4043-A62E-5537FC5FDEDE}" type="presParOf" srcId="{3C376CA4-B82D-4E4F-9B2C-96A6D2DA5818}" destId="{6C653AB0-F5B3-4E93-95F5-D82883A63DAF}" srcOrd="1" destOrd="0" presId="urn:microsoft.com/office/officeart/2017/3/layout/DropPinTimeline"/>
    <dgm:cxn modelId="{14A59B23-7798-42A7-9624-AE178D11F964}" type="presParOf" srcId="{6C653AB0-F5B3-4E93-95F5-D82883A63DAF}" destId="{AECC1269-21DB-4B20-95A0-593A83F6AFCF}" srcOrd="0" destOrd="0" presId="urn:microsoft.com/office/officeart/2017/3/layout/DropPinTimeline"/>
    <dgm:cxn modelId="{C078B9D4-CD29-4404-84A4-C26943BF665E}" type="presParOf" srcId="{6C653AB0-F5B3-4E93-95F5-D82883A63DAF}" destId="{167699FD-FFB9-4697-8659-75EA0EEF6ACD}" srcOrd="1" destOrd="0" presId="urn:microsoft.com/office/officeart/2017/3/layout/DropPinTimeline"/>
    <dgm:cxn modelId="{71CF7D5D-6343-4932-9AAF-FCCA6EF5AA53}" type="presParOf" srcId="{3C376CA4-B82D-4E4F-9B2C-96A6D2DA5818}" destId="{C3EF9232-ECB0-4A00-A5E7-79F965189121}" srcOrd="2" destOrd="0" presId="urn:microsoft.com/office/officeart/2017/3/layout/DropPinTimeline"/>
    <dgm:cxn modelId="{36737191-3C4D-47CB-AA2E-94A8357370E4}" type="presParOf" srcId="{3C376CA4-B82D-4E4F-9B2C-96A6D2DA5818}" destId="{924523E0-8FD5-43F5-BAE8-14DE2B6C43D5}" srcOrd="3" destOrd="0" presId="urn:microsoft.com/office/officeart/2017/3/layout/DropPinTimeline"/>
    <dgm:cxn modelId="{8E153D0A-337E-403E-BA19-EF8CB71199A8}" type="presParOf" srcId="{3C376CA4-B82D-4E4F-9B2C-96A6D2DA5818}" destId="{F1F25FDB-1D4F-4FC9-800E-668C06ED4978}" srcOrd="4" destOrd="0" presId="urn:microsoft.com/office/officeart/2017/3/layout/DropPinTimeline"/>
    <dgm:cxn modelId="{09DF70FA-84F5-4640-95DE-0B3D7D46CEE3}" type="presParOf" srcId="{3C376CA4-B82D-4E4F-9B2C-96A6D2DA5818}" destId="{E953E630-A7DD-4994-9A89-61089532DB47}" srcOrd="5" destOrd="0" presId="urn:microsoft.com/office/officeart/2017/3/layout/DropPinTimeline"/>
    <dgm:cxn modelId="{D3DA7693-D98E-4A90-9B8A-207B864CC945}" type="presParOf" srcId="{F6EB71DD-C13F-415A-9024-D7D2D0247E64}" destId="{BB1F9B0C-6F43-476A-93A1-91C58E72170E}" srcOrd="3" destOrd="0" presId="urn:microsoft.com/office/officeart/2017/3/layout/DropPinTimeline"/>
    <dgm:cxn modelId="{EEBA71C6-A6AD-4CA8-912F-018C9CBAAAD4}" type="presParOf" srcId="{F6EB71DD-C13F-415A-9024-D7D2D0247E64}" destId="{41CDC76E-44DF-4435-BE49-B0C8A489C2A2}" srcOrd="4" destOrd="0" presId="urn:microsoft.com/office/officeart/2017/3/layout/DropPinTimeline"/>
    <dgm:cxn modelId="{71A2E00D-ECCF-4A99-828E-05479E0B23B1}" type="presParOf" srcId="{41CDC76E-44DF-4435-BE49-B0C8A489C2A2}" destId="{95E87BCE-F78D-4A95-B15F-228CACA34492}" srcOrd="0" destOrd="0" presId="urn:microsoft.com/office/officeart/2017/3/layout/DropPinTimeline"/>
    <dgm:cxn modelId="{2816F246-519D-4F19-9965-90476AAF3E51}" type="presParOf" srcId="{41CDC76E-44DF-4435-BE49-B0C8A489C2A2}" destId="{2D87D5E1-1F5B-42FF-8DB6-6969D3AF33F1}" srcOrd="1" destOrd="0" presId="urn:microsoft.com/office/officeart/2017/3/layout/DropPinTimeline"/>
    <dgm:cxn modelId="{A66E727D-0B58-4BE9-B37D-0B6F90B4CACC}" type="presParOf" srcId="{2D87D5E1-1F5B-42FF-8DB6-6969D3AF33F1}" destId="{121A318E-DDC0-4EEB-9A0A-6B54D461ADB6}" srcOrd="0" destOrd="0" presId="urn:microsoft.com/office/officeart/2017/3/layout/DropPinTimeline"/>
    <dgm:cxn modelId="{C4628532-9430-4295-9899-D67550E3C922}" type="presParOf" srcId="{2D87D5E1-1F5B-42FF-8DB6-6969D3AF33F1}" destId="{083AAC69-DB96-46C7-B88F-C13B87E29F9D}" srcOrd="1" destOrd="0" presId="urn:microsoft.com/office/officeart/2017/3/layout/DropPinTimeline"/>
    <dgm:cxn modelId="{EA1565F3-AA27-43B8-B65A-F648411F6DC4}" type="presParOf" srcId="{41CDC76E-44DF-4435-BE49-B0C8A489C2A2}" destId="{2D398538-4743-4D05-A845-CB0F559BFFB7}" srcOrd="2" destOrd="0" presId="urn:microsoft.com/office/officeart/2017/3/layout/DropPinTimeline"/>
    <dgm:cxn modelId="{43489363-89AC-4D1F-8F4C-DA258A364F7F}" type="presParOf" srcId="{41CDC76E-44DF-4435-BE49-B0C8A489C2A2}" destId="{02AB614C-4508-41E1-98ED-E7316E68784D}" srcOrd="3" destOrd="0" presId="urn:microsoft.com/office/officeart/2017/3/layout/DropPinTimeline"/>
    <dgm:cxn modelId="{9F9EEED6-9D6F-4FC5-8ED5-53401630193B}" type="presParOf" srcId="{41CDC76E-44DF-4435-BE49-B0C8A489C2A2}" destId="{11F43A66-B718-47BB-85F8-2283D4136352}" srcOrd="4" destOrd="0" presId="urn:microsoft.com/office/officeart/2017/3/layout/DropPinTimeline"/>
    <dgm:cxn modelId="{5A9AD291-693E-4DF4-AD33-40461224E024}" type="presParOf" srcId="{41CDC76E-44DF-4435-BE49-B0C8A489C2A2}" destId="{787FB548-BDBD-413D-94A8-4B63217872F9}" srcOrd="5" destOrd="0" presId="urn:microsoft.com/office/officeart/2017/3/layout/DropPinTimeline"/>
    <dgm:cxn modelId="{A4D3AB59-FFAB-4321-A335-26B9EA655446}" type="presParOf" srcId="{F6EB71DD-C13F-415A-9024-D7D2D0247E64}" destId="{20C9F319-1065-45D6-AA10-2688B85552A1}" srcOrd="5" destOrd="0" presId="urn:microsoft.com/office/officeart/2017/3/layout/DropPinTimeline"/>
    <dgm:cxn modelId="{2548EA9D-02E3-4297-AA46-4EC68A289A43}" type="presParOf" srcId="{F6EB71DD-C13F-415A-9024-D7D2D0247E64}" destId="{C35F05D6-2273-426B-A9FE-1DFAC7455AB2}" srcOrd="6" destOrd="0" presId="urn:microsoft.com/office/officeart/2017/3/layout/DropPinTimeline"/>
    <dgm:cxn modelId="{9F9537A0-F8B5-4E01-9BC9-9D2C9E6A84E2}" type="presParOf" srcId="{C35F05D6-2273-426B-A9FE-1DFAC7455AB2}" destId="{6692B7D9-B634-4121-B185-AF5FC09D8177}" srcOrd="0" destOrd="0" presId="urn:microsoft.com/office/officeart/2017/3/layout/DropPinTimeline"/>
    <dgm:cxn modelId="{A52ECB3C-966E-4E32-8FC7-04042D783705}" type="presParOf" srcId="{C35F05D6-2273-426B-A9FE-1DFAC7455AB2}" destId="{67497F12-EDB9-4FCB-9E05-4B1DFADB6C7B}" srcOrd="1" destOrd="0" presId="urn:microsoft.com/office/officeart/2017/3/layout/DropPinTimeline"/>
    <dgm:cxn modelId="{61DD548E-F424-4E6E-804B-289B8C3EEE7E}" type="presParOf" srcId="{67497F12-EDB9-4FCB-9E05-4B1DFADB6C7B}" destId="{C9036D7E-5AAD-4F7B-B6DD-BDD8ED513EAA}" srcOrd="0" destOrd="0" presId="urn:microsoft.com/office/officeart/2017/3/layout/DropPinTimeline"/>
    <dgm:cxn modelId="{FAC6368F-DA1C-4978-9418-496CDB198AB0}" type="presParOf" srcId="{67497F12-EDB9-4FCB-9E05-4B1DFADB6C7B}" destId="{841C96EF-E690-4002-9FA2-769385AB8AD3}" srcOrd="1" destOrd="0" presId="urn:microsoft.com/office/officeart/2017/3/layout/DropPinTimeline"/>
    <dgm:cxn modelId="{4F4B7DA3-543A-4434-B872-6569DF00E8A8}" type="presParOf" srcId="{C35F05D6-2273-426B-A9FE-1DFAC7455AB2}" destId="{55F986D4-9371-4952-8C19-1BB6A8BAD561}" srcOrd="2" destOrd="0" presId="urn:microsoft.com/office/officeart/2017/3/layout/DropPinTimeline"/>
    <dgm:cxn modelId="{C336747F-4E44-42CB-8561-20D171BB78F5}" type="presParOf" srcId="{C35F05D6-2273-426B-A9FE-1DFAC7455AB2}" destId="{5F51A51D-139B-439C-9C1A-01E1AD3C61CA}" srcOrd="3" destOrd="0" presId="urn:microsoft.com/office/officeart/2017/3/layout/DropPinTimeline"/>
    <dgm:cxn modelId="{2B3AA3E7-E215-4AE8-A6DF-FCB6D590932E}" type="presParOf" srcId="{C35F05D6-2273-426B-A9FE-1DFAC7455AB2}" destId="{277C19D6-1024-45EE-9D39-100818DFD48B}" srcOrd="4" destOrd="0" presId="urn:microsoft.com/office/officeart/2017/3/layout/DropPinTimeline"/>
    <dgm:cxn modelId="{D20AEE72-CFDF-489D-8B38-355EAC61EBD9}" type="presParOf" srcId="{C35F05D6-2273-426B-A9FE-1DFAC7455AB2}" destId="{6606D3D7-9DCE-4E3F-8466-00E20027BB04}" srcOrd="5" destOrd="0" presId="urn:microsoft.com/office/officeart/2017/3/layout/DropPinTimeline"/>
    <dgm:cxn modelId="{3E51D014-8EEB-4C9E-93AE-EB43590640B6}" type="presParOf" srcId="{F6EB71DD-C13F-415A-9024-D7D2D0247E64}" destId="{E7F119D0-66EA-4B8F-B999-51AD04CDDE62}" srcOrd="7" destOrd="0" presId="urn:microsoft.com/office/officeart/2017/3/layout/DropPinTimeline"/>
    <dgm:cxn modelId="{BE1B43E8-D347-47C2-A2F9-28ED349DA3BB}" type="presParOf" srcId="{F6EB71DD-C13F-415A-9024-D7D2D0247E64}" destId="{0236712F-C710-43C2-B02B-3C5B105F7BF2}" srcOrd="8" destOrd="0" presId="urn:microsoft.com/office/officeart/2017/3/layout/DropPinTimeline"/>
    <dgm:cxn modelId="{2A718085-C93D-462B-BA3D-77AA08FC23A0}" type="presParOf" srcId="{0236712F-C710-43C2-B02B-3C5B105F7BF2}" destId="{4DF96021-DA30-4BB9-A618-0F49EA9EFE46}" srcOrd="0" destOrd="0" presId="urn:microsoft.com/office/officeart/2017/3/layout/DropPinTimeline"/>
    <dgm:cxn modelId="{E6C6733E-4561-4DB9-8F3E-F4A89AA1B66C}" type="presParOf" srcId="{0236712F-C710-43C2-B02B-3C5B105F7BF2}" destId="{4F674E05-07A6-4DBA-B215-DAC78D7555F1}" srcOrd="1" destOrd="0" presId="urn:microsoft.com/office/officeart/2017/3/layout/DropPinTimeline"/>
    <dgm:cxn modelId="{357FE622-EFFA-461F-A629-32A96B5558AF}" type="presParOf" srcId="{4F674E05-07A6-4DBA-B215-DAC78D7555F1}" destId="{669DD192-1B03-4993-B677-023C88935E4D}" srcOrd="0" destOrd="0" presId="urn:microsoft.com/office/officeart/2017/3/layout/DropPinTimeline"/>
    <dgm:cxn modelId="{6A9354E6-27C9-4439-9970-779471277309}" type="presParOf" srcId="{4F674E05-07A6-4DBA-B215-DAC78D7555F1}" destId="{A7336C08-6A2E-4667-8A6C-2670E3F7C6C1}" srcOrd="1" destOrd="0" presId="urn:microsoft.com/office/officeart/2017/3/layout/DropPinTimeline"/>
    <dgm:cxn modelId="{2A414941-E96F-460E-BC30-14156328D441}" type="presParOf" srcId="{0236712F-C710-43C2-B02B-3C5B105F7BF2}" destId="{F201C3AB-8B38-46AF-9468-FCC584164B14}" srcOrd="2" destOrd="0" presId="urn:microsoft.com/office/officeart/2017/3/layout/DropPinTimeline"/>
    <dgm:cxn modelId="{ED30A2E2-3CCB-4735-85A9-D55E1BF5FE2B}" type="presParOf" srcId="{0236712F-C710-43C2-B02B-3C5B105F7BF2}" destId="{4953E3C7-A9D5-4A27-BB6E-117B3CAD0931}" srcOrd="3" destOrd="0" presId="urn:microsoft.com/office/officeart/2017/3/layout/DropPinTimeline"/>
    <dgm:cxn modelId="{89377447-F779-4922-A54F-6CEEBD193B20}" type="presParOf" srcId="{0236712F-C710-43C2-B02B-3C5B105F7BF2}" destId="{42E9DB08-F781-4939-9EB4-8C9FCF2A319A}" srcOrd="4" destOrd="0" presId="urn:microsoft.com/office/officeart/2017/3/layout/DropPinTimeline"/>
    <dgm:cxn modelId="{1852D514-8268-4891-96B8-4A17346D76F9}" type="presParOf" srcId="{0236712F-C710-43C2-B02B-3C5B105F7BF2}" destId="{1385616A-11D5-4847-8B95-A65D0BAFF5F8}" srcOrd="5" destOrd="0" presId="urn:microsoft.com/office/officeart/2017/3/layout/DropPinTimeline"/>
    <dgm:cxn modelId="{56718AF1-637C-488A-9DE3-D2E75CA28491}" type="presParOf" srcId="{F6EB71DD-C13F-415A-9024-D7D2D0247E64}" destId="{A1E0EB36-8B31-4814-8D46-BD4203D39128}" srcOrd="9" destOrd="0" presId="urn:microsoft.com/office/officeart/2017/3/layout/DropPinTimeline"/>
    <dgm:cxn modelId="{159C5899-A791-4A82-98F4-9082978B5D69}" type="presParOf" srcId="{F6EB71DD-C13F-415A-9024-D7D2D0247E64}" destId="{AAE10CD8-A10C-433A-B323-BBFC696CAE31}" srcOrd="10" destOrd="0" presId="urn:microsoft.com/office/officeart/2017/3/layout/DropPinTimeline"/>
    <dgm:cxn modelId="{B03C01E3-9151-4F33-A98E-03BAAFF29FB6}" type="presParOf" srcId="{AAE10CD8-A10C-433A-B323-BBFC696CAE31}" destId="{35324B48-3E68-4181-A9A2-D4FF3909C308}" srcOrd="0" destOrd="0" presId="urn:microsoft.com/office/officeart/2017/3/layout/DropPinTimeline"/>
    <dgm:cxn modelId="{30453024-6F9D-4359-B547-F8B993D2CBD6}" type="presParOf" srcId="{AAE10CD8-A10C-433A-B323-BBFC696CAE31}" destId="{34AF44B7-88C6-4B6D-B8D2-B0EF6B69F3E6}" srcOrd="1" destOrd="0" presId="urn:microsoft.com/office/officeart/2017/3/layout/DropPinTimeline"/>
    <dgm:cxn modelId="{939F4605-2D5C-489C-A627-C39B9EEA86F0}" type="presParOf" srcId="{34AF44B7-88C6-4B6D-B8D2-B0EF6B69F3E6}" destId="{B5DC86A8-31B2-4C01-A03E-75F1629A1C8A}" srcOrd="0" destOrd="0" presId="urn:microsoft.com/office/officeart/2017/3/layout/DropPinTimeline"/>
    <dgm:cxn modelId="{CA5B5EB2-AC04-4317-BD17-1AC7495704C7}" type="presParOf" srcId="{34AF44B7-88C6-4B6D-B8D2-B0EF6B69F3E6}" destId="{DB49ABFE-872E-46E0-90DE-1C32ED6B63CA}" srcOrd="1" destOrd="0" presId="urn:microsoft.com/office/officeart/2017/3/layout/DropPinTimeline"/>
    <dgm:cxn modelId="{0DEEF6E4-E07A-450D-8DFF-B14B129256A7}" type="presParOf" srcId="{AAE10CD8-A10C-433A-B323-BBFC696CAE31}" destId="{F540A44E-1366-41E3-9392-0BA943CDB2F8}" srcOrd="2" destOrd="0" presId="urn:microsoft.com/office/officeart/2017/3/layout/DropPinTimeline"/>
    <dgm:cxn modelId="{8B625583-56D9-4F59-B307-3491B5AE3A08}" type="presParOf" srcId="{AAE10CD8-A10C-433A-B323-BBFC696CAE31}" destId="{30F5C7C8-06D8-44DD-9394-A8C5741616A7}" srcOrd="3" destOrd="0" presId="urn:microsoft.com/office/officeart/2017/3/layout/DropPinTimeline"/>
    <dgm:cxn modelId="{4079F2E2-008C-4FB0-AE55-58AA3918A968}" type="presParOf" srcId="{AAE10CD8-A10C-433A-B323-BBFC696CAE31}" destId="{CBE6A7E7-C00C-4824-B564-594582053940}" srcOrd="4" destOrd="0" presId="urn:microsoft.com/office/officeart/2017/3/layout/DropPinTimeline"/>
    <dgm:cxn modelId="{9432D068-8721-462A-9DB0-58EC3503149A}" type="presParOf" srcId="{AAE10CD8-A10C-433A-B323-BBFC696CAE31}" destId="{CF6C1D4D-D363-4A31-8F96-AB3A039837AC}" srcOrd="5" destOrd="0" presId="urn:microsoft.com/office/officeart/2017/3/layout/DropPinTimeline"/>
    <dgm:cxn modelId="{2ABE99DC-C405-4554-8572-17BBFF01B407}" type="presParOf" srcId="{F6EB71DD-C13F-415A-9024-D7D2D0247E64}" destId="{1E33A930-A691-4F24-83F1-20418BEAD154}" srcOrd="11" destOrd="0" presId="urn:microsoft.com/office/officeart/2017/3/layout/DropPinTimeline"/>
    <dgm:cxn modelId="{EB074208-2BF8-40A6-A408-DA490D1F078E}" type="presParOf" srcId="{F6EB71DD-C13F-415A-9024-D7D2D0247E64}" destId="{C3545115-2E1B-40DA-9DA1-E25A19D8AB56}" srcOrd="12" destOrd="0" presId="urn:microsoft.com/office/officeart/2017/3/layout/DropPinTimeline"/>
    <dgm:cxn modelId="{4AF33741-2868-4EBC-8552-A1D29E63BDC8}" type="presParOf" srcId="{C3545115-2E1B-40DA-9DA1-E25A19D8AB56}" destId="{36D5F275-1135-4F94-923C-189768E6DDC1}" srcOrd="0" destOrd="0" presId="urn:microsoft.com/office/officeart/2017/3/layout/DropPinTimeline"/>
    <dgm:cxn modelId="{5BA5B98E-495E-466F-86D8-5824264E45F5}" type="presParOf" srcId="{C3545115-2E1B-40DA-9DA1-E25A19D8AB56}" destId="{5A106176-54CB-43A6-B189-C711DDFBE743}" srcOrd="1" destOrd="0" presId="urn:microsoft.com/office/officeart/2017/3/layout/DropPinTimeline"/>
    <dgm:cxn modelId="{5DCFC52E-0EE9-4334-94B9-BB11A4B412EA}" type="presParOf" srcId="{5A106176-54CB-43A6-B189-C711DDFBE743}" destId="{2932075B-FEEE-442A-A04F-4D61DE25D663}" srcOrd="0" destOrd="0" presId="urn:microsoft.com/office/officeart/2017/3/layout/DropPinTimeline"/>
    <dgm:cxn modelId="{56F08634-A601-420E-899D-216CB4334CE8}" type="presParOf" srcId="{5A106176-54CB-43A6-B189-C711DDFBE743}" destId="{39A7C6BA-B84C-4407-81E8-1C1E9C00750F}" srcOrd="1" destOrd="0" presId="urn:microsoft.com/office/officeart/2017/3/layout/DropPinTimeline"/>
    <dgm:cxn modelId="{1B16F27C-A416-4DDA-A8FB-D56E4702BBF3}" type="presParOf" srcId="{C3545115-2E1B-40DA-9DA1-E25A19D8AB56}" destId="{9254C43F-2080-4406-ACBC-8CBFFA695823}" srcOrd="2" destOrd="0" presId="urn:microsoft.com/office/officeart/2017/3/layout/DropPinTimeline"/>
    <dgm:cxn modelId="{E74965B9-4BFA-4F6D-8C22-B4BB8AB309A6}" type="presParOf" srcId="{C3545115-2E1B-40DA-9DA1-E25A19D8AB56}" destId="{5E45A836-E4DF-460D-A958-DA55B2DF5AD8}" srcOrd="3" destOrd="0" presId="urn:microsoft.com/office/officeart/2017/3/layout/DropPinTimeline"/>
    <dgm:cxn modelId="{82FE966C-334F-4399-AB3E-55726F6CD2F9}" type="presParOf" srcId="{C3545115-2E1B-40DA-9DA1-E25A19D8AB56}" destId="{C3CE8843-2CD8-4052-979B-F3C7C5B91EBC}" srcOrd="4" destOrd="0" presId="urn:microsoft.com/office/officeart/2017/3/layout/DropPinTimeline"/>
    <dgm:cxn modelId="{8CD4B4EA-CF6A-4954-9007-9935327BC795}" type="presParOf" srcId="{C3545115-2E1B-40DA-9DA1-E25A19D8AB56}" destId="{B3E000B1-0D27-463B-9714-72F663827B95}" srcOrd="5" destOrd="0" presId="urn:microsoft.com/office/officeart/2017/3/layout/DropPinTimeline"/>
    <dgm:cxn modelId="{1FC25FB7-31B5-434C-A9EF-FA9B627C7A52}" type="presParOf" srcId="{F6EB71DD-C13F-415A-9024-D7D2D0247E64}" destId="{B3047CEF-9A09-41EF-BF97-7AE850A4EB6B}" srcOrd="13" destOrd="0" presId="urn:microsoft.com/office/officeart/2017/3/layout/DropPinTimeline"/>
    <dgm:cxn modelId="{C3E1EFD9-C0B8-4FC8-B740-37F3C1B09694}" type="presParOf" srcId="{F6EB71DD-C13F-415A-9024-D7D2D0247E64}" destId="{10552998-AF4A-4464-A528-91AE1172F7B7}" srcOrd="14" destOrd="0" presId="urn:microsoft.com/office/officeart/2017/3/layout/DropPinTimeline"/>
    <dgm:cxn modelId="{AD040E78-C48A-4BC0-8E10-DF8CF197BAEC}" type="presParOf" srcId="{10552998-AF4A-4464-A528-91AE1172F7B7}" destId="{226CB7CE-59D8-4904-816A-DEC5FB4DEA3C}" srcOrd="0" destOrd="0" presId="urn:microsoft.com/office/officeart/2017/3/layout/DropPinTimeline"/>
    <dgm:cxn modelId="{DAB51A55-C206-4F28-8E9F-A39F19DBC9BB}" type="presParOf" srcId="{10552998-AF4A-4464-A528-91AE1172F7B7}" destId="{89C3C25F-A2A6-4E0F-8998-E957AECB95EE}" srcOrd="1" destOrd="0" presId="urn:microsoft.com/office/officeart/2017/3/layout/DropPinTimeline"/>
    <dgm:cxn modelId="{FAE99BB2-69A2-4729-BB0E-71953E859F9F}" type="presParOf" srcId="{89C3C25F-A2A6-4E0F-8998-E957AECB95EE}" destId="{63CB2875-D0F8-4595-A050-10EAC0733F88}" srcOrd="0" destOrd="0" presId="urn:microsoft.com/office/officeart/2017/3/layout/DropPinTimeline"/>
    <dgm:cxn modelId="{A02FF545-D9B0-4B63-BDBD-D5125F63F022}" type="presParOf" srcId="{89C3C25F-A2A6-4E0F-8998-E957AECB95EE}" destId="{4E1065D6-1BD3-48E9-A7FE-D1B154FC5E0E}" srcOrd="1" destOrd="0" presId="urn:microsoft.com/office/officeart/2017/3/layout/DropPinTimeline"/>
    <dgm:cxn modelId="{9472DAD8-A347-4ABD-85F2-AFA3B5EF85B3}" type="presParOf" srcId="{10552998-AF4A-4464-A528-91AE1172F7B7}" destId="{76248452-1FF6-45D5-AB39-DA500E94CABE}" srcOrd="2" destOrd="0" presId="urn:microsoft.com/office/officeart/2017/3/layout/DropPinTimeline"/>
    <dgm:cxn modelId="{034D79C6-9673-4445-BAC3-5F141CB6E55C}" type="presParOf" srcId="{10552998-AF4A-4464-A528-91AE1172F7B7}" destId="{4C406EA9-F891-4974-BA63-C50D8A384899}" srcOrd="3" destOrd="0" presId="urn:microsoft.com/office/officeart/2017/3/layout/DropPinTimeline"/>
    <dgm:cxn modelId="{02B34901-9B13-49C5-8870-A0F0A1172F1E}" type="presParOf" srcId="{10552998-AF4A-4464-A528-91AE1172F7B7}" destId="{9A1EB2C2-8118-4FE9-A4EF-0535624A9962}" srcOrd="4" destOrd="0" presId="urn:microsoft.com/office/officeart/2017/3/layout/DropPinTimeline"/>
    <dgm:cxn modelId="{74CAE99C-5FE3-41AB-AB2F-A7B207F151C6}" type="presParOf" srcId="{10552998-AF4A-4464-A528-91AE1172F7B7}" destId="{F2E4A653-E98E-4028-924D-35D9975BC10E}"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F4343-EC24-44B1-8B7C-FCC3A7296475}">
      <dsp:nvSpPr>
        <dsp:cNvPr id="0" name=""/>
        <dsp:cNvSpPr/>
      </dsp:nvSpPr>
      <dsp:spPr>
        <a:xfrm>
          <a:off x="0" y="1828800"/>
          <a:ext cx="8511267"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CC202D68-29E8-486E-87CD-7F8FD0B91C5D}">
      <dsp:nvSpPr>
        <dsp:cNvPr id="0" name=""/>
        <dsp:cNvSpPr/>
      </dsp:nvSpPr>
      <dsp:spPr>
        <a:xfrm rot="8100000">
          <a:off x="57538" y="425466"/>
          <a:ext cx="260977" cy="260977"/>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E2DE02-3DF3-4500-88EF-54D1173BAA8A}">
      <dsp:nvSpPr>
        <dsp:cNvPr id="0" name=""/>
        <dsp:cNvSpPr/>
      </dsp:nvSpPr>
      <dsp:spPr>
        <a:xfrm>
          <a:off x="86530" y="454458"/>
          <a:ext cx="202992" cy="202992"/>
        </a:xfrm>
        <a:prstGeom prst="ellipse">
          <a:avLst/>
        </a:prstGeom>
        <a:solidFill>
          <a:schemeClr val="lt1">
            <a:alpha val="90000"/>
            <a:hueOff val="0"/>
            <a:satOff val="0"/>
            <a:lumOff val="0"/>
            <a:alphaOff val="0"/>
          </a:schemeClr>
        </a:solidFill>
        <a:ln w="25400" cap="flat" cmpd="sng" algn="ctr">
          <a:noFill/>
          <a:prstDash val="solid"/>
          <a:miter lim="800000"/>
        </a:ln>
        <a:effectLst/>
      </dsp:spPr>
      <dsp:style>
        <a:lnRef idx="2">
          <a:scrgbClr r="0" g="0" b="0"/>
        </a:lnRef>
        <a:fillRef idx="1">
          <a:scrgbClr r="0" g="0" b="0"/>
        </a:fillRef>
        <a:effectRef idx="0">
          <a:scrgbClr r="0" g="0" b="0"/>
        </a:effectRef>
        <a:fontRef idx="minor"/>
      </dsp:style>
    </dsp:sp>
    <dsp:sp modelId="{06429CAC-C5AD-4ACB-87C7-CF1A3AFFACE6}">
      <dsp:nvSpPr>
        <dsp:cNvPr id="0" name=""/>
        <dsp:cNvSpPr/>
      </dsp:nvSpPr>
      <dsp:spPr>
        <a:xfrm>
          <a:off x="372565" y="746150"/>
          <a:ext cx="1526695" cy="1082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kern="1200" dirty="0">
              <a:latin typeface="Arial"/>
            </a:rPr>
            <a:t>ACT 1&amp; 2 (2005) </a:t>
          </a:r>
          <a:endParaRPr lang="en-US" sz="1100" kern="1200" dirty="0"/>
        </a:p>
      </dsp:txBody>
      <dsp:txXfrm>
        <a:off x="372565" y="746150"/>
        <a:ext cx="1526695" cy="1082649"/>
      </dsp:txXfrm>
    </dsp:sp>
    <dsp:sp modelId="{53FB31B0-44F0-43DB-BF06-F4A394945705}">
      <dsp:nvSpPr>
        <dsp:cNvPr id="0" name=""/>
        <dsp:cNvSpPr/>
      </dsp:nvSpPr>
      <dsp:spPr>
        <a:xfrm>
          <a:off x="372565" y="365759"/>
          <a:ext cx="1526695" cy="38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dirty="0">
              <a:latin typeface="Arial"/>
            </a:rPr>
            <a:t>Infliximab</a:t>
          </a:r>
          <a:endParaRPr lang="en-US" sz="1500" kern="1200" dirty="0"/>
        </a:p>
      </dsp:txBody>
      <dsp:txXfrm>
        <a:off x="372565" y="365759"/>
        <a:ext cx="1526695" cy="380390"/>
      </dsp:txXfrm>
    </dsp:sp>
    <dsp:sp modelId="{F108B431-EDAC-4D2A-BD50-EA76D236E1CC}">
      <dsp:nvSpPr>
        <dsp:cNvPr id="0" name=""/>
        <dsp:cNvSpPr/>
      </dsp:nvSpPr>
      <dsp:spPr>
        <a:xfrm>
          <a:off x="188027" y="746150"/>
          <a:ext cx="0" cy="1082649"/>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98F5FAF-A01B-43B1-A4FD-F9A0F930FF93}">
      <dsp:nvSpPr>
        <dsp:cNvPr id="0" name=""/>
        <dsp:cNvSpPr/>
      </dsp:nvSpPr>
      <dsp:spPr>
        <a:xfrm>
          <a:off x="160466" y="1794564"/>
          <a:ext cx="66433" cy="68470"/>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CC1269-21DB-4B20-95A0-593A83F6AFCF}">
      <dsp:nvSpPr>
        <dsp:cNvPr id="0" name=""/>
        <dsp:cNvSpPr/>
      </dsp:nvSpPr>
      <dsp:spPr>
        <a:xfrm rot="18900000">
          <a:off x="1001612" y="2971156"/>
          <a:ext cx="260977" cy="260977"/>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7699FD-FFB9-4697-8659-75EA0EEF6ACD}">
      <dsp:nvSpPr>
        <dsp:cNvPr id="0" name=""/>
        <dsp:cNvSpPr/>
      </dsp:nvSpPr>
      <dsp:spPr>
        <a:xfrm>
          <a:off x="1030604" y="3000148"/>
          <a:ext cx="202992" cy="202992"/>
        </a:xfrm>
        <a:prstGeom prst="ellipse">
          <a:avLst/>
        </a:prstGeom>
        <a:solidFill>
          <a:schemeClr val="lt1">
            <a:alpha val="90000"/>
            <a:hueOff val="0"/>
            <a:satOff val="0"/>
            <a:lumOff val="0"/>
            <a:alphaOff val="0"/>
          </a:schemeClr>
        </a:solidFill>
        <a:ln w="25400" cap="flat" cmpd="sng" algn="ctr">
          <a:noFill/>
          <a:prstDash val="solid"/>
          <a:miter lim="800000"/>
        </a:ln>
        <a:effectLst/>
      </dsp:spPr>
      <dsp:style>
        <a:lnRef idx="2">
          <a:scrgbClr r="0" g="0" b="0"/>
        </a:lnRef>
        <a:fillRef idx="1">
          <a:scrgbClr r="0" g="0" b="0"/>
        </a:fillRef>
        <a:effectRef idx="0">
          <a:scrgbClr r="0" g="0" b="0"/>
        </a:effectRef>
        <a:fontRef idx="minor"/>
      </dsp:style>
    </dsp:sp>
    <dsp:sp modelId="{C3EF9232-ECB0-4A00-A5E7-79F965189121}">
      <dsp:nvSpPr>
        <dsp:cNvPr id="0" name=""/>
        <dsp:cNvSpPr/>
      </dsp:nvSpPr>
      <dsp:spPr>
        <a:xfrm>
          <a:off x="1316639" y="1828800"/>
          <a:ext cx="1526695" cy="1082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100" kern="1200" dirty="0">
              <a:latin typeface="Arial"/>
            </a:rPr>
            <a:t>ULTRA 1 &amp; 2 (2012)</a:t>
          </a:r>
          <a:endParaRPr lang="en-US" sz="1100" kern="1200" dirty="0"/>
        </a:p>
      </dsp:txBody>
      <dsp:txXfrm>
        <a:off x="1316639" y="1828800"/>
        <a:ext cx="1526695" cy="1082649"/>
      </dsp:txXfrm>
    </dsp:sp>
    <dsp:sp modelId="{924523E0-8FD5-43F5-BAE8-14DE2B6C43D5}">
      <dsp:nvSpPr>
        <dsp:cNvPr id="0" name=""/>
        <dsp:cNvSpPr/>
      </dsp:nvSpPr>
      <dsp:spPr>
        <a:xfrm>
          <a:off x="1316639" y="2911449"/>
          <a:ext cx="1526695" cy="38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dirty="0">
              <a:latin typeface="Arial"/>
            </a:rPr>
            <a:t>Adalimumab</a:t>
          </a:r>
          <a:endParaRPr lang="en-US" sz="1500" kern="1200" dirty="0"/>
        </a:p>
      </dsp:txBody>
      <dsp:txXfrm>
        <a:off x="1316639" y="2911449"/>
        <a:ext cx="1526695" cy="380390"/>
      </dsp:txXfrm>
    </dsp:sp>
    <dsp:sp modelId="{F1F25FDB-1D4F-4FC9-800E-668C06ED4978}">
      <dsp:nvSpPr>
        <dsp:cNvPr id="0" name=""/>
        <dsp:cNvSpPr/>
      </dsp:nvSpPr>
      <dsp:spPr>
        <a:xfrm>
          <a:off x="1132101" y="1828800"/>
          <a:ext cx="0" cy="1082649"/>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D41504D-B38F-4B7F-80CE-536DBCD28094}">
      <dsp:nvSpPr>
        <dsp:cNvPr id="0" name=""/>
        <dsp:cNvSpPr/>
      </dsp:nvSpPr>
      <dsp:spPr>
        <a:xfrm>
          <a:off x="1104540" y="1794564"/>
          <a:ext cx="66433" cy="68470"/>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1A318E-DDC0-4EEB-9A0A-6B54D461ADB6}">
      <dsp:nvSpPr>
        <dsp:cNvPr id="0" name=""/>
        <dsp:cNvSpPr/>
      </dsp:nvSpPr>
      <dsp:spPr>
        <a:xfrm rot="8100000">
          <a:off x="1945686" y="425466"/>
          <a:ext cx="260977" cy="260977"/>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3AAC69-DB96-46C7-B88F-C13B87E29F9D}">
      <dsp:nvSpPr>
        <dsp:cNvPr id="0" name=""/>
        <dsp:cNvSpPr/>
      </dsp:nvSpPr>
      <dsp:spPr>
        <a:xfrm>
          <a:off x="1974678" y="454458"/>
          <a:ext cx="202992" cy="202992"/>
        </a:xfrm>
        <a:prstGeom prst="ellipse">
          <a:avLst/>
        </a:prstGeom>
        <a:solidFill>
          <a:schemeClr val="lt1">
            <a:alpha val="90000"/>
            <a:hueOff val="0"/>
            <a:satOff val="0"/>
            <a:lumOff val="0"/>
            <a:alphaOff val="0"/>
          </a:schemeClr>
        </a:solidFill>
        <a:ln w="25400" cap="flat" cmpd="sng" algn="ctr">
          <a:noFill/>
          <a:prstDash val="solid"/>
          <a:miter lim="800000"/>
        </a:ln>
        <a:effectLst/>
      </dsp:spPr>
      <dsp:style>
        <a:lnRef idx="2">
          <a:scrgbClr r="0" g="0" b="0"/>
        </a:lnRef>
        <a:fillRef idx="1">
          <a:scrgbClr r="0" g="0" b="0"/>
        </a:fillRef>
        <a:effectRef idx="0">
          <a:scrgbClr r="0" g="0" b="0"/>
        </a:effectRef>
        <a:fontRef idx="minor"/>
      </dsp:style>
    </dsp:sp>
    <dsp:sp modelId="{2D398538-4743-4D05-A845-CB0F559BFFB7}">
      <dsp:nvSpPr>
        <dsp:cNvPr id="0" name=""/>
        <dsp:cNvSpPr/>
      </dsp:nvSpPr>
      <dsp:spPr>
        <a:xfrm>
          <a:off x="2260713" y="746150"/>
          <a:ext cx="1526695" cy="1082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kern="1200" dirty="0">
              <a:latin typeface="Arial"/>
            </a:rPr>
            <a:t>PURSUIT SC/M (2013)</a:t>
          </a:r>
          <a:endParaRPr lang="en-US" sz="1100" kern="1200" dirty="0"/>
        </a:p>
      </dsp:txBody>
      <dsp:txXfrm>
        <a:off x="2260713" y="746150"/>
        <a:ext cx="1526695" cy="1082649"/>
      </dsp:txXfrm>
    </dsp:sp>
    <dsp:sp modelId="{02AB614C-4508-41E1-98ED-E7316E68784D}">
      <dsp:nvSpPr>
        <dsp:cNvPr id="0" name=""/>
        <dsp:cNvSpPr/>
      </dsp:nvSpPr>
      <dsp:spPr>
        <a:xfrm>
          <a:off x="2260713" y="365759"/>
          <a:ext cx="1526695" cy="38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dirty="0">
              <a:latin typeface="Arial"/>
            </a:rPr>
            <a:t>Golimumab</a:t>
          </a:r>
          <a:endParaRPr lang="en-US" sz="1500" kern="1200" dirty="0"/>
        </a:p>
      </dsp:txBody>
      <dsp:txXfrm>
        <a:off x="2260713" y="365759"/>
        <a:ext cx="1526695" cy="380390"/>
      </dsp:txXfrm>
    </dsp:sp>
    <dsp:sp modelId="{11F43A66-B718-47BB-85F8-2283D4136352}">
      <dsp:nvSpPr>
        <dsp:cNvPr id="0" name=""/>
        <dsp:cNvSpPr/>
      </dsp:nvSpPr>
      <dsp:spPr>
        <a:xfrm>
          <a:off x="2076174" y="746150"/>
          <a:ext cx="0" cy="1082649"/>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5E87BCE-F78D-4A95-B15F-228CACA34492}">
      <dsp:nvSpPr>
        <dsp:cNvPr id="0" name=""/>
        <dsp:cNvSpPr/>
      </dsp:nvSpPr>
      <dsp:spPr>
        <a:xfrm>
          <a:off x="2048614" y="1794564"/>
          <a:ext cx="66433" cy="68470"/>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036D7E-5AAD-4F7B-B6DD-BDD8ED513EAA}">
      <dsp:nvSpPr>
        <dsp:cNvPr id="0" name=""/>
        <dsp:cNvSpPr/>
      </dsp:nvSpPr>
      <dsp:spPr>
        <a:xfrm rot="18900000">
          <a:off x="2889760" y="2971156"/>
          <a:ext cx="260977" cy="260977"/>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1C96EF-E690-4002-9FA2-769385AB8AD3}">
      <dsp:nvSpPr>
        <dsp:cNvPr id="0" name=""/>
        <dsp:cNvSpPr/>
      </dsp:nvSpPr>
      <dsp:spPr>
        <a:xfrm>
          <a:off x="2918752" y="3000148"/>
          <a:ext cx="202992" cy="202992"/>
        </a:xfrm>
        <a:prstGeom prst="ellipse">
          <a:avLst/>
        </a:prstGeom>
        <a:solidFill>
          <a:schemeClr val="lt1">
            <a:alpha val="90000"/>
            <a:hueOff val="0"/>
            <a:satOff val="0"/>
            <a:lumOff val="0"/>
            <a:alphaOff val="0"/>
          </a:schemeClr>
        </a:solidFill>
        <a:ln w="25400" cap="flat" cmpd="sng" algn="ctr">
          <a:noFill/>
          <a:prstDash val="solid"/>
          <a:miter lim="800000"/>
        </a:ln>
        <a:effectLst/>
      </dsp:spPr>
      <dsp:style>
        <a:lnRef idx="2">
          <a:scrgbClr r="0" g="0" b="0"/>
        </a:lnRef>
        <a:fillRef idx="1">
          <a:scrgbClr r="0" g="0" b="0"/>
        </a:fillRef>
        <a:effectRef idx="0">
          <a:scrgbClr r="0" g="0" b="0"/>
        </a:effectRef>
        <a:fontRef idx="minor"/>
      </dsp:style>
    </dsp:sp>
    <dsp:sp modelId="{55F986D4-9371-4952-8C19-1BB6A8BAD561}">
      <dsp:nvSpPr>
        <dsp:cNvPr id="0" name=""/>
        <dsp:cNvSpPr/>
      </dsp:nvSpPr>
      <dsp:spPr>
        <a:xfrm>
          <a:off x="3204787" y="1828800"/>
          <a:ext cx="1526695" cy="1082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100" b="0" kern="1200" dirty="0">
              <a:latin typeface="Arial"/>
            </a:rPr>
            <a:t>GEMINI 1 (2014)</a:t>
          </a:r>
        </a:p>
      </dsp:txBody>
      <dsp:txXfrm>
        <a:off x="3204787" y="1828800"/>
        <a:ext cx="1526695" cy="1082649"/>
      </dsp:txXfrm>
    </dsp:sp>
    <dsp:sp modelId="{5F51A51D-139B-439C-9C1A-01E1AD3C61CA}">
      <dsp:nvSpPr>
        <dsp:cNvPr id="0" name=""/>
        <dsp:cNvSpPr/>
      </dsp:nvSpPr>
      <dsp:spPr>
        <a:xfrm>
          <a:off x="3204787" y="2911449"/>
          <a:ext cx="1526695" cy="38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dirty="0">
              <a:latin typeface="Arial"/>
            </a:rPr>
            <a:t>Vedolizumab</a:t>
          </a:r>
        </a:p>
      </dsp:txBody>
      <dsp:txXfrm>
        <a:off x="3204787" y="2911449"/>
        <a:ext cx="1526695" cy="380390"/>
      </dsp:txXfrm>
    </dsp:sp>
    <dsp:sp modelId="{277C19D6-1024-45EE-9D39-100818DFD48B}">
      <dsp:nvSpPr>
        <dsp:cNvPr id="0" name=""/>
        <dsp:cNvSpPr/>
      </dsp:nvSpPr>
      <dsp:spPr>
        <a:xfrm>
          <a:off x="3020248" y="1828800"/>
          <a:ext cx="0" cy="1082649"/>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692B7D9-B634-4121-B185-AF5FC09D8177}">
      <dsp:nvSpPr>
        <dsp:cNvPr id="0" name=""/>
        <dsp:cNvSpPr/>
      </dsp:nvSpPr>
      <dsp:spPr>
        <a:xfrm>
          <a:off x="2992688" y="1794564"/>
          <a:ext cx="66433" cy="68470"/>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9DD192-1B03-4993-B677-023C88935E4D}">
      <dsp:nvSpPr>
        <dsp:cNvPr id="0" name=""/>
        <dsp:cNvSpPr/>
      </dsp:nvSpPr>
      <dsp:spPr>
        <a:xfrm rot="8100000">
          <a:off x="3833834" y="425466"/>
          <a:ext cx="260977" cy="260977"/>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336C08-6A2E-4667-8A6C-2670E3F7C6C1}">
      <dsp:nvSpPr>
        <dsp:cNvPr id="0" name=""/>
        <dsp:cNvSpPr/>
      </dsp:nvSpPr>
      <dsp:spPr>
        <a:xfrm>
          <a:off x="3862826" y="454458"/>
          <a:ext cx="202992" cy="202992"/>
        </a:xfrm>
        <a:prstGeom prst="ellipse">
          <a:avLst/>
        </a:prstGeom>
        <a:solidFill>
          <a:schemeClr val="lt1">
            <a:alpha val="90000"/>
            <a:hueOff val="0"/>
            <a:satOff val="0"/>
            <a:lumOff val="0"/>
            <a:alphaOff val="0"/>
          </a:schemeClr>
        </a:solidFill>
        <a:ln w="25400" cap="flat" cmpd="sng" algn="ctr">
          <a:noFill/>
          <a:prstDash val="solid"/>
          <a:miter lim="800000"/>
        </a:ln>
        <a:effectLst/>
      </dsp:spPr>
      <dsp:style>
        <a:lnRef idx="2">
          <a:scrgbClr r="0" g="0" b="0"/>
        </a:lnRef>
        <a:fillRef idx="1">
          <a:scrgbClr r="0" g="0" b="0"/>
        </a:fillRef>
        <a:effectRef idx="0">
          <a:scrgbClr r="0" g="0" b="0"/>
        </a:effectRef>
        <a:fontRef idx="minor"/>
      </dsp:style>
    </dsp:sp>
    <dsp:sp modelId="{F201C3AB-8B38-46AF-9468-FCC584164B14}">
      <dsp:nvSpPr>
        <dsp:cNvPr id="0" name=""/>
        <dsp:cNvSpPr/>
      </dsp:nvSpPr>
      <dsp:spPr>
        <a:xfrm>
          <a:off x="4148861" y="746150"/>
          <a:ext cx="1526695" cy="1082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b="0" kern="1200" dirty="0">
              <a:latin typeface="Arial"/>
            </a:rPr>
            <a:t>OCTAVE 1 &amp; 2 (2018)</a:t>
          </a:r>
        </a:p>
      </dsp:txBody>
      <dsp:txXfrm>
        <a:off x="4148861" y="746150"/>
        <a:ext cx="1526695" cy="1082649"/>
      </dsp:txXfrm>
    </dsp:sp>
    <dsp:sp modelId="{4953E3C7-A9D5-4A27-BB6E-117B3CAD0931}">
      <dsp:nvSpPr>
        <dsp:cNvPr id="0" name=""/>
        <dsp:cNvSpPr/>
      </dsp:nvSpPr>
      <dsp:spPr>
        <a:xfrm>
          <a:off x="4148861" y="365759"/>
          <a:ext cx="1526695" cy="38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b="1" kern="1200" dirty="0">
              <a:latin typeface="Arial"/>
            </a:rPr>
            <a:t>Tofacitinib</a:t>
          </a:r>
        </a:p>
      </dsp:txBody>
      <dsp:txXfrm>
        <a:off x="4148861" y="365759"/>
        <a:ext cx="1526695" cy="380390"/>
      </dsp:txXfrm>
    </dsp:sp>
    <dsp:sp modelId="{42E9DB08-F781-4939-9EB4-8C9FCF2A319A}">
      <dsp:nvSpPr>
        <dsp:cNvPr id="0" name=""/>
        <dsp:cNvSpPr/>
      </dsp:nvSpPr>
      <dsp:spPr>
        <a:xfrm>
          <a:off x="3964322" y="746150"/>
          <a:ext cx="0" cy="1082649"/>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DF96021-DA30-4BB9-A618-0F49EA9EFE46}">
      <dsp:nvSpPr>
        <dsp:cNvPr id="0" name=""/>
        <dsp:cNvSpPr/>
      </dsp:nvSpPr>
      <dsp:spPr>
        <a:xfrm>
          <a:off x="3936762" y="1794564"/>
          <a:ext cx="66433" cy="68470"/>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DC86A8-31B2-4C01-A03E-75F1629A1C8A}">
      <dsp:nvSpPr>
        <dsp:cNvPr id="0" name=""/>
        <dsp:cNvSpPr/>
      </dsp:nvSpPr>
      <dsp:spPr>
        <a:xfrm rot="18900000">
          <a:off x="4777907" y="2971156"/>
          <a:ext cx="260977" cy="260977"/>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49ABFE-872E-46E0-90DE-1C32ED6B63CA}">
      <dsp:nvSpPr>
        <dsp:cNvPr id="0" name=""/>
        <dsp:cNvSpPr/>
      </dsp:nvSpPr>
      <dsp:spPr>
        <a:xfrm>
          <a:off x="4806900" y="3000148"/>
          <a:ext cx="202992" cy="202992"/>
        </a:xfrm>
        <a:prstGeom prst="ellipse">
          <a:avLst/>
        </a:prstGeom>
        <a:solidFill>
          <a:schemeClr val="lt1">
            <a:alpha val="90000"/>
            <a:hueOff val="0"/>
            <a:satOff val="0"/>
            <a:lumOff val="0"/>
            <a:alphaOff val="0"/>
          </a:schemeClr>
        </a:solidFill>
        <a:ln w="25400" cap="flat" cmpd="sng" algn="ctr">
          <a:noFill/>
          <a:prstDash val="solid"/>
          <a:miter lim="800000"/>
        </a:ln>
        <a:effectLst/>
      </dsp:spPr>
      <dsp:style>
        <a:lnRef idx="2">
          <a:scrgbClr r="0" g="0" b="0"/>
        </a:lnRef>
        <a:fillRef idx="1">
          <a:scrgbClr r="0" g="0" b="0"/>
        </a:fillRef>
        <a:effectRef idx="0">
          <a:scrgbClr r="0" g="0" b="0"/>
        </a:effectRef>
        <a:fontRef idx="minor"/>
      </dsp:style>
    </dsp:sp>
    <dsp:sp modelId="{F540A44E-1366-41E3-9392-0BA943CDB2F8}">
      <dsp:nvSpPr>
        <dsp:cNvPr id="0" name=""/>
        <dsp:cNvSpPr/>
      </dsp:nvSpPr>
      <dsp:spPr>
        <a:xfrm>
          <a:off x="5092935" y="1828800"/>
          <a:ext cx="1526695" cy="1082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100" b="0" kern="1200" dirty="0">
              <a:latin typeface="Arial"/>
            </a:rPr>
            <a:t>UNIFI (2019)</a:t>
          </a:r>
        </a:p>
      </dsp:txBody>
      <dsp:txXfrm>
        <a:off x="5092935" y="1828800"/>
        <a:ext cx="1526695" cy="1082649"/>
      </dsp:txXfrm>
    </dsp:sp>
    <dsp:sp modelId="{30F5C7C8-06D8-44DD-9394-A8C5741616A7}">
      <dsp:nvSpPr>
        <dsp:cNvPr id="0" name=""/>
        <dsp:cNvSpPr/>
      </dsp:nvSpPr>
      <dsp:spPr>
        <a:xfrm>
          <a:off x="5092935" y="2911449"/>
          <a:ext cx="1526695" cy="38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b="1" kern="1200" dirty="0">
              <a:latin typeface="Arial"/>
            </a:rPr>
            <a:t>Ustekinumab</a:t>
          </a:r>
        </a:p>
      </dsp:txBody>
      <dsp:txXfrm>
        <a:off x="5092935" y="2911449"/>
        <a:ext cx="1526695" cy="380390"/>
      </dsp:txXfrm>
    </dsp:sp>
    <dsp:sp modelId="{CBE6A7E7-C00C-4824-B564-594582053940}">
      <dsp:nvSpPr>
        <dsp:cNvPr id="0" name=""/>
        <dsp:cNvSpPr/>
      </dsp:nvSpPr>
      <dsp:spPr>
        <a:xfrm>
          <a:off x="4908396" y="1828800"/>
          <a:ext cx="0" cy="1082649"/>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5324B48-3E68-4181-A9A2-D4FF3909C308}">
      <dsp:nvSpPr>
        <dsp:cNvPr id="0" name=""/>
        <dsp:cNvSpPr/>
      </dsp:nvSpPr>
      <dsp:spPr>
        <a:xfrm>
          <a:off x="4880835" y="1794564"/>
          <a:ext cx="66433" cy="68470"/>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32075B-FEEE-442A-A04F-4D61DE25D663}">
      <dsp:nvSpPr>
        <dsp:cNvPr id="0" name=""/>
        <dsp:cNvSpPr/>
      </dsp:nvSpPr>
      <dsp:spPr>
        <a:xfrm rot="8100000">
          <a:off x="5721981" y="425466"/>
          <a:ext cx="260977" cy="260977"/>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A7C6BA-B84C-4407-81E8-1C1E9C00750F}">
      <dsp:nvSpPr>
        <dsp:cNvPr id="0" name=""/>
        <dsp:cNvSpPr/>
      </dsp:nvSpPr>
      <dsp:spPr>
        <a:xfrm>
          <a:off x="5750974" y="454458"/>
          <a:ext cx="202992" cy="202992"/>
        </a:xfrm>
        <a:prstGeom prst="ellipse">
          <a:avLst/>
        </a:prstGeom>
        <a:solidFill>
          <a:schemeClr val="lt1">
            <a:alpha val="90000"/>
            <a:hueOff val="0"/>
            <a:satOff val="0"/>
            <a:lumOff val="0"/>
            <a:alphaOff val="0"/>
          </a:schemeClr>
        </a:solidFill>
        <a:ln w="25400" cap="flat" cmpd="sng" algn="ctr">
          <a:noFill/>
          <a:prstDash val="solid"/>
          <a:miter lim="800000"/>
        </a:ln>
        <a:effectLst/>
      </dsp:spPr>
      <dsp:style>
        <a:lnRef idx="2">
          <a:scrgbClr r="0" g="0" b="0"/>
        </a:lnRef>
        <a:fillRef idx="1">
          <a:scrgbClr r="0" g="0" b="0"/>
        </a:fillRef>
        <a:effectRef idx="0">
          <a:scrgbClr r="0" g="0" b="0"/>
        </a:effectRef>
        <a:fontRef idx="minor"/>
      </dsp:style>
    </dsp:sp>
    <dsp:sp modelId="{9254C43F-2080-4406-ACBC-8CBFFA695823}">
      <dsp:nvSpPr>
        <dsp:cNvPr id="0" name=""/>
        <dsp:cNvSpPr/>
      </dsp:nvSpPr>
      <dsp:spPr>
        <a:xfrm>
          <a:off x="6037009" y="746150"/>
          <a:ext cx="1526695" cy="1082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b="0" kern="1200" dirty="0">
              <a:latin typeface="Arial"/>
            </a:rPr>
            <a:t>UACHIEVE/UACCOMPLISH (2022)</a:t>
          </a:r>
        </a:p>
      </dsp:txBody>
      <dsp:txXfrm>
        <a:off x="6037009" y="746150"/>
        <a:ext cx="1526695" cy="1082649"/>
      </dsp:txXfrm>
    </dsp:sp>
    <dsp:sp modelId="{5E45A836-E4DF-460D-A958-DA55B2DF5AD8}">
      <dsp:nvSpPr>
        <dsp:cNvPr id="0" name=""/>
        <dsp:cNvSpPr/>
      </dsp:nvSpPr>
      <dsp:spPr>
        <a:xfrm>
          <a:off x="6037009" y="365759"/>
          <a:ext cx="1526695" cy="38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dirty="0">
              <a:latin typeface="Arial"/>
            </a:rPr>
            <a:t>Upadacitinib</a:t>
          </a:r>
          <a:endParaRPr lang="en-US" sz="1500" kern="1200" dirty="0"/>
        </a:p>
      </dsp:txBody>
      <dsp:txXfrm>
        <a:off x="6037009" y="365759"/>
        <a:ext cx="1526695" cy="380390"/>
      </dsp:txXfrm>
    </dsp:sp>
    <dsp:sp modelId="{C3CE8843-2CD8-4052-979B-F3C7C5B91EBC}">
      <dsp:nvSpPr>
        <dsp:cNvPr id="0" name=""/>
        <dsp:cNvSpPr/>
      </dsp:nvSpPr>
      <dsp:spPr>
        <a:xfrm>
          <a:off x="5852470" y="746150"/>
          <a:ext cx="0" cy="1082649"/>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6D5F275-1135-4F94-923C-189768E6DDC1}">
      <dsp:nvSpPr>
        <dsp:cNvPr id="0" name=""/>
        <dsp:cNvSpPr/>
      </dsp:nvSpPr>
      <dsp:spPr>
        <a:xfrm>
          <a:off x="5824909" y="1794564"/>
          <a:ext cx="66433" cy="68470"/>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CB2875-D0F8-4595-A050-10EAC0733F88}">
      <dsp:nvSpPr>
        <dsp:cNvPr id="0" name=""/>
        <dsp:cNvSpPr/>
      </dsp:nvSpPr>
      <dsp:spPr>
        <a:xfrm rot="18900000">
          <a:off x="6666055" y="2971156"/>
          <a:ext cx="260977" cy="260977"/>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1065D6-1BD3-48E9-A7FE-D1B154FC5E0E}">
      <dsp:nvSpPr>
        <dsp:cNvPr id="0" name=""/>
        <dsp:cNvSpPr/>
      </dsp:nvSpPr>
      <dsp:spPr>
        <a:xfrm>
          <a:off x="6695047" y="3000148"/>
          <a:ext cx="202992" cy="202992"/>
        </a:xfrm>
        <a:prstGeom prst="ellipse">
          <a:avLst/>
        </a:prstGeom>
        <a:solidFill>
          <a:schemeClr val="lt1">
            <a:alpha val="90000"/>
            <a:hueOff val="0"/>
            <a:satOff val="0"/>
            <a:lumOff val="0"/>
            <a:alphaOff val="0"/>
          </a:schemeClr>
        </a:solidFill>
        <a:ln w="25400" cap="flat" cmpd="sng" algn="ctr">
          <a:noFill/>
          <a:prstDash val="solid"/>
          <a:miter lim="800000"/>
        </a:ln>
        <a:effectLst/>
      </dsp:spPr>
      <dsp:style>
        <a:lnRef idx="2">
          <a:scrgbClr r="0" g="0" b="0"/>
        </a:lnRef>
        <a:fillRef idx="1">
          <a:scrgbClr r="0" g="0" b="0"/>
        </a:fillRef>
        <a:effectRef idx="0">
          <a:scrgbClr r="0" g="0" b="0"/>
        </a:effectRef>
        <a:fontRef idx="minor"/>
      </dsp:style>
    </dsp:sp>
    <dsp:sp modelId="{76248452-1FF6-45D5-AB39-DA500E94CABE}">
      <dsp:nvSpPr>
        <dsp:cNvPr id="0" name=""/>
        <dsp:cNvSpPr/>
      </dsp:nvSpPr>
      <dsp:spPr>
        <a:xfrm>
          <a:off x="6981082" y="1828800"/>
          <a:ext cx="1526695" cy="1082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rtl="0">
            <a:lnSpc>
              <a:spcPct val="90000"/>
            </a:lnSpc>
            <a:spcBef>
              <a:spcPct val="0"/>
            </a:spcBef>
            <a:spcAft>
              <a:spcPct val="35000"/>
            </a:spcAft>
            <a:buNone/>
          </a:pPr>
          <a:r>
            <a:rPr lang="en-US" sz="1100" b="0" kern="1200" dirty="0">
              <a:latin typeface="Arial"/>
            </a:rPr>
            <a:t>TRUENORTH (2022)</a:t>
          </a:r>
        </a:p>
      </dsp:txBody>
      <dsp:txXfrm>
        <a:off x="6981082" y="1828800"/>
        <a:ext cx="1526695" cy="1082649"/>
      </dsp:txXfrm>
    </dsp:sp>
    <dsp:sp modelId="{4C406EA9-F891-4974-BA63-C50D8A384899}">
      <dsp:nvSpPr>
        <dsp:cNvPr id="0" name=""/>
        <dsp:cNvSpPr/>
      </dsp:nvSpPr>
      <dsp:spPr>
        <a:xfrm>
          <a:off x="6981082" y="2911449"/>
          <a:ext cx="1526695" cy="38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b="1" kern="1200" dirty="0">
              <a:latin typeface="Arial"/>
            </a:rPr>
            <a:t>Ozanimod</a:t>
          </a:r>
        </a:p>
      </dsp:txBody>
      <dsp:txXfrm>
        <a:off x="6981082" y="2911449"/>
        <a:ext cx="1526695" cy="380390"/>
      </dsp:txXfrm>
    </dsp:sp>
    <dsp:sp modelId="{9A1EB2C2-8118-4FE9-A4EF-0535624A9962}">
      <dsp:nvSpPr>
        <dsp:cNvPr id="0" name=""/>
        <dsp:cNvSpPr/>
      </dsp:nvSpPr>
      <dsp:spPr>
        <a:xfrm>
          <a:off x="6796544" y="1828800"/>
          <a:ext cx="0" cy="1082649"/>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26CB7CE-59D8-4904-816A-DEC5FB4DEA3C}">
      <dsp:nvSpPr>
        <dsp:cNvPr id="0" name=""/>
        <dsp:cNvSpPr/>
      </dsp:nvSpPr>
      <dsp:spPr>
        <a:xfrm>
          <a:off x="6768983" y="1794564"/>
          <a:ext cx="66433" cy="68470"/>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7C4EF5-291A-4333-AEE7-55945ED64BB9}" type="datetimeFigureOut">
              <a:rPr lang="en-US" smtClean="0"/>
              <a:t>9/14/2023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0EA914-2DF5-44FC-963D-F31137A303F4}" type="slidenum">
              <a:rPr lang="en-US" smtClean="0"/>
              <a:t>‹#›</a:t>
            </a:fld>
            <a:endParaRPr lang="en-US"/>
          </a:p>
        </p:txBody>
      </p:sp>
    </p:spTree>
    <p:extLst>
      <p:ext uri="{BB962C8B-B14F-4D97-AF65-F5344CB8AC3E}">
        <p14:creationId xmlns:p14="http://schemas.microsoft.com/office/powerpoint/2010/main" val="1329591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ing.com/ck/a?!&amp;&amp;p=a0b50886037f3617JmltdHM9MTY5NDEzMTIwMCZpZ3VpZD0yNTJmZGQwMy01YzQ2LTYxMGUtMWU0Yy1kMzlhNWQyNDYwZTAmaW5zaWQ9NTgxNg&amp;ptn=3&amp;hsh=3&amp;fclid=252fdd03-5c46-610e-1e4c-d39a5d2460e0&amp;psq=sucra+ranking+definition&amp;u=a1aHR0cHM6Ly9hcnhpdi5vcmcvcGRmLzIwMTAuMTA1ODg&amp;ntb=1"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bing.com/ck/a?!&amp;&amp;p=e43c85f37a93e44dJmltdHM9MTY5NDEzMTIwMCZpZ3VpZD0yNTJmZGQwMy01YzQ2LTYxMGUtMWU0Yy1kMzlhNWQyNDYwZTAmaW5zaWQ9NTgyMQ&amp;ptn=3&amp;hsh=3&amp;fclid=252fdd03-5c46-610e-1e4c-d39a5d2460e0&amp;psq=sucra+ranking+definition&amp;u=a1aHR0cHM6Ly9zeXN0ZW1hdGljcmV2aWV3c2pvdXJuYWwuYmlvbWVkY2VudHJhbC5jb20vYXJ0aWNsZXMvMTAuMTE4Ni9zMTM2NDMtMDE3LTA0NzMteg&amp;ntb=1" TargetMode="External"/><Relationship Id="rId4" Type="http://schemas.openxmlformats.org/officeDocument/2006/relationships/hyperlink" Target="https://www.bing.com/ck/a?!&amp;&amp;p=31c5a4174b69f4b5JmltdHM9MTY5NDEzMTIwMCZpZ3VpZD0yNTJmZGQwMy01YzQ2LTYxMGUtMWU0Yy1kMzlhNWQyNDYwZTAmaW5zaWQ9NTgxOQ&amp;ptn=3&amp;hsh=3&amp;fclid=252fdd03-5c46-610e-1e4c-d39a5d2460e0&amp;psq=sucra+ranking+definition&amp;u=a1aHR0cHM6Ly9hcnhpdi5vcmcvcGRmLzIwMTAuMTA1ODg&amp;ntb=1"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ing.com/ck/a?!&amp;&amp;p=a0b50886037f3617JmltdHM9MTY5NDEzMTIwMCZpZ3VpZD0yNTJmZGQwMy01YzQ2LTYxMGUtMWU0Yy1kMzlhNWQyNDYwZTAmaW5zaWQ9NTgxNg&amp;ptn=3&amp;hsh=3&amp;fclid=252fdd03-5c46-610e-1e4c-d39a5d2460e0&amp;psq=sucra+ranking+definition&amp;u=a1aHR0cHM6Ly9hcnhpdi5vcmcvcGRmLzIwMTAuMTA1ODg&amp;ntb=1"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bing.com/ck/a?!&amp;&amp;p=e43c85f37a93e44dJmltdHM9MTY5NDEzMTIwMCZpZ3VpZD0yNTJmZGQwMy01YzQ2LTYxMGUtMWU0Yy1kMzlhNWQyNDYwZTAmaW5zaWQ9NTgyMQ&amp;ptn=3&amp;hsh=3&amp;fclid=252fdd03-5c46-610e-1e4c-d39a5d2460e0&amp;psq=sucra+ranking+definition&amp;u=a1aHR0cHM6Ly9zeXN0ZW1hdGljcmV2aWV3c2pvdXJuYWwuYmlvbWVkY2VudHJhbC5jb20vYXJ0aWNsZXMvMTAuMTE4Ni9zMTM2NDMtMDE3LTA0NzMteg&amp;ntb=1" TargetMode="External"/><Relationship Id="rId5" Type="http://schemas.openxmlformats.org/officeDocument/2006/relationships/hyperlink" Target="https://www.bing.com/ck/a?!&amp;&amp;p=31c5a4174b69f4b5JmltdHM9MTY5NDEzMTIwMCZpZ3VpZD0yNTJmZGQwMy01YzQ2LTYxMGUtMWU0Yy1kMzlhNWQyNDYwZTAmaW5zaWQ9NTgxOQ&amp;ptn=3&amp;hsh=3&amp;fclid=252fdd03-5c46-610e-1e4c-d39a5d2460e0&amp;psq=sucra+ranking+definition&amp;u=a1aHR0cHM6Ly9hcnhpdi5vcmcvcGRmLzIwMTAuMTA1ODg&amp;ntb=1" TargetMode="External"/><Relationship Id="rId4" Type="http://schemas.openxmlformats.org/officeDocument/2006/relationships/hyperlink" Target="https://www.bing.com/ck/a?!&amp;&amp;p=ffe6eaa0d1f8ee1eJmltdHM9MTY5NDEzMTIwMCZpZ3VpZD0yNTJmZGQwMy01YzQ2LTYxMGUtMWU0Yy1kMzlhNWQyNDYwZTAmaW5zaWQ9NTgxNw&amp;ptn=3&amp;hsh=3&amp;fclid=252fdd03-5c46-610e-1e4c-d39a5d2460e0&amp;psq=sucra+ranking+definition&amp;u=a1aHR0cHM6Ly9hcnhpdi5vcmcvcGRmLzIwMTAuMTA1ODg&amp;ntb=1"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itchFamily="34" charset="-128"/>
              </a:defRPr>
            </a:lvl1pPr>
            <a:lvl2pPr marL="742950" indent="-285750">
              <a:defRPr>
                <a:solidFill>
                  <a:schemeClr val="tx1"/>
                </a:solidFill>
                <a:latin typeface="Arial" panose="020B0604020202020204" pitchFamily="34" charset="0"/>
                <a:ea typeface="ＭＳ Ｐゴシック" pitchFamily="34" charset="-128"/>
              </a:defRPr>
            </a:lvl2pPr>
            <a:lvl3pPr marL="1143000" indent="-228600">
              <a:defRPr>
                <a:solidFill>
                  <a:schemeClr val="tx1"/>
                </a:solidFill>
                <a:latin typeface="Arial" panose="020B0604020202020204" pitchFamily="34" charset="0"/>
                <a:ea typeface="ＭＳ Ｐゴシック" pitchFamily="34" charset="-128"/>
              </a:defRPr>
            </a:lvl3pPr>
            <a:lvl4pPr marL="1600200" indent="-228600">
              <a:defRPr>
                <a:solidFill>
                  <a:schemeClr val="tx1"/>
                </a:solidFill>
                <a:latin typeface="Arial" panose="020B0604020202020204" pitchFamily="34" charset="0"/>
                <a:ea typeface="ＭＳ Ｐゴシック" pitchFamily="34" charset="-128"/>
              </a:defRPr>
            </a:lvl4pPr>
            <a:lvl5pPr marL="2057400" indent="-228600">
              <a:defRPr>
                <a:solidFill>
                  <a:schemeClr val="tx1"/>
                </a:solidFill>
                <a:latin typeface="Arial" panose="020B0604020202020204"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9pPr>
          </a:lstStyle>
          <a:p>
            <a:fld id="{83CD87F9-7D94-4BC4-ADCF-EC12E40D3279}" type="slidenum">
              <a:rPr lang="en-US" altLang="en-US" smtClean="0">
                <a:solidFill>
                  <a:prstClr val="black"/>
                </a:solidFill>
              </a:rPr>
              <a:pPr/>
              <a:t>1</a:t>
            </a:fld>
            <a:endParaRPr lang="en-US" altLang="en-US" dirty="0">
              <a:solidFill>
                <a:prstClr val="black"/>
              </a:solidFill>
            </a:endParaRPr>
          </a:p>
        </p:txBody>
      </p:sp>
      <p:sp>
        <p:nvSpPr>
          <p:cNvPr id="133123"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indent="4763" eaLnBrk="1" hangingPunct="1"/>
            <a:endParaRPr lang="en-US" altLang="en-US" dirty="0"/>
          </a:p>
        </p:txBody>
      </p:sp>
    </p:spTree>
    <p:extLst>
      <p:ext uri="{BB962C8B-B14F-4D97-AF65-F5344CB8AC3E}">
        <p14:creationId xmlns:p14="http://schemas.microsoft.com/office/powerpoint/2010/main" val="585244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b="0" i="0" u="none" dirty="0">
                <a:solidFill>
                  <a:schemeClr val="tx2"/>
                </a:solidFill>
                <a:effectLst/>
                <a:latin typeface="-apple-system"/>
                <a:hlinkClick r:id="rId3">
                  <a:extLst>
                    <a:ext uri="{A12FA001-AC4F-418D-AE19-62706E023703}">
                      <ahyp:hlinkClr xmlns:ahyp="http://schemas.microsoft.com/office/drawing/2018/hyperlinkcolor" val="tx"/>
                    </a:ext>
                  </a:extLst>
                </a:hlinkClick>
              </a:rPr>
              <a:t>SUCRA -  is a metric used to evaluate which treatment in a network is likely to be the most efficacious in the context of network meta-analyses</a:t>
            </a:r>
            <a:r>
              <a:rPr lang="en-US" b="0" i="0" u="none" dirty="0">
                <a:solidFill>
                  <a:schemeClr val="tx2"/>
                </a:solidFill>
                <a:effectLst/>
                <a:latin typeface="-apple-system"/>
              </a:rPr>
              <a:t>. </a:t>
            </a:r>
            <a:r>
              <a:rPr lang="en-US" b="0" i="0" u="none" strike="noStrike" dirty="0">
                <a:solidFill>
                  <a:schemeClr val="tx2"/>
                </a:solidFill>
                <a:effectLst/>
                <a:latin typeface="-apple-system"/>
                <a:hlinkClick r:id="rId4">
                  <a:extLst>
                    <a:ext uri="{A12FA001-AC4F-418D-AE19-62706E023703}">
                      <ahyp:hlinkClr xmlns:ahyp="http://schemas.microsoft.com/office/drawing/2018/hyperlinkcolor" val="tx"/>
                    </a:ext>
                  </a:extLst>
                </a:hlinkClick>
              </a:rPr>
              <a:t>It is a summary of the rank distribution, which can be interpreted as the estimated proportion of treatments worse than the treatment of interest</a:t>
            </a:r>
            <a:r>
              <a:rPr lang="en-US" b="0" i="0" u="none" dirty="0">
                <a:solidFill>
                  <a:schemeClr val="tx2"/>
                </a:solidFill>
                <a:effectLst/>
                <a:latin typeface="-apple-system"/>
              </a:rPr>
              <a:t>. </a:t>
            </a:r>
            <a:r>
              <a:rPr lang="en-US" b="0" i="0" u="none" strike="noStrike" dirty="0">
                <a:solidFill>
                  <a:schemeClr val="tx2"/>
                </a:solidFill>
                <a:effectLst/>
                <a:latin typeface="-apple-system"/>
                <a:hlinkClick r:id="rId5">
                  <a:extLst>
                    <a:ext uri="{A12FA001-AC4F-418D-AE19-62706E023703}">
                      <ahyp:hlinkClr xmlns:ahyp="http://schemas.microsoft.com/office/drawing/2018/hyperlinkcolor" val="tx"/>
                    </a:ext>
                  </a:extLst>
                </a:hlinkClick>
              </a:rPr>
              <a:t>SUCRA values range from 0 to 100%, with higher values indicating a higher likelihood that a therapy is in the top rank or one of the top ranks</a:t>
            </a:r>
            <a:endParaRPr lang="en-US" b="0" i="0" u="none" dirty="0">
              <a:solidFill>
                <a:schemeClr val="tx2"/>
              </a:solidFill>
              <a:effectLst/>
              <a:latin typeface="-apple-system"/>
            </a:endParaRPr>
          </a:p>
          <a:p>
            <a:endParaRPr lang="en-US" b="0" i="0" dirty="0">
              <a:solidFill>
                <a:srgbClr val="111111"/>
              </a:solidFill>
              <a:effectLst/>
              <a:latin typeface="-apple-system"/>
            </a:endParaRPr>
          </a:p>
          <a:p>
            <a:r>
              <a:rPr lang="en-US" b="1" dirty="0"/>
              <a:t>Clinical Remission-  </a:t>
            </a:r>
            <a:r>
              <a:rPr lang="en-US" dirty="0"/>
              <a:t>defined as Mayo Clinic Score ≤2 with no individual </a:t>
            </a:r>
            <a:r>
              <a:rPr lang="en-US" dirty="0" err="1"/>
              <a:t>subscore</a:t>
            </a:r>
            <a:r>
              <a:rPr lang="en-US" dirty="0"/>
              <a:t> &gt;1 </a:t>
            </a:r>
          </a:p>
          <a:p>
            <a:r>
              <a:rPr lang="en-US" b="1" dirty="0"/>
              <a:t>Endoscopic Improvement </a:t>
            </a:r>
            <a:r>
              <a:rPr lang="en-US" dirty="0"/>
              <a:t>-  defined as endoscopy </a:t>
            </a:r>
            <a:r>
              <a:rPr lang="en-US" dirty="0" err="1"/>
              <a:t>subscore</a:t>
            </a:r>
            <a:r>
              <a:rPr lang="en-US" dirty="0"/>
              <a:t> of Mayo Clinic Score of 0 or 1</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b="0" i="0" u="none" dirty="0">
                <a:solidFill>
                  <a:schemeClr val="tx2"/>
                </a:solidFill>
                <a:effectLst/>
                <a:latin typeface="-apple-system"/>
                <a:hlinkClick r:id="rId3">
                  <a:extLst>
                    <a:ext uri="{A12FA001-AC4F-418D-AE19-62706E023703}">
                      <ahyp:hlinkClr xmlns:ahyp="http://schemas.microsoft.com/office/drawing/2018/hyperlinkcolor" val="tx"/>
                    </a:ext>
                  </a:extLst>
                </a:hlinkClick>
              </a:rPr>
              <a:t>SUCRA -  is a metric used to evaluate which treatment in a network is likely to be the most efficacious in the context of network meta-analyses</a:t>
            </a:r>
            <a:r>
              <a:rPr lang="en-US" b="1" i="0" u="none" strike="noStrike" baseline="30000" dirty="0">
                <a:solidFill>
                  <a:schemeClr val="tx2"/>
                </a:solidFill>
                <a:effectLst/>
                <a:latin typeface="-apple-system"/>
                <a:hlinkClick r:id="rId4">
                  <a:extLst>
                    <a:ext uri="{A12FA001-AC4F-418D-AE19-62706E023703}">
                      <ahyp:hlinkClr xmlns:ahyp="http://schemas.microsoft.com/office/drawing/2018/hyperlinkcolor" val="tx"/>
                    </a:ext>
                  </a:extLst>
                </a:hlinkClick>
              </a:rPr>
              <a:t>1</a:t>
            </a:r>
            <a:r>
              <a:rPr lang="en-US" b="0" i="0" u="none" dirty="0">
                <a:solidFill>
                  <a:schemeClr val="tx2"/>
                </a:solidFill>
                <a:effectLst/>
                <a:latin typeface="-apple-system"/>
              </a:rPr>
              <a:t>. </a:t>
            </a:r>
            <a:r>
              <a:rPr lang="en-US" b="0" i="0" u="none" strike="noStrike" dirty="0">
                <a:solidFill>
                  <a:schemeClr val="tx2"/>
                </a:solidFill>
                <a:effectLst/>
                <a:latin typeface="-apple-system"/>
                <a:hlinkClick r:id="rId5">
                  <a:extLst>
                    <a:ext uri="{A12FA001-AC4F-418D-AE19-62706E023703}">
                      <ahyp:hlinkClr xmlns:ahyp="http://schemas.microsoft.com/office/drawing/2018/hyperlinkcolor" val="tx"/>
                    </a:ext>
                  </a:extLst>
                </a:hlinkClick>
              </a:rPr>
              <a:t>It is a summary of the rank distribution, which can be interpreted as the estimated proportion of treatments worse than the treatment of interest</a:t>
            </a:r>
            <a:r>
              <a:rPr lang="en-US" b="0" i="0" u="none" dirty="0">
                <a:solidFill>
                  <a:schemeClr val="tx2"/>
                </a:solidFill>
                <a:effectLst/>
                <a:latin typeface="-apple-system"/>
              </a:rPr>
              <a:t>. </a:t>
            </a:r>
            <a:r>
              <a:rPr lang="en-US" b="0" i="0" u="none" strike="noStrike" dirty="0">
                <a:solidFill>
                  <a:schemeClr val="tx2"/>
                </a:solidFill>
                <a:effectLst/>
                <a:latin typeface="-apple-system"/>
                <a:hlinkClick r:id="rId6">
                  <a:extLst>
                    <a:ext uri="{A12FA001-AC4F-418D-AE19-62706E023703}">
                      <ahyp:hlinkClr xmlns:ahyp="http://schemas.microsoft.com/office/drawing/2018/hyperlinkcolor" val="tx"/>
                    </a:ext>
                  </a:extLst>
                </a:hlinkClick>
              </a:rPr>
              <a:t>SUCRA values range from 0 to 100%, with higher values indicating a higher likelihood that a therapy is in the top rank or one of the top ranks</a:t>
            </a:r>
            <a:endParaRPr lang="en-US" b="0" i="0" u="none" dirty="0">
              <a:solidFill>
                <a:schemeClr val="tx2"/>
              </a:solidFill>
              <a:effectLst/>
              <a:latin typeface="-apple-system"/>
            </a:endParaRPr>
          </a:p>
          <a:p>
            <a:endParaRPr lang="en-US" b="0" i="0" dirty="0">
              <a:solidFill>
                <a:srgbClr val="111111"/>
              </a:solidFill>
              <a:effectLst/>
              <a:latin typeface="-apple-system"/>
            </a:endParaRPr>
          </a:p>
          <a:p>
            <a:r>
              <a:rPr lang="en-US" b="1" dirty="0"/>
              <a:t>Clinical Remission-  </a:t>
            </a:r>
            <a:r>
              <a:rPr lang="en-US" dirty="0"/>
              <a:t>defined as Mayo Clinic Score ≤2 with no individual </a:t>
            </a:r>
            <a:r>
              <a:rPr lang="en-US" dirty="0" err="1"/>
              <a:t>subscore</a:t>
            </a:r>
            <a:r>
              <a:rPr lang="en-US" dirty="0"/>
              <a:t> &gt;1 </a:t>
            </a:r>
          </a:p>
          <a:p>
            <a:r>
              <a:rPr lang="en-US" b="1" dirty="0"/>
              <a:t>Endoscopic Improvement </a:t>
            </a:r>
            <a:r>
              <a:rPr lang="en-US" dirty="0"/>
              <a:t>-  defined as endoscopy </a:t>
            </a:r>
            <a:r>
              <a:rPr lang="en-US" dirty="0" err="1"/>
              <a:t>subscore</a:t>
            </a:r>
            <a:r>
              <a:rPr lang="en-US" dirty="0"/>
              <a:t> of Mayo Clinic Score of 0 or 1</a:t>
            </a:r>
            <a:endParaRPr dirty="0"/>
          </a:p>
        </p:txBody>
      </p:sp>
    </p:spTree>
    <p:extLst>
      <p:ext uri="{BB962C8B-B14F-4D97-AF65-F5344CB8AC3E}">
        <p14:creationId xmlns:p14="http://schemas.microsoft.com/office/powerpoint/2010/main" val="3916072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73B1B5E-696F-8A4A-9730-0DDA82FF5A34}" type="slidenum">
              <a:rPr lang="en-US" smtClean="0"/>
              <a:t>17</a:t>
            </a:fld>
            <a:endParaRPr lang="en-US" dirty="0"/>
          </a:p>
        </p:txBody>
      </p:sp>
    </p:spTree>
    <p:extLst>
      <p:ext uri="{BB962C8B-B14F-4D97-AF65-F5344CB8AC3E}">
        <p14:creationId xmlns:p14="http://schemas.microsoft.com/office/powerpoint/2010/main" val="43587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a:buFont typeface="Wingdings" panose="05000000000000000000" pitchFamily="2" charset="2"/>
              <a:buChar char="§"/>
            </a:pPr>
            <a:r>
              <a:rPr lang="en-US" dirty="0"/>
              <a:t>Inflammatory pathology in patient with IBD outside the gut</a:t>
            </a:r>
          </a:p>
          <a:p>
            <a:pPr>
              <a:buFont typeface="Wingdings" panose="05000000000000000000" pitchFamily="2" charset="2"/>
              <a:buChar char="§"/>
            </a:pPr>
            <a:r>
              <a:rPr lang="en-US" dirty="0"/>
              <a:t>Occur before, during or after dx of IBD</a:t>
            </a:r>
          </a:p>
          <a:p>
            <a:pPr>
              <a:buFont typeface="Wingdings" panose="05000000000000000000" pitchFamily="2" charset="2"/>
              <a:buChar char="§"/>
            </a:pPr>
            <a:r>
              <a:rPr lang="en-US" dirty="0"/>
              <a:t>Direct or indirect sequela of intestinal inflammation </a:t>
            </a:r>
          </a:p>
          <a:p>
            <a:pPr>
              <a:buFont typeface="Wingdings" panose="05000000000000000000" pitchFamily="2" charset="2"/>
              <a:buChar char="§"/>
            </a:pPr>
            <a:r>
              <a:rPr lang="en-US" dirty="0"/>
              <a:t>Between 25-40 % of IBD patients experience EIMs</a:t>
            </a:r>
          </a:p>
          <a:p>
            <a:pPr>
              <a:buFont typeface="Wingdings" panose="05000000000000000000" pitchFamily="2" charset="2"/>
              <a:buChar char="§"/>
            </a:pPr>
            <a:r>
              <a:rPr lang="en-US" dirty="0"/>
              <a:t>Up to 26 % of patients will experience an EIM before onset of intestinal manifestation. </a:t>
            </a:r>
          </a:p>
          <a:p>
            <a:pPr>
              <a:buFont typeface="Wingdings" panose="05000000000000000000" pitchFamily="2" charset="2"/>
              <a:buChar char="§"/>
            </a:pPr>
            <a:r>
              <a:rPr lang="en-US" dirty="0"/>
              <a:t>1 EIM </a:t>
            </a:r>
            <a:r>
              <a:rPr lang="en-US" dirty="0">
                <a:sym typeface="Wingdings" panose="05000000000000000000" pitchFamily="2" charset="2"/>
              </a:rPr>
              <a:t> increased risk for developing others. 20% IBD pt’s report 2 EIMs. 10 % report 3 or more different EIMs. </a:t>
            </a:r>
          </a:p>
          <a:p>
            <a:pPr>
              <a:buFont typeface="Wingdings" panose="05000000000000000000" pitchFamily="2" charset="2"/>
              <a:buChar char="§"/>
            </a:pPr>
            <a:r>
              <a:rPr lang="en-US" dirty="0">
                <a:sym typeface="Wingdings" panose="05000000000000000000" pitchFamily="2" charset="2"/>
              </a:rPr>
              <a:t>In general- colonic disease  more likely to have EIM.</a:t>
            </a:r>
            <a:endParaRPr lang="en-US" dirty="0"/>
          </a:p>
          <a:p>
            <a:pPr marL="0" indent="0">
              <a:buNone/>
            </a:pPr>
            <a:endParaRPr lang="en-US" dirty="0"/>
          </a:p>
          <a:p>
            <a:endParaRPr dirty="0"/>
          </a:p>
        </p:txBody>
      </p:sp>
    </p:spTree>
    <p:extLst>
      <p:ext uri="{BB962C8B-B14F-4D97-AF65-F5344CB8AC3E}">
        <p14:creationId xmlns:p14="http://schemas.microsoft.com/office/powerpoint/2010/main" val="3643480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Slightly more common in CD vs UC. </a:t>
            </a:r>
          </a:p>
          <a:p>
            <a:r>
              <a:rPr lang="en-US" dirty="0" err="1"/>
              <a:t>Enthesitis</a:t>
            </a:r>
            <a:r>
              <a:rPr lang="en-US" dirty="0"/>
              <a:t> – inflammation of the insertion of tendons, ligaments, and joint capsule into the bone. </a:t>
            </a:r>
          </a:p>
          <a:p>
            <a:r>
              <a:rPr lang="en-US" dirty="0"/>
              <a:t>For the sake of time, during this presentation we will be focusing on the most common EIMs in IBD</a:t>
            </a:r>
          </a:p>
        </p:txBody>
      </p:sp>
      <p:sp>
        <p:nvSpPr>
          <p:cNvPr id="4" name="Slide Number Placeholder 3"/>
          <p:cNvSpPr>
            <a:spLocks noGrp="1"/>
          </p:cNvSpPr>
          <p:nvPr>
            <p:ph type="sldNum" sz="quarter" idx="5"/>
          </p:nvPr>
        </p:nvSpPr>
        <p:spPr/>
        <p:txBody>
          <a:bodyPr/>
          <a:lstStyle/>
          <a:p>
            <a:fld id="{978E5E54-FAE1-4930-AC1A-0BB8F95BFF13}" type="slidenum">
              <a:rPr lang="en-US" smtClean="0"/>
              <a:t>19</a:t>
            </a:fld>
            <a:endParaRPr lang="en-US"/>
          </a:p>
        </p:txBody>
      </p:sp>
    </p:spTree>
    <p:extLst>
      <p:ext uri="{BB962C8B-B14F-4D97-AF65-F5344CB8AC3E}">
        <p14:creationId xmlns:p14="http://schemas.microsoft.com/office/powerpoint/2010/main" val="1930644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Peripheral arthritis- large joints of arms and legs such as elbows, wrists, knees and ankles </a:t>
            </a:r>
          </a:p>
          <a:p>
            <a:r>
              <a:rPr lang="en-US" dirty="0"/>
              <a:t>Peripheral Small-  fingers, toes</a:t>
            </a:r>
          </a:p>
          <a:p>
            <a:r>
              <a:rPr lang="en-US" dirty="0"/>
              <a:t>Axial arthritis – inflammatory arthritis where main symptom is back pain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E5E54-FAE1-4930-AC1A-0BB8F95BFF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8737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937664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a:buFont typeface="Wingdings" panose="05000000000000000000" pitchFamily="2" charset="2"/>
              <a:buChar char="§"/>
            </a:pPr>
            <a:r>
              <a:rPr lang="en-US" sz="1200" dirty="0"/>
              <a:t>Consider a biologic, anti-TNFs have the most data. Both infliximab and adalimumab have proven effective in the management of IBD arthropathy, including axial disease.</a:t>
            </a:r>
          </a:p>
          <a:p>
            <a:pPr>
              <a:buFont typeface="Wingdings" panose="05000000000000000000" pitchFamily="2" charset="2"/>
              <a:buChar char="§"/>
            </a:pPr>
            <a:r>
              <a:rPr lang="en-US" sz="1200" dirty="0"/>
              <a:t>Sulfasalazine some efficacy at improving peripheral arthritis in </a:t>
            </a:r>
            <a:r>
              <a:rPr lang="en-US" sz="1200" dirty="0" err="1"/>
              <a:t>SpA</a:t>
            </a:r>
            <a:r>
              <a:rPr lang="en-US" sz="1200" dirty="0"/>
              <a:t>, however not in axial arthritis and back pain. </a:t>
            </a:r>
          </a:p>
          <a:p>
            <a:pPr>
              <a:buFont typeface="Wingdings" panose="05000000000000000000" pitchFamily="2" charset="2"/>
              <a:buChar char="§"/>
            </a:pPr>
            <a:r>
              <a:rPr lang="en-US" sz="1200" dirty="0"/>
              <a:t>In recent systemic review, Ustekinumab showed some effectiveness for IBD-associated peripheral arthritis (as well as skin EIMs), but not </a:t>
            </a:r>
            <a:r>
              <a:rPr lang="en-US" sz="1200" dirty="0" err="1"/>
              <a:t>axSpA</a:t>
            </a:r>
            <a:r>
              <a:rPr lang="en-US" sz="1200" dirty="0"/>
              <a:t>. </a:t>
            </a:r>
          </a:p>
          <a:p>
            <a:pPr>
              <a:buFont typeface="Wingdings" panose="05000000000000000000" pitchFamily="2" charset="2"/>
              <a:buChar char="§"/>
            </a:pPr>
            <a:r>
              <a:rPr lang="en-US" sz="1200" dirty="0"/>
              <a:t>JAK inhibitors are effective in axial and peripheral arthropathy</a:t>
            </a:r>
          </a:p>
          <a:p>
            <a:endParaRPr dirty="0"/>
          </a:p>
        </p:txBody>
      </p:sp>
    </p:spTree>
    <p:extLst>
      <p:ext uri="{BB962C8B-B14F-4D97-AF65-F5344CB8AC3E}">
        <p14:creationId xmlns:p14="http://schemas.microsoft.com/office/powerpoint/2010/main" val="2469127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itchFamily="34" charset="-128"/>
              </a:defRPr>
            </a:lvl1pPr>
            <a:lvl2pPr marL="742950" indent="-285750">
              <a:defRPr>
                <a:solidFill>
                  <a:schemeClr val="tx1"/>
                </a:solidFill>
                <a:latin typeface="Arial" panose="020B0604020202020204" pitchFamily="34" charset="0"/>
                <a:ea typeface="ＭＳ Ｐゴシック" pitchFamily="34" charset="-128"/>
              </a:defRPr>
            </a:lvl2pPr>
            <a:lvl3pPr marL="1143000" indent="-228600">
              <a:defRPr>
                <a:solidFill>
                  <a:schemeClr val="tx1"/>
                </a:solidFill>
                <a:latin typeface="Arial" panose="020B0604020202020204" pitchFamily="34" charset="0"/>
                <a:ea typeface="ＭＳ Ｐゴシック" pitchFamily="34" charset="-128"/>
              </a:defRPr>
            </a:lvl3pPr>
            <a:lvl4pPr marL="1600200" indent="-228600">
              <a:defRPr>
                <a:solidFill>
                  <a:schemeClr val="tx1"/>
                </a:solidFill>
                <a:latin typeface="Arial" panose="020B0604020202020204" pitchFamily="34" charset="0"/>
                <a:ea typeface="ＭＳ Ｐゴシック" pitchFamily="34" charset="-128"/>
              </a:defRPr>
            </a:lvl4pPr>
            <a:lvl5pPr marL="2057400" indent="-228600">
              <a:defRPr>
                <a:solidFill>
                  <a:schemeClr val="tx1"/>
                </a:solidFill>
                <a:latin typeface="Arial" panose="020B0604020202020204"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3CD87F9-7D94-4BC4-ADCF-EC12E40D327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endParaRPr>
          </a:p>
        </p:txBody>
      </p:sp>
      <p:sp>
        <p:nvSpPr>
          <p:cNvPr id="133123"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indent="4763" eaLnBrk="1" hangingPunct="1"/>
            <a:endParaRPr lang="en-US" altLang="en-US" dirty="0"/>
          </a:p>
        </p:txBody>
      </p:sp>
    </p:spTree>
    <p:extLst>
      <p:ext uri="{BB962C8B-B14F-4D97-AF65-F5344CB8AC3E}">
        <p14:creationId xmlns:p14="http://schemas.microsoft.com/office/powerpoint/2010/main" val="2569842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itchFamily="34" charset="-128"/>
              </a:defRPr>
            </a:lvl1pPr>
            <a:lvl2pPr marL="742950" indent="-285750">
              <a:defRPr>
                <a:solidFill>
                  <a:schemeClr val="tx1"/>
                </a:solidFill>
                <a:latin typeface="Arial" panose="020B0604020202020204" pitchFamily="34" charset="0"/>
                <a:ea typeface="ＭＳ Ｐゴシック" pitchFamily="34" charset="-128"/>
              </a:defRPr>
            </a:lvl2pPr>
            <a:lvl3pPr marL="1143000" indent="-228600">
              <a:defRPr>
                <a:solidFill>
                  <a:schemeClr val="tx1"/>
                </a:solidFill>
                <a:latin typeface="Arial" panose="020B0604020202020204" pitchFamily="34" charset="0"/>
                <a:ea typeface="ＭＳ Ｐゴシック" pitchFamily="34" charset="-128"/>
              </a:defRPr>
            </a:lvl3pPr>
            <a:lvl4pPr marL="1600200" indent="-228600">
              <a:defRPr>
                <a:solidFill>
                  <a:schemeClr val="tx1"/>
                </a:solidFill>
                <a:latin typeface="Arial" panose="020B0604020202020204" pitchFamily="34" charset="0"/>
                <a:ea typeface="ＭＳ Ｐゴシック" pitchFamily="34" charset="-128"/>
              </a:defRPr>
            </a:lvl4pPr>
            <a:lvl5pPr marL="2057400" indent="-228600">
              <a:defRPr>
                <a:solidFill>
                  <a:schemeClr val="tx1"/>
                </a:solidFill>
                <a:latin typeface="Arial" panose="020B0604020202020204"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9pPr>
          </a:lstStyle>
          <a:p>
            <a:fld id="{83CD87F9-7D94-4BC4-ADCF-EC12E40D3279}" type="slidenum">
              <a:rPr lang="en-US" altLang="en-US" smtClean="0">
                <a:solidFill>
                  <a:prstClr val="black"/>
                </a:solidFill>
              </a:rPr>
              <a:pPr/>
              <a:t>2</a:t>
            </a:fld>
            <a:endParaRPr lang="en-US" altLang="en-US" dirty="0">
              <a:solidFill>
                <a:prstClr val="black"/>
              </a:solidFill>
            </a:endParaRPr>
          </a:p>
        </p:txBody>
      </p:sp>
      <p:sp>
        <p:nvSpPr>
          <p:cNvPr id="133123"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indent="4763" eaLnBrk="1" hangingPunct="1"/>
            <a:endParaRPr lang="en-US" altLang="en-US" dirty="0"/>
          </a:p>
        </p:txBody>
      </p:sp>
    </p:spTree>
    <p:extLst>
      <p:ext uri="{BB962C8B-B14F-4D97-AF65-F5344CB8AC3E}">
        <p14:creationId xmlns:p14="http://schemas.microsoft.com/office/powerpoint/2010/main" val="3839681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itchFamily="34" charset="-128"/>
              </a:defRPr>
            </a:lvl1pPr>
            <a:lvl2pPr marL="742950" indent="-285750">
              <a:defRPr>
                <a:solidFill>
                  <a:schemeClr val="tx1"/>
                </a:solidFill>
                <a:latin typeface="Arial" panose="020B0604020202020204" pitchFamily="34" charset="0"/>
                <a:ea typeface="ＭＳ Ｐゴシック" pitchFamily="34" charset="-128"/>
              </a:defRPr>
            </a:lvl2pPr>
            <a:lvl3pPr marL="1143000" indent="-228600">
              <a:defRPr>
                <a:solidFill>
                  <a:schemeClr val="tx1"/>
                </a:solidFill>
                <a:latin typeface="Arial" panose="020B0604020202020204" pitchFamily="34" charset="0"/>
                <a:ea typeface="ＭＳ Ｐゴシック" pitchFamily="34" charset="-128"/>
              </a:defRPr>
            </a:lvl3pPr>
            <a:lvl4pPr marL="1600200" indent="-228600">
              <a:defRPr>
                <a:solidFill>
                  <a:schemeClr val="tx1"/>
                </a:solidFill>
                <a:latin typeface="Arial" panose="020B0604020202020204" pitchFamily="34" charset="0"/>
                <a:ea typeface="ＭＳ Ｐゴシック" pitchFamily="34" charset="-128"/>
              </a:defRPr>
            </a:lvl4pPr>
            <a:lvl5pPr marL="2057400" indent="-228600">
              <a:defRPr>
                <a:solidFill>
                  <a:schemeClr val="tx1"/>
                </a:solidFill>
                <a:latin typeface="Arial" panose="020B0604020202020204"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3CD87F9-7D94-4BC4-ADCF-EC12E40D327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endParaRPr>
          </a:p>
        </p:txBody>
      </p:sp>
      <p:sp>
        <p:nvSpPr>
          <p:cNvPr id="133123"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indent="4763" eaLnBrk="1" hangingPunct="1"/>
            <a:endParaRPr lang="en-US" altLang="en-US" dirty="0"/>
          </a:p>
        </p:txBody>
      </p:sp>
    </p:spTree>
    <p:extLst>
      <p:ext uri="{BB962C8B-B14F-4D97-AF65-F5344CB8AC3E}">
        <p14:creationId xmlns:p14="http://schemas.microsoft.com/office/powerpoint/2010/main" val="4229384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73B1B5E-696F-8A4A-9730-0DDA82FF5A34}" type="slidenum">
              <a:rPr lang="en-US" smtClean="0"/>
              <a:t>25</a:t>
            </a:fld>
            <a:endParaRPr lang="en-US" dirty="0"/>
          </a:p>
        </p:txBody>
      </p:sp>
    </p:spTree>
    <p:extLst>
      <p:ext uri="{BB962C8B-B14F-4D97-AF65-F5344CB8AC3E}">
        <p14:creationId xmlns:p14="http://schemas.microsoft.com/office/powerpoint/2010/main" val="1264136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73B1B5E-696F-8A4A-9730-0DDA82FF5A34}" type="slidenum">
              <a:rPr lang="en-US" smtClean="0"/>
              <a:t>26</a:t>
            </a:fld>
            <a:endParaRPr lang="en-US" dirty="0"/>
          </a:p>
        </p:txBody>
      </p:sp>
    </p:spTree>
    <p:extLst>
      <p:ext uri="{BB962C8B-B14F-4D97-AF65-F5344CB8AC3E}">
        <p14:creationId xmlns:p14="http://schemas.microsoft.com/office/powerpoint/2010/main" val="15979386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212121"/>
                </a:solidFill>
                <a:effectLst/>
                <a:latin typeface="BlinkMacSystemFont"/>
              </a:rPr>
              <a:t> </a:t>
            </a:r>
            <a:r>
              <a:rPr lang="en-US" b="0" i="0" dirty="0">
                <a:solidFill>
                  <a:srgbClr val="212121"/>
                </a:solidFill>
                <a:effectLst/>
                <a:latin typeface="BlinkMacSystemFont"/>
              </a:rPr>
              <a:t>At Week 6, there were greater absolute differences in efficacy between vedolizumab and placebo in patients naive to TNF antagonists than patients with failure of TNF antagonists, although the risk ratios (RRs) for efficacy were similar for each group. Week 6 rates of response to vedolizumab and placebo were 53.1% and 26.3%, respectively, among patients naive to TNF antagonists (absolute difference, 26.4%; 95% confidence interval [CI], 12.4-40.4; RR, 2.0; 95% CI, 1.3-3.0); these rates were 39.0% and 20.6%, respectively, in patients with failure of TNF antagonists (absolute difference, 18.1%; 95% CI, 2.8-33.5; RR, 1.9; 95% CI, 1.1-3.2). During maintenance therapy, the absolute differences were similar but the RR for efficacy was higher for patients with failure of TNF antagonists than for patients naive to TNF antagonists, for most outcomes. Week 52 rates of remission with vedolizumab and placebo were 46.9% and 19.0%, respectively, in patients naive to TNF antagonists (absolute difference, 28.0%; 95% CI, 14.9-41.1; RR, 2.5; 95% CI, 1.5-4.0) and 36.1% and 5.3%, respectively, in patients with failure of TNF antagonists (absolute difference, 29.5%; 95% CI, 12.8-46.1; RR, 6.6; 95% CI, 1.7-26.5). No differences in adverse events were observed among groups.</a:t>
            </a:r>
            <a:endParaRPr lang="en-US" dirty="0"/>
          </a:p>
        </p:txBody>
      </p:sp>
      <p:sp>
        <p:nvSpPr>
          <p:cNvPr id="4" name="Slide Number Placeholder 3"/>
          <p:cNvSpPr>
            <a:spLocks noGrp="1"/>
          </p:cNvSpPr>
          <p:nvPr>
            <p:ph type="sldNum" sz="quarter" idx="5"/>
          </p:nvPr>
        </p:nvSpPr>
        <p:spPr/>
        <p:txBody>
          <a:bodyPr/>
          <a:lstStyle/>
          <a:p>
            <a:fld id="{21A29BF8-BB8D-42D9-AA32-01F9CF9DD942}" type="slidenum">
              <a:rPr lang="en-US" smtClean="0"/>
              <a:t>27</a:t>
            </a:fld>
            <a:endParaRPr lang="en-US" dirty="0"/>
          </a:p>
        </p:txBody>
      </p:sp>
    </p:spTree>
    <p:extLst>
      <p:ext uri="{BB962C8B-B14F-4D97-AF65-F5344CB8AC3E}">
        <p14:creationId xmlns:p14="http://schemas.microsoft.com/office/powerpoint/2010/main" val="1292350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Fira Sans" panose="020B0503050000020004" pitchFamily="34" charset="0"/>
              </a:rPr>
              <a:t>Clinical remission was achieved in 23% vs 6.6% of patients on ozanimod vs placebo who were biologic naïve, 17.2% vs 8.3% on 1 prior biologic, and 3.7% vs 2.5% on 2 or more biologics. Clinical response was reached in 53% vs 28% of patients on ozanimod vs placebo who were biologic naïve, 50% vs 33% on 1 biologic, and 27% vs 15% on 2 or more biologics. During maintenance, ozanimod-treated patients had greater responses on all endpoints versus placebo, with similar proportions of patients achieving clinical response to ozanimod regardless of prior biologic exposure (61% for biologic naïve, 60% for 1 biologic, and 55% for 2 or more biologics). </a:t>
            </a:r>
          </a:p>
          <a:p>
            <a:endParaRPr lang="en-US" b="0" i="0" dirty="0">
              <a:solidFill>
                <a:srgbClr val="333333"/>
              </a:solidFill>
              <a:effectLst/>
              <a:latin typeface="Fira Sans" panose="020B0503050000020004" pitchFamily="34" charset="0"/>
            </a:endParaRPr>
          </a:p>
          <a:p>
            <a:r>
              <a:rPr lang="en-US" b="0" i="0" dirty="0">
                <a:solidFill>
                  <a:srgbClr val="333333"/>
                </a:solidFill>
                <a:effectLst/>
                <a:latin typeface="Fira Sans" panose="020B0503050000020004" pitchFamily="34" charset="0"/>
              </a:rPr>
              <a:t>At week 52, the proportion of patients on ozanimod with clinical remission was similar in the 1-biologic and 2+-biologic exposure groups (28% and 26%, respectively), and proportions of patients on ozanimod with endoscopic improvement and mucosal healing were similar for the 1-biologic and biologic-naïve groups (47% and 50%, 30%, and 33%, respectively). Among patients with inadequate response to prior anti-TNF agents, vedolizumab, or both at baseline, treatment effects favored ozanimod vs placebo on these endpoints in all three groups during both induction and maintenance.</a:t>
            </a:r>
            <a:endParaRPr lang="en-US" dirty="0"/>
          </a:p>
        </p:txBody>
      </p:sp>
      <p:sp>
        <p:nvSpPr>
          <p:cNvPr id="4" name="Slide Number Placeholder 3"/>
          <p:cNvSpPr>
            <a:spLocks noGrp="1"/>
          </p:cNvSpPr>
          <p:nvPr>
            <p:ph type="sldNum" sz="quarter" idx="5"/>
          </p:nvPr>
        </p:nvSpPr>
        <p:spPr/>
        <p:txBody>
          <a:bodyPr/>
          <a:lstStyle/>
          <a:p>
            <a:fld id="{21A29BF8-BB8D-42D9-AA32-01F9CF9DD942}" type="slidenum">
              <a:rPr lang="en-US" smtClean="0"/>
              <a:t>28</a:t>
            </a:fld>
            <a:endParaRPr lang="en-US" dirty="0"/>
          </a:p>
        </p:txBody>
      </p:sp>
    </p:spTree>
    <p:extLst>
      <p:ext uri="{BB962C8B-B14F-4D97-AF65-F5344CB8AC3E}">
        <p14:creationId xmlns:p14="http://schemas.microsoft.com/office/powerpoint/2010/main" val="3668404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4000" b="0" i="0" dirty="0">
              <a:solidFill>
                <a:srgbClr val="2A2A2A"/>
              </a:solidFill>
              <a:effectLst/>
              <a:latin typeface="Merriweather" panose="00000500000000000000" pitchFamily="2" charset="0"/>
            </a:endParaRPr>
          </a:p>
          <a:p>
            <a:r>
              <a:rPr lang="en-US" sz="4000" b="0" i="0" dirty="0">
                <a:solidFill>
                  <a:srgbClr val="2A2A2A"/>
                </a:solidFill>
                <a:effectLst/>
                <a:latin typeface="Merriweather" panose="00000500000000000000" pitchFamily="2" charset="0"/>
              </a:rPr>
              <a:t> inadequate response (IR; persistently active UC despite ≥1 induction regimen of infliximab, adalimumab, golimumab, vedolizumab or ustekinumab)</a:t>
            </a:r>
          </a:p>
          <a:p>
            <a:r>
              <a:rPr lang="en-US" sz="4000" b="0" i="0" dirty="0">
                <a:solidFill>
                  <a:srgbClr val="2A2A2A"/>
                </a:solidFill>
                <a:effectLst/>
                <a:latin typeface="Merriweather" panose="00000500000000000000" pitchFamily="2" charset="0"/>
              </a:rPr>
              <a:t>loss of response</a:t>
            </a:r>
          </a:p>
          <a:p>
            <a:r>
              <a:rPr lang="en-US" sz="4000" b="0" i="0" dirty="0">
                <a:solidFill>
                  <a:srgbClr val="2A2A2A"/>
                </a:solidFill>
                <a:effectLst/>
                <a:latin typeface="Merriweather" panose="00000500000000000000" pitchFamily="2" charset="0"/>
              </a:rPr>
              <a:t>or intolerance to ≥1 biologic (bio-IR) or anti-TNF agent (anti-TNF-IR) in the Phase 3 trials.</a:t>
            </a:r>
          </a:p>
          <a:p>
            <a:endParaRPr lang="en-US" sz="4000" b="0" i="0" dirty="0">
              <a:solidFill>
                <a:srgbClr val="2A2A2A"/>
              </a:solidFill>
              <a:effectLst/>
              <a:latin typeface="Merriweather" panose="00000500000000000000" pitchFamily="2" charset="0"/>
            </a:endParaRPr>
          </a:p>
          <a:p>
            <a:r>
              <a:rPr lang="en-US" sz="2800" b="0" i="0" dirty="0">
                <a:solidFill>
                  <a:srgbClr val="2A2A2A"/>
                </a:solidFill>
                <a:effectLst/>
                <a:latin typeface="Merriweather" panose="020F0502020204030204" pitchFamily="2" charset="0"/>
              </a:rPr>
              <a:t>In pts with UC, significantly more pts achieved clinical remission after 8-wk induction and 52-wk maintenance therapy with UPA than PBO in non-bio-IR, bio-IR and anti-TNFIR pts. Generally similar efficacy was observed between the bio-IR and anti-TNF-IR pts, which was consistent with the previously published overall population.</a:t>
            </a:r>
            <a:r>
              <a:rPr lang="en-US" sz="2800" b="0" i="0" baseline="30000" dirty="0">
                <a:solidFill>
                  <a:srgbClr val="2A2A2A"/>
                </a:solidFill>
                <a:effectLst/>
                <a:latin typeface="Source Sans Pro" panose="020B0503030403020204" pitchFamily="34" charset="0"/>
              </a:rPr>
              <a:t>1,2</a:t>
            </a:r>
            <a:r>
              <a:rPr lang="en-US" sz="2800" b="0" i="0" dirty="0">
                <a:solidFill>
                  <a:srgbClr val="2A2A2A"/>
                </a:solidFill>
                <a:effectLst/>
                <a:latin typeface="Merriweather" panose="020F0502020204030204" pitchFamily="2" charset="0"/>
              </a:rPr>
              <a:t> These findings suggest that UPA is efficacious for UC regardless of prior therapy with anti-TNF agents or other biologics.</a:t>
            </a:r>
            <a:endParaRPr lang="en-US" sz="1800" b="0" i="0"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21A29BF8-BB8D-42D9-AA32-01F9CF9DD942}" type="slidenum">
              <a:rPr lang="en-US" smtClean="0"/>
              <a:t>31</a:t>
            </a:fld>
            <a:endParaRPr lang="en-US" dirty="0"/>
          </a:p>
        </p:txBody>
      </p:sp>
    </p:spTree>
    <p:extLst>
      <p:ext uri="{BB962C8B-B14F-4D97-AF65-F5344CB8AC3E}">
        <p14:creationId xmlns:p14="http://schemas.microsoft.com/office/powerpoint/2010/main" val="25159183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Here is the same 2020 network meta-analysis but looking at induction therapy in patients with prior TNF exposure, so they are now on their second agent and considered bioexposed. </a:t>
            </a:r>
          </a:p>
          <a:p>
            <a:r>
              <a:rPr lang="en-US" dirty="0">
                <a:cs typeface="Calibri"/>
              </a:rPr>
              <a:t>You can see Ustekinumab and Tofa did great for bio-exposed patients way outperform Vedo and Adalimumab.  Something to consider when switching therapy</a:t>
            </a:r>
          </a:p>
          <a:p>
            <a:r>
              <a:rPr lang="en-US" dirty="0">
                <a:cs typeface="Calibri"/>
              </a:rPr>
              <a:t>Again, this is 2020 so no Upa or Ozanimod</a:t>
            </a:r>
          </a:p>
          <a:p>
            <a:endParaRPr lang="en-US" dirty="0">
              <a:cs typeface="Calibri"/>
            </a:endParaRPr>
          </a:p>
        </p:txBody>
      </p:sp>
      <p:sp>
        <p:nvSpPr>
          <p:cNvPr id="4" name="Slide Number Placeholder 3"/>
          <p:cNvSpPr>
            <a:spLocks noGrp="1"/>
          </p:cNvSpPr>
          <p:nvPr>
            <p:ph type="sldNum" sz="quarter" idx="5"/>
          </p:nvPr>
        </p:nvSpPr>
        <p:spPr/>
        <p:txBody>
          <a:bodyPr/>
          <a:lstStyle/>
          <a:p>
            <a:fld id="{073B1B5E-696F-8A4A-9730-0DDA82FF5A34}" type="slidenum">
              <a:rPr lang="en-US" smtClean="0"/>
              <a:t>32</a:t>
            </a:fld>
            <a:endParaRPr lang="en-US" dirty="0"/>
          </a:p>
        </p:txBody>
      </p:sp>
    </p:spTree>
    <p:extLst>
      <p:ext uri="{BB962C8B-B14F-4D97-AF65-F5344CB8AC3E}">
        <p14:creationId xmlns:p14="http://schemas.microsoft.com/office/powerpoint/2010/main" val="9338102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Typical patient you may see in the community or at an IBD center.  A young, bionaive patient with moderate UC</a:t>
            </a:r>
          </a:p>
          <a:p>
            <a:r>
              <a:rPr lang="en-US" dirty="0">
                <a:cs typeface="Calibri"/>
              </a:rPr>
              <a:t>But in today's growing armamentarium of therapeutic options, the conversation we have with this patient looks different than it did not 5 years ago</a:t>
            </a:r>
          </a:p>
        </p:txBody>
      </p:sp>
      <p:sp>
        <p:nvSpPr>
          <p:cNvPr id="4" name="Slide Number Placeholder 3"/>
          <p:cNvSpPr>
            <a:spLocks noGrp="1"/>
          </p:cNvSpPr>
          <p:nvPr>
            <p:ph type="sldNum" sz="quarter" idx="5"/>
          </p:nvPr>
        </p:nvSpPr>
        <p:spPr/>
        <p:txBody>
          <a:bodyPr/>
          <a:lstStyle/>
          <a:p>
            <a:fld id="{073B1B5E-696F-8A4A-9730-0DDA82FF5A34}" type="slidenum">
              <a:rPr lang="en-US" smtClean="0"/>
              <a:t>33</a:t>
            </a:fld>
            <a:endParaRPr lang="en-US" dirty="0"/>
          </a:p>
        </p:txBody>
      </p:sp>
    </p:spTree>
    <p:extLst>
      <p:ext uri="{BB962C8B-B14F-4D97-AF65-F5344CB8AC3E}">
        <p14:creationId xmlns:p14="http://schemas.microsoft.com/office/powerpoint/2010/main" val="42336448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Typical patient you may see in the community or at an IBD center.  A young, bionaive patient with moderate UC</a:t>
            </a:r>
          </a:p>
          <a:p>
            <a:r>
              <a:rPr lang="en-US" dirty="0">
                <a:cs typeface="Calibri"/>
              </a:rPr>
              <a:t>But in today's growing armamentarium of therapeutic options, the conversation we have with this patient looks different than it did not 5 years ago</a:t>
            </a:r>
          </a:p>
        </p:txBody>
      </p:sp>
      <p:sp>
        <p:nvSpPr>
          <p:cNvPr id="4" name="Slide Number Placeholder 3"/>
          <p:cNvSpPr>
            <a:spLocks noGrp="1"/>
          </p:cNvSpPr>
          <p:nvPr>
            <p:ph type="sldNum" sz="quarter" idx="5"/>
          </p:nvPr>
        </p:nvSpPr>
        <p:spPr/>
        <p:txBody>
          <a:bodyPr/>
          <a:lstStyle/>
          <a:p>
            <a:fld id="{073B1B5E-696F-8A4A-9730-0DDA82FF5A34}" type="slidenum">
              <a:rPr lang="en-US" smtClean="0"/>
              <a:t>34</a:t>
            </a:fld>
            <a:endParaRPr lang="en-US" dirty="0"/>
          </a:p>
        </p:txBody>
      </p:sp>
    </p:spTree>
    <p:extLst>
      <p:ext uri="{BB962C8B-B14F-4D97-AF65-F5344CB8AC3E}">
        <p14:creationId xmlns:p14="http://schemas.microsoft.com/office/powerpoint/2010/main" val="39427826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A29BF8-BB8D-42D9-AA32-01F9CF9DD942}" type="slidenum">
              <a:rPr lang="en-US" smtClean="0"/>
              <a:t>37</a:t>
            </a:fld>
            <a:endParaRPr lang="en-US" dirty="0"/>
          </a:p>
        </p:txBody>
      </p:sp>
    </p:spTree>
    <p:extLst>
      <p:ext uri="{BB962C8B-B14F-4D97-AF65-F5344CB8AC3E}">
        <p14:creationId xmlns:p14="http://schemas.microsoft.com/office/powerpoint/2010/main" val="1894488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copyrighted - </a:t>
            </a:r>
            <a:r>
              <a:rPr lang="en-US" sz="1800" dirty="0">
                <a:effectLst/>
                <a:latin typeface="Segoe UI" panose="020B0502040204020203" pitchFamily="34" charset="0"/>
              </a:rPr>
              <a:t>https://www.sciencedirect.com/science/article/abs/pii/S0165614716301584</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0757ABA-8D5B-6146-942F-DFB929BB8A0C}" type="slidenum">
              <a:rPr lang="en-US" smtClean="0"/>
              <a:pPr/>
              <a:t>4</a:t>
            </a:fld>
            <a:endParaRPr lang="en-US" dirty="0"/>
          </a:p>
        </p:txBody>
      </p:sp>
    </p:spTree>
    <p:extLst>
      <p:ext uri="{BB962C8B-B14F-4D97-AF65-F5344CB8AC3E}">
        <p14:creationId xmlns:p14="http://schemas.microsoft.com/office/powerpoint/2010/main" val="36425205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A29BF8-BB8D-42D9-AA32-01F9CF9DD942}" type="slidenum">
              <a:rPr lang="en-US" smtClean="0"/>
              <a:t>39</a:t>
            </a:fld>
            <a:endParaRPr lang="en-US" dirty="0"/>
          </a:p>
        </p:txBody>
      </p:sp>
    </p:spTree>
    <p:extLst>
      <p:ext uri="{BB962C8B-B14F-4D97-AF65-F5344CB8AC3E}">
        <p14:creationId xmlns:p14="http://schemas.microsoft.com/office/powerpoint/2010/main" val="40403907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0EA914-2DF5-44FC-963D-F31137A303F4}" type="slidenum">
              <a:rPr lang="en-US" smtClean="0"/>
              <a:t>41</a:t>
            </a:fld>
            <a:endParaRPr lang="en-US"/>
          </a:p>
        </p:txBody>
      </p:sp>
    </p:spTree>
    <p:extLst>
      <p:ext uri="{BB962C8B-B14F-4D97-AF65-F5344CB8AC3E}">
        <p14:creationId xmlns:p14="http://schemas.microsoft.com/office/powerpoint/2010/main" val="2783972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5A8006F4-16C6-1E70-B6B6-860889B28C44}"/>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825AE114-E0BE-F9CD-2FAB-464F7F6B4D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5604" name="Slide Number Placeholder 3">
            <a:extLst>
              <a:ext uri="{FF2B5EF4-FFF2-40B4-BE49-F238E27FC236}">
                <a16:creationId xmlns:a16="http://schemas.microsoft.com/office/drawing/2014/main" id="{8E40CFFE-1032-A858-C349-54B457E9C3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fld id="{553A94D8-5C1B-4120-B403-3384EE8D95F9}" type="slidenum">
              <a:rPr lang="en-US" altLang="en-US" sz="1200"/>
              <a:pPr/>
              <a:t>5</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Typical patient you may see in the community or at an IBD center.  A young, bionaive patient with moderate UC</a:t>
            </a:r>
          </a:p>
          <a:p>
            <a:r>
              <a:rPr lang="en-US" dirty="0">
                <a:cs typeface="Calibri"/>
              </a:rPr>
              <a:t>But in today's growing armamentarium of therapeutic options, the conversation we have with this patient looks different than it did not 5 years ago</a:t>
            </a:r>
          </a:p>
          <a:p>
            <a:r>
              <a:rPr lang="en-US" dirty="0">
                <a:cs typeface="Calibri"/>
              </a:rPr>
              <a:t>-  </a:t>
            </a:r>
            <a:r>
              <a:rPr lang="en-US" dirty="0" err="1">
                <a:cs typeface="Calibri"/>
              </a:rPr>
              <a:t>Consder</a:t>
            </a:r>
            <a:r>
              <a:rPr lang="en-US" dirty="0">
                <a:cs typeface="Calibri"/>
              </a:rPr>
              <a:t> Vedolizumab or </a:t>
            </a:r>
            <a:r>
              <a:rPr lang="en-US" dirty="0" err="1">
                <a:cs typeface="Calibri"/>
              </a:rPr>
              <a:t>USTekinumab</a:t>
            </a:r>
            <a:endParaRPr lang="en-US" dirty="0">
              <a:cs typeface="Calibri"/>
            </a:endParaRPr>
          </a:p>
        </p:txBody>
      </p:sp>
      <p:sp>
        <p:nvSpPr>
          <p:cNvPr id="4" name="Slide Number Placeholder 3"/>
          <p:cNvSpPr>
            <a:spLocks noGrp="1"/>
          </p:cNvSpPr>
          <p:nvPr>
            <p:ph type="sldNum" sz="quarter" idx="5"/>
          </p:nvPr>
        </p:nvSpPr>
        <p:spPr/>
        <p:txBody>
          <a:bodyPr/>
          <a:lstStyle/>
          <a:p>
            <a:fld id="{073B1B5E-696F-8A4A-9730-0DDA82FF5A34}" type="slidenum">
              <a:rPr lang="en-US" smtClean="0"/>
              <a:t>7</a:t>
            </a:fld>
            <a:endParaRPr lang="en-US" dirty="0"/>
          </a:p>
        </p:txBody>
      </p:sp>
    </p:spTree>
    <p:extLst>
      <p:ext uri="{BB962C8B-B14F-4D97-AF65-F5344CB8AC3E}">
        <p14:creationId xmlns:p14="http://schemas.microsoft.com/office/powerpoint/2010/main" val="2068446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Sands BE, </a:t>
            </a:r>
            <a:r>
              <a:rPr lang="en-US" dirty="0" err="1"/>
              <a:t>Peyrin-Biroulet</a:t>
            </a:r>
            <a:r>
              <a:rPr lang="en-US" dirty="0"/>
              <a:t> L, Loftus EV, et al. Vedolizumab versus Adalimumab for Moderate-to-Severe Ulcerative Colitis. </a:t>
            </a:r>
            <a:r>
              <a:rPr lang="en-US" i="1" dirty="0"/>
              <a:t>N </a:t>
            </a:r>
            <a:r>
              <a:rPr lang="en-US" i="1" dirty="0" err="1"/>
              <a:t>Engl</a:t>
            </a:r>
            <a:r>
              <a:rPr lang="en-US" i="1" dirty="0"/>
              <a:t> J Med</a:t>
            </a:r>
            <a:r>
              <a:rPr lang="en-US" i="0" dirty="0"/>
              <a:t>. 2019;381:1215-1226.</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3B447D-E37A-462D-9923-5E6FF3547F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7813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Sands BE, </a:t>
            </a:r>
            <a:r>
              <a:rPr lang="en-US" dirty="0" err="1"/>
              <a:t>Peyrin-Biroulet</a:t>
            </a:r>
            <a:r>
              <a:rPr lang="en-US" dirty="0"/>
              <a:t> L, Loftus EV, et al. Vedolizumab versus Adalimumab for Moderate-to-Severe Ulcerative Colitis. </a:t>
            </a:r>
            <a:r>
              <a:rPr lang="en-US" i="1" dirty="0"/>
              <a:t>N </a:t>
            </a:r>
            <a:r>
              <a:rPr lang="en-US" i="1" dirty="0" err="1"/>
              <a:t>Engl</a:t>
            </a:r>
            <a:r>
              <a:rPr lang="en-US" i="1" dirty="0"/>
              <a:t> J Med</a:t>
            </a:r>
            <a:r>
              <a:rPr lang="en-US" i="0" dirty="0"/>
              <a:t>. 2019;381:1215-1226.</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3B447D-E37A-462D-9923-5E6FF3547F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1392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b="0" i="0" u="none" strike="noStrike" baseline="0" dirty="0">
                <a:solidFill>
                  <a:srgbClr val="221E1F"/>
                </a:solidFill>
                <a:latin typeface="ScalaLancetPro"/>
              </a:rPr>
              <a:t>The induction of clinical remission and endoscopic improvement was evaluated in biologic-naive and biologic-exposed populations in prespecified analyses. </a:t>
            </a:r>
          </a:p>
          <a:p>
            <a:r>
              <a:rPr lang="en-US" sz="1200" b="0" i="0" u="none" strike="noStrike" baseline="0" dirty="0">
                <a:solidFill>
                  <a:srgbClr val="221E1F"/>
                </a:solidFill>
                <a:latin typeface="ScalaLancetPro"/>
              </a:rPr>
              <a:t>Data for upadacitinib according to previous biologic exposure were not available and so not included in this analysis. </a:t>
            </a:r>
          </a:p>
          <a:p>
            <a:r>
              <a:rPr lang="en-US" sz="1200" b="0" i="0" u="none" strike="noStrike" baseline="0" dirty="0">
                <a:solidFill>
                  <a:srgbClr val="221E1F"/>
                </a:solidFill>
                <a:latin typeface="ScalaLancetPro"/>
              </a:rPr>
              <a:t>For the induction of clinical remission in biologic-naive patients, all interventions, except for filgotinib 100 mg, were superior to placebo in our pairwise, direct meta-analysis (data not shown); heterogeneity was substantial (</a:t>
            </a:r>
            <a:r>
              <a:rPr lang="en-US" sz="1200" b="0" i="1" u="none" strike="noStrike" baseline="0" dirty="0">
                <a:solidFill>
                  <a:srgbClr val="221E1F"/>
                </a:solidFill>
                <a:latin typeface="ScalaLancetPro"/>
              </a:rPr>
              <a:t>I</a:t>
            </a:r>
            <a:r>
              <a:rPr lang="en-US" sz="1200" b="0" i="0" u="none" strike="noStrike" baseline="0" dirty="0">
                <a:solidFill>
                  <a:srgbClr val="221E1F"/>
                </a:solidFill>
                <a:latin typeface="ScalaLancetPro"/>
              </a:rPr>
              <a:t>²=57%). </a:t>
            </a:r>
          </a:p>
          <a:p>
            <a:r>
              <a:rPr lang="en-US" sz="1200" b="0" i="0" u="none" strike="noStrike" baseline="0" dirty="0">
                <a:solidFill>
                  <a:srgbClr val="221E1F"/>
                </a:solidFill>
                <a:latin typeface="ScalaLancetPro"/>
              </a:rPr>
              <a:t>When comparing active treatments in our network meta-analysis in the biologic-naive population, adalimumab (moderate confidence), </a:t>
            </a:r>
            <a:r>
              <a:rPr lang="en-US" sz="1200" b="0" i="0" u="none" strike="noStrike" baseline="0" dirty="0" err="1">
                <a:solidFill>
                  <a:srgbClr val="221E1F"/>
                </a:solidFill>
                <a:latin typeface="ScalaLancetPro"/>
              </a:rPr>
              <a:t>etrolizumab</a:t>
            </a:r>
            <a:r>
              <a:rPr lang="en-US" sz="1200" b="0" i="0" u="none" strike="noStrike" baseline="0" dirty="0">
                <a:solidFill>
                  <a:srgbClr val="221E1F"/>
                </a:solidFill>
                <a:latin typeface="ScalaLancetPro"/>
              </a:rPr>
              <a:t> (moderate confidence), filgotinib 100 mg (moderate confidence), and filgotinib 200 mg (moderate confidence) were significantly inferior to infliximab; additionally, ustekinumab, vedolizumab, golimumab, and ozanimod were significantly superior to filgotinib 100 mg (moderate confidence; appendix p 25). </a:t>
            </a:r>
          </a:p>
          <a:p>
            <a:r>
              <a:rPr lang="en-US" sz="1200" b="0" i="0" u="none" strike="noStrike" baseline="0" dirty="0">
                <a:solidFill>
                  <a:srgbClr val="221E1F"/>
                </a:solidFill>
                <a:latin typeface="ScalaLancetPro"/>
              </a:rPr>
              <a:t>Infliximab (SUCRA 0·853) and ozanimod (0·847) ranked the highest for the induction of clinical remission among biologic-naive patients (appendix p 26). </a:t>
            </a:r>
            <a:endParaRPr lang="en-US" dirty="0"/>
          </a:p>
          <a:p>
            <a:endParaRPr lang="en-US" b="0" i="0" dirty="0">
              <a:solidFill>
                <a:srgbClr val="111111"/>
              </a:solidFill>
              <a:effectLst/>
              <a:latin typeface="-apple-system"/>
            </a:endParaRPr>
          </a:p>
          <a:p>
            <a:r>
              <a:rPr lang="en-US" b="1" dirty="0"/>
              <a:t>Clinical Remission-  </a:t>
            </a:r>
            <a:r>
              <a:rPr lang="en-US" dirty="0"/>
              <a:t>defined as Mayo Clinic Score ≤2 with no individual </a:t>
            </a:r>
            <a:r>
              <a:rPr lang="en-US" dirty="0" err="1"/>
              <a:t>subscore</a:t>
            </a:r>
            <a:r>
              <a:rPr lang="en-US" dirty="0"/>
              <a:t> &gt;1 </a:t>
            </a:r>
          </a:p>
          <a:p>
            <a:r>
              <a:rPr lang="en-US" b="1" dirty="0"/>
              <a:t>Endoscopic Improvement </a:t>
            </a:r>
            <a:r>
              <a:rPr lang="en-US" dirty="0"/>
              <a:t>-  defined as endoscopy </a:t>
            </a:r>
            <a:r>
              <a:rPr lang="en-US" dirty="0" err="1"/>
              <a:t>subscore</a:t>
            </a:r>
            <a:r>
              <a:rPr lang="en-US" dirty="0"/>
              <a:t> of Mayo Clinic Score of 0 or 1</a:t>
            </a:r>
            <a:endParaRPr dirty="0"/>
          </a:p>
        </p:txBody>
      </p:sp>
    </p:spTree>
    <p:extLst>
      <p:ext uri="{BB962C8B-B14F-4D97-AF65-F5344CB8AC3E}">
        <p14:creationId xmlns:p14="http://schemas.microsoft.com/office/powerpoint/2010/main" val="7482163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7.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8458200" cy="1470025"/>
          </a:xfrm>
        </p:spPr>
        <p:txBody>
          <a:bodyPr lIns="457200" tIns="0" bIns="0">
            <a:noAutofit/>
          </a:bodyPr>
          <a:lstStyle>
            <a:lvl1pPr algn="l">
              <a:defRPr sz="44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0" y="3886200"/>
            <a:ext cx="7772400" cy="838200"/>
          </a:xfrm>
        </p:spPr>
        <p:txBody>
          <a:bodyPr rIns="0" bIns="0">
            <a:noAutofit/>
          </a:bodyPr>
          <a:lstStyle>
            <a:lvl1pPr marL="0" indent="0" algn="l">
              <a:buNone/>
              <a:defRPr sz="2800" b="1">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Content Placeholder 9"/>
          <p:cNvSpPr>
            <a:spLocks noGrp="1"/>
          </p:cNvSpPr>
          <p:nvPr>
            <p:ph sz="quarter" idx="10"/>
          </p:nvPr>
        </p:nvSpPr>
        <p:spPr>
          <a:xfrm>
            <a:off x="0" y="4800600"/>
            <a:ext cx="8534400" cy="990600"/>
          </a:xfrm>
        </p:spPr>
        <p:txBody>
          <a:bodyPr tIns="0" rIns="0" bIns="0">
            <a:noAutofit/>
          </a:bodyPr>
          <a:lstStyle>
            <a:lvl1pPr>
              <a:buFontTx/>
              <a:buNone/>
              <a:defRPr sz="2400"/>
            </a:lvl1pPr>
            <a:lvl2pPr>
              <a:buFontTx/>
              <a:buNone/>
              <a:defRPr sz="2400"/>
            </a:lvl2pPr>
            <a:lvl3pPr>
              <a:buFontTx/>
              <a:buNone/>
              <a:defRPr sz="2400"/>
            </a:lvl3pPr>
            <a:lvl4pPr>
              <a:buFontTx/>
              <a:buNone/>
              <a:defRPr sz="2400"/>
            </a:lvl4pPr>
            <a:lvl5pPr>
              <a:buFontTx/>
              <a:buNone/>
              <a:defRPr sz="2400"/>
            </a:lvl5pPr>
          </a:lstStyle>
          <a:p>
            <a:pPr lvl="0"/>
            <a:r>
              <a:rPr lang="en-US"/>
              <a:t>Click to edit Master text styles</a:t>
            </a:r>
          </a:p>
        </p:txBody>
      </p:sp>
    </p:spTree>
    <p:extLst>
      <p:ext uri="{BB962C8B-B14F-4D97-AF65-F5344CB8AC3E}">
        <p14:creationId xmlns:p14="http://schemas.microsoft.com/office/powerpoint/2010/main" val="1775244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9461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524000"/>
            <a:ext cx="3008313" cy="4602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Arial" pitchFamily="34" charset="0"/>
                <a:ea typeface="ＭＳ Ｐゴシック" panose="020B0600070205080204" pitchFamily="34" charset="-128"/>
              </a:defRPr>
            </a:lvl1pPr>
          </a:lstStyle>
          <a:p>
            <a:pPr defTabSz="457200" fontAlgn="base">
              <a:spcBef>
                <a:spcPct val="0"/>
              </a:spcBef>
              <a:spcAft>
                <a:spcPct val="0"/>
              </a:spcAft>
              <a:defRPr/>
            </a:pPr>
            <a:endParaRPr lang="en-US"/>
          </a:p>
        </p:txBody>
      </p:sp>
      <p:sp>
        <p:nvSpPr>
          <p:cNvPr id="6" name="Footer Placeholder 5"/>
          <p:cNvSpPr>
            <a:spLocks noGrp="1"/>
          </p:cNvSpPr>
          <p:nvPr>
            <p:ph type="ftr" sz="quarter" idx="11"/>
          </p:nvPr>
        </p:nvSpPr>
        <p:spPr/>
        <p:txBody>
          <a:bodyPr rtlCol="0"/>
          <a:lstStyle>
            <a:lvl1pPr defTabSz="457200" fontAlgn="base">
              <a:spcBef>
                <a:spcPct val="0"/>
              </a:spcBef>
              <a:spcAft>
                <a:spcPct val="0"/>
              </a:spcAft>
              <a:defRPr>
                <a:solidFill>
                  <a:prstClr val="white"/>
                </a:solidFill>
                <a:latin typeface="Arial" pitchFamily="34" charset="0"/>
                <a:ea typeface="ＭＳ Ｐゴシック"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3C412F4C-4DD9-40E4-8A81-6A1FCE0916F6}" type="slidenum">
              <a:rPr lang="en-US" altLang="en-US"/>
              <a:pPr>
                <a:defRPr/>
              </a:pPr>
              <a:t>‹#›</a:t>
            </a:fld>
            <a:endParaRPr lang="en-US" altLang="en-US"/>
          </a:p>
        </p:txBody>
      </p:sp>
    </p:spTree>
    <p:extLst>
      <p:ext uri="{BB962C8B-B14F-4D97-AF65-F5344CB8AC3E}">
        <p14:creationId xmlns:p14="http://schemas.microsoft.com/office/powerpoint/2010/main" val="19832782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rcRect/>
          <a:stretch/>
        </p:blipFill>
        <p:spPr>
          <a:xfrm>
            <a:off x="2" y="1"/>
            <a:ext cx="9160202" cy="6857999"/>
          </a:xfrm>
          <a:prstGeom prst="rect">
            <a:avLst/>
          </a:prstGeom>
        </p:spPr>
      </p:pic>
      <p:sp>
        <p:nvSpPr>
          <p:cNvPr id="2" name="Title 1"/>
          <p:cNvSpPr>
            <a:spLocks noGrp="1"/>
          </p:cNvSpPr>
          <p:nvPr>
            <p:ph type="ctrTitle"/>
          </p:nvPr>
        </p:nvSpPr>
        <p:spPr>
          <a:xfrm>
            <a:off x="685800" y="2130426"/>
            <a:ext cx="77724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79625729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36529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4643"/>
            <a:ext cx="4038600" cy="4746719"/>
          </a:xfrm>
        </p:spPr>
        <p:txBody>
          <a:bodyPr/>
          <a:lstStyle>
            <a:lvl1pPr>
              <a:buClr>
                <a:schemeClr val="accent2"/>
              </a:buClr>
              <a:defRPr sz="2800"/>
            </a:lvl1pPr>
            <a:lvl2pPr>
              <a:buClr>
                <a:schemeClr val="accent2"/>
              </a:buClr>
              <a:defRPr sz="2400"/>
            </a:lvl2pPr>
            <a:lvl3pPr>
              <a:buClr>
                <a:schemeClr val="accent2"/>
              </a:buClr>
              <a:defRPr sz="2000"/>
            </a:lvl3pPr>
            <a:lvl4pPr>
              <a:buClr>
                <a:schemeClr val="accent2"/>
              </a:buClr>
              <a:defRPr sz="1800"/>
            </a:lvl4pPr>
            <a:lvl5pPr>
              <a:buClr>
                <a:schemeClr val="accent2"/>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594643"/>
            <a:ext cx="4038600" cy="4746719"/>
          </a:xfrm>
        </p:spPr>
        <p:txBody>
          <a:bodyPr/>
          <a:lstStyle>
            <a:lvl1pPr>
              <a:buClr>
                <a:schemeClr val="accent2"/>
              </a:buClr>
              <a:defRPr sz="2800"/>
            </a:lvl1pPr>
            <a:lvl2pPr>
              <a:buClr>
                <a:schemeClr val="accent2"/>
              </a:buClr>
              <a:defRPr sz="2400"/>
            </a:lvl2pPr>
            <a:lvl3pPr>
              <a:buClr>
                <a:schemeClr val="accent2"/>
              </a:buClr>
              <a:defRPr sz="2000"/>
            </a:lvl3pPr>
            <a:lvl4pPr>
              <a:buClr>
                <a:schemeClr val="accent2"/>
              </a:buClr>
              <a:defRPr sz="1800"/>
            </a:lvl4pPr>
            <a:lvl5pPr>
              <a:buClr>
                <a:schemeClr val="accent2"/>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id="{40E1B1E1-860B-9247-A2BC-56D53089F5F9}"/>
              </a:ext>
            </a:extLst>
          </p:cNvPr>
          <p:cNvSpPr>
            <a:spLocks noGrp="1"/>
          </p:cNvSpPr>
          <p:nvPr>
            <p:ph type="title"/>
          </p:nvPr>
        </p:nvSpPr>
        <p:spPr>
          <a:xfrm>
            <a:off x="457200" y="196624"/>
            <a:ext cx="8229600" cy="1143000"/>
          </a:xfrm>
        </p:spPr>
        <p:txBody>
          <a:bodyPr/>
          <a:lstStyle>
            <a:lvl1pPr algn="l">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0084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79940"/>
            <a:ext cx="4040188" cy="639763"/>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219701"/>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79940"/>
            <a:ext cx="4041775" cy="639763"/>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219701"/>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41126B31-AA07-4E49-B596-45F9ACCDAD73}"/>
              </a:ext>
            </a:extLst>
          </p:cNvPr>
          <p:cNvSpPr>
            <a:spLocks noGrp="1"/>
          </p:cNvSpPr>
          <p:nvPr>
            <p:ph type="title"/>
          </p:nvPr>
        </p:nvSpPr>
        <p:spPr>
          <a:xfrm>
            <a:off x="457200" y="196624"/>
            <a:ext cx="8229600" cy="1143000"/>
          </a:xfrm>
        </p:spPr>
        <p:txBody>
          <a:bodyPr/>
          <a:lstStyle>
            <a:lvl1pPr algn="l">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60051707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40768901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456629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graphicFrame>
        <p:nvGraphicFramePr>
          <p:cNvPr id="4" name="Base" hidden="1"/>
          <p:cNvGraphicFramePr>
            <a:graphicFrameLocks/>
          </p:cNvGraphicFramePr>
          <p:nvPr userDrawn="1"/>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2052" r:id="rId3" imgW="0" imgH="0" progId="PowerPoint.Show.8">
                  <p:embed/>
                </p:oleObj>
              </mc:Choice>
              <mc:Fallback>
                <p:oleObj r:id="rId3" imgW="0" imgH="0" progId="PowerPoint.Show.8">
                  <p:embed/>
                  <p:pic>
                    <p:nvPicPr>
                      <p:cNvPr id="4" name="Base"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 name="Base" hidden="1"/>
          <p:cNvGraphicFramePr>
            <a:graphicFrameLocks/>
          </p:cNvGraphicFramePr>
          <p:nvPr userDrawn="1"/>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2053" r:id="rId4" imgW="0" imgH="0" progId="PowerPoint.Show.8">
                  <p:embed/>
                </p:oleObj>
              </mc:Choice>
              <mc:Fallback>
                <p:oleObj r:id="rId4" imgW="0" imgH="0" progId="PowerPoint.Show.8">
                  <p:embed/>
                  <p:pic>
                    <p:nvPicPr>
                      <p:cNvPr id="5" name="Base"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 name="Title 1"/>
          <p:cNvSpPr>
            <a:spLocks noGrp="1"/>
          </p:cNvSpPr>
          <p:nvPr>
            <p:ph type="title"/>
          </p:nvPr>
        </p:nvSpPr>
        <p:spPr>
          <a:xfrm>
            <a:off x="722313" y="4406901"/>
            <a:ext cx="7772400" cy="1362075"/>
          </a:xfrm>
        </p:spPr>
        <p:txBody>
          <a:bodyPr/>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6" name="Rectangle 1048"/>
          <p:cNvSpPr>
            <a:spLocks noGrp="1" noChangeArrowheads="1"/>
          </p:cNvSpPr>
          <p:nvPr>
            <p:ph type="sldNum" sz="quarter" idx="10"/>
          </p:nvPr>
        </p:nvSpPr>
        <p:spPr>
          <a:xfrm>
            <a:off x="6705600" y="6324600"/>
            <a:ext cx="2133600" cy="476251"/>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defTabSz="685800" eaLnBrk="0" fontAlgn="base" hangingPunct="0">
              <a:spcBef>
                <a:spcPct val="0"/>
              </a:spcBef>
              <a:spcAft>
                <a:spcPct val="0"/>
              </a:spcAft>
              <a:defRPr/>
            </a:pPr>
            <a:fld id="{D25BEDA9-35A3-42B5-B71C-B6CCFD3E1671}" type="slidenum">
              <a:rPr lang="en-US" sz="1650" b="1" smtClean="0">
                <a:solidFill>
                  <a:srgbClr val="F8F8F8"/>
                </a:solidFill>
                <a:ea typeface="ＭＳ Ｐゴシック" pitchFamily="34" charset="-128"/>
              </a:rPr>
              <a:pPr defTabSz="685800" eaLnBrk="0" fontAlgn="base" hangingPunct="0">
                <a:spcBef>
                  <a:spcPct val="0"/>
                </a:spcBef>
                <a:spcAft>
                  <a:spcPct val="0"/>
                </a:spcAft>
                <a:defRPr/>
              </a:pPr>
              <a:t>‹#›</a:t>
            </a:fld>
            <a:endParaRPr lang="en-US" sz="1650" b="1">
              <a:solidFill>
                <a:srgbClr val="F8F8F8"/>
              </a:solidFill>
              <a:ea typeface="ＭＳ Ｐゴシック" pitchFamily="34" charset="-128"/>
            </a:endParaRPr>
          </a:p>
        </p:txBody>
      </p:sp>
    </p:spTree>
    <p:extLst>
      <p:ext uri="{BB962C8B-B14F-4D97-AF65-F5344CB8AC3E}">
        <p14:creationId xmlns:p14="http://schemas.microsoft.com/office/powerpoint/2010/main" val="3378364705"/>
      </p:ext>
    </p:extLst>
  </p:cSld>
  <p:clrMapOvr>
    <a:masterClrMapping/>
  </p:clrMapOvr>
  <p:transition advClick="0"/>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C05D0BF-F6DA-2840-B789-62428A5549E4}"/>
              </a:ext>
            </a:extLst>
          </p:cNvPr>
          <p:cNvSpPr>
            <a:spLocks noGrp="1"/>
          </p:cNvSpPr>
          <p:nvPr>
            <p:ph type="body" sz="quarter" idx="10"/>
          </p:nvPr>
        </p:nvSpPr>
        <p:spPr>
          <a:xfrm>
            <a:off x="457200" y="6330570"/>
            <a:ext cx="8223250" cy="320857"/>
          </a:xfrm>
        </p:spPr>
        <p:txBody>
          <a:bodyPr wrap="square" anchor="b" anchorCtr="0">
            <a:spAutoFit/>
          </a:bodyPr>
          <a:lstStyle>
            <a:lvl1pPr>
              <a:buFontTx/>
              <a:buNone/>
              <a:defRPr sz="675"/>
            </a:lvl1pPr>
            <a:lvl2pPr>
              <a:buFontTx/>
              <a:buNone/>
              <a:defRPr sz="675"/>
            </a:lvl2pPr>
            <a:lvl3pPr>
              <a:buFontTx/>
              <a:buNone/>
              <a:defRPr sz="675"/>
            </a:lvl3pPr>
            <a:lvl4pPr>
              <a:buFontTx/>
              <a:buNone/>
              <a:defRPr sz="675"/>
            </a:lvl4pPr>
            <a:lvl5pPr>
              <a:buFontTx/>
              <a:buNone/>
              <a:defRPr sz="675"/>
            </a:lvl5pPr>
          </a:lstStyle>
          <a:p>
            <a:pPr lvl="0"/>
            <a:endParaRPr lang="en-US" dirty="0"/>
          </a:p>
          <a:p>
            <a:pPr lvl="0"/>
            <a:r>
              <a:rPr lang="en-US" dirty="0"/>
              <a:t>Click to edit Master text styles</a:t>
            </a:r>
          </a:p>
        </p:txBody>
      </p:sp>
    </p:spTree>
    <p:extLst>
      <p:ext uri="{BB962C8B-B14F-4D97-AF65-F5344CB8AC3E}">
        <p14:creationId xmlns:p14="http://schemas.microsoft.com/office/powerpoint/2010/main" val="44087208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251520" y="1124744"/>
            <a:ext cx="4245868" cy="639763"/>
          </a:xfrm>
        </p:spPr>
        <p:txBody>
          <a:bodyPr anchor="b">
            <a:noAutofit/>
          </a:bodyPr>
          <a:lstStyle>
            <a:lvl1pPr marL="0" indent="0">
              <a:buNone/>
              <a:defRPr sz="1125"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251520" y="1764506"/>
            <a:ext cx="4245868" cy="4472783"/>
          </a:xfrm>
        </p:spPr>
        <p:txBody>
          <a:bodyPr>
            <a:noAutofit/>
          </a:bodyPr>
          <a:lstStyle>
            <a:lvl1pPr>
              <a:defRPr sz="1125"/>
            </a:lvl1pPr>
            <a:lvl2pPr>
              <a:defRPr sz="1013"/>
            </a:lvl2pPr>
            <a:lvl3pPr>
              <a:defRPr sz="900"/>
            </a:lvl3pPr>
            <a:lvl4pPr>
              <a:defRPr sz="788"/>
            </a:lvl4pPr>
            <a:lvl5pPr>
              <a:defRPr sz="788"/>
            </a:lvl5pPr>
            <a:lvl6pPr>
              <a:defRPr sz="675"/>
            </a:lvl6pPr>
            <a:lvl7pPr>
              <a:defRPr sz="675"/>
            </a:lvl7pPr>
            <a:lvl8pPr>
              <a:defRPr sz="675"/>
            </a:lvl8pPr>
            <a:lvl9pPr>
              <a:defRPr sz="67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8" y="1124744"/>
            <a:ext cx="4247455" cy="639763"/>
          </a:xfrm>
        </p:spPr>
        <p:txBody>
          <a:bodyPr anchor="b">
            <a:noAutofit/>
          </a:bodyPr>
          <a:lstStyle>
            <a:lvl1pPr marL="0" indent="0">
              <a:buNone/>
              <a:defRPr sz="1125"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6" name="Content Placeholder 5"/>
          <p:cNvSpPr>
            <a:spLocks noGrp="1"/>
          </p:cNvSpPr>
          <p:nvPr>
            <p:ph sz="quarter" idx="4"/>
          </p:nvPr>
        </p:nvSpPr>
        <p:spPr>
          <a:xfrm>
            <a:off x="4645028" y="1764506"/>
            <a:ext cx="4247455" cy="4472783"/>
          </a:xfrm>
        </p:spPr>
        <p:txBody>
          <a:bodyPr>
            <a:noAutofit/>
          </a:bodyPr>
          <a:lstStyle>
            <a:lvl1pPr>
              <a:defRPr sz="1125"/>
            </a:lvl1pPr>
            <a:lvl2pPr>
              <a:defRPr sz="1013"/>
            </a:lvl2pPr>
            <a:lvl3pPr>
              <a:defRPr sz="900"/>
            </a:lvl3pPr>
            <a:lvl4pPr>
              <a:defRPr sz="788"/>
            </a:lvl4pPr>
            <a:lvl5pPr>
              <a:defRPr sz="788"/>
            </a:lvl5pPr>
            <a:lvl6pPr>
              <a:defRPr sz="675"/>
            </a:lvl6pPr>
            <a:lvl7pPr>
              <a:defRPr sz="675"/>
            </a:lvl7pPr>
            <a:lvl8pPr>
              <a:defRPr sz="675"/>
            </a:lvl8pPr>
            <a:lvl9pPr>
              <a:defRPr sz="67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4">
            <a:extLst>
              <a:ext uri="{FF2B5EF4-FFF2-40B4-BE49-F238E27FC236}">
                <a16:creationId xmlns:a16="http://schemas.microsoft.com/office/drawing/2014/main" id="{1AEDB2A5-C8FD-FB43-A364-B93658861220}"/>
              </a:ext>
            </a:extLst>
          </p:cNvPr>
          <p:cNvSpPr>
            <a:spLocks noGrp="1"/>
          </p:cNvSpPr>
          <p:nvPr>
            <p:ph type="body" sz="quarter" idx="10"/>
          </p:nvPr>
        </p:nvSpPr>
        <p:spPr>
          <a:xfrm>
            <a:off x="184066" y="6614988"/>
            <a:ext cx="6230180" cy="198389"/>
          </a:xfrm>
        </p:spPr>
        <p:txBody>
          <a:bodyPr wrap="square" lIns="90000" tIns="46800" rIns="90000" bIns="46800" anchor="b">
            <a:spAutoFit/>
          </a:bodyPr>
          <a:lstStyle>
            <a:lvl1pPr marL="0" indent="0">
              <a:spcBef>
                <a:spcPts val="0"/>
              </a:spcBef>
              <a:buFontTx/>
              <a:buNone/>
              <a:defRPr sz="675"/>
            </a:lvl1pPr>
            <a:lvl2pPr marL="77019" indent="0">
              <a:buFontTx/>
              <a:buNone/>
              <a:defRPr sz="591"/>
            </a:lvl2pPr>
            <a:lvl3pPr marL="150689" indent="0">
              <a:buFontTx/>
              <a:buNone/>
              <a:defRPr sz="591"/>
            </a:lvl3pPr>
            <a:lvl4pPr marL="226367" indent="0">
              <a:buFontTx/>
              <a:buNone/>
              <a:defRPr sz="591"/>
            </a:lvl4pPr>
            <a:lvl5pPr marL="300707" indent="0">
              <a:buFontTx/>
              <a:buNone/>
              <a:defRPr sz="591"/>
            </a:lvl5pPr>
          </a:lstStyle>
          <a:p>
            <a:pPr lvl="0"/>
            <a:r>
              <a:rPr lang="en-US" dirty="0"/>
              <a:t>Click to edit Master text styles</a:t>
            </a:r>
          </a:p>
        </p:txBody>
      </p:sp>
    </p:spTree>
    <p:extLst>
      <p:ext uri="{BB962C8B-B14F-4D97-AF65-F5344CB8AC3E}">
        <p14:creationId xmlns:p14="http://schemas.microsoft.com/office/powerpoint/2010/main" val="2810960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800600"/>
            <a:ext cx="7696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762000" y="1600199"/>
            <a:ext cx="7696200" cy="31273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762000" y="5367338"/>
            <a:ext cx="7696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rtlCol="0"/>
          <a:lstStyle>
            <a:lvl1pPr defTabSz="457200" fontAlgn="base">
              <a:spcBef>
                <a:spcPct val="0"/>
              </a:spcBef>
              <a:spcAft>
                <a:spcPct val="0"/>
              </a:spcAft>
              <a:defRPr>
                <a:solidFill>
                  <a:prstClr val="white"/>
                </a:solidFill>
                <a:latin typeface="Arial" pitchFamily="34" charset="0"/>
                <a:ea typeface="ＭＳ Ｐゴシック" pitchFamily="34" charset="-128"/>
              </a:defRPr>
            </a:lvl1pPr>
          </a:lstStyle>
          <a:p>
            <a:pPr>
              <a:defRPr/>
            </a:pPr>
            <a:endParaRPr lang="en-US"/>
          </a:p>
        </p:txBody>
      </p:sp>
      <p:sp>
        <p:nvSpPr>
          <p:cNvPr id="6" name="Slide Number Placeholder 6"/>
          <p:cNvSpPr>
            <a:spLocks noGrp="1"/>
          </p:cNvSpPr>
          <p:nvPr>
            <p:ph type="sldNum" sz="quarter" idx="11"/>
          </p:nvPr>
        </p:nvSpPr>
        <p:spPr/>
        <p:txBody>
          <a:bodyPr/>
          <a:lstStyle>
            <a:lvl1pPr>
              <a:defRPr/>
            </a:lvl1pPr>
          </a:lstStyle>
          <a:p>
            <a:pPr>
              <a:defRPr/>
            </a:pPr>
            <a:fld id="{F65241D0-8887-4043-B8BE-E3F39DD2CC92}" type="slidenum">
              <a:rPr lang="en-US" altLang="en-US"/>
              <a:pPr>
                <a:defRPr/>
              </a:pPr>
              <a:t>‹#›</a:t>
            </a:fld>
            <a:endParaRPr lang="en-US" altLang="en-US"/>
          </a:p>
        </p:txBody>
      </p:sp>
    </p:spTree>
    <p:extLst>
      <p:ext uri="{BB962C8B-B14F-4D97-AF65-F5344CB8AC3E}">
        <p14:creationId xmlns:p14="http://schemas.microsoft.com/office/powerpoint/2010/main" val="3247988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FFFFFF"/>
                </a:solidFill>
                <a:latin typeface="Arial" pitchFamily="34" charset="0"/>
                <a:ea typeface="ＭＳ Ｐゴシック" panose="020B0600070205080204" pitchFamily="34" charset="-128"/>
              </a:defRPr>
            </a:lvl1pPr>
          </a:lstStyle>
          <a:p>
            <a:pPr defTabSz="457200" fontAlgn="base">
              <a:spcBef>
                <a:spcPct val="0"/>
              </a:spcBef>
              <a:spcAft>
                <a:spcPct val="0"/>
              </a:spcAft>
              <a:defRPr/>
            </a:pPr>
            <a:endParaRPr lang="en-US"/>
          </a:p>
        </p:txBody>
      </p:sp>
      <p:sp>
        <p:nvSpPr>
          <p:cNvPr id="5" name="Footer Placeholder 18"/>
          <p:cNvSpPr>
            <a:spLocks noGrp="1"/>
          </p:cNvSpPr>
          <p:nvPr>
            <p:ph type="ftr" sz="quarter" idx="11"/>
          </p:nvPr>
        </p:nvSpPr>
        <p:spPr/>
        <p:txBody>
          <a:bodyPr rtlCol="0"/>
          <a:lstStyle>
            <a:lvl1pPr defTabSz="457200" fontAlgn="base">
              <a:spcBef>
                <a:spcPct val="0"/>
              </a:spcBef>
              <a:spcAft>
                <a:spcPct val="0"/>
              </a:spcAft>
              <a:defRPr>
                <a:solidFill>
                  <a:prstClr val="black"/>
                </a:solidFill>
                <a:latin typeface="Arial" pitchFamily="34" charset="0"/>
                <a:ea typeface="ＭＳ Ｐゴシック" pitchFamily="34" charset="-128"/>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FFFFFF"/>
                </a:solidFill>
              </a:defRPr>
            </a:lvl1pPr>
          </a:lstStyle>
          <a:p>
            <a:pPr>
              <a:defRPr/>
            </a:pPr>
            <a:fld id="{A8E44328-2FDA-417E-BBA5-96ECAF018388}" type="slidenum">
              <a:rPr lang="en-US" altLang="en-US"/>
              <a:pPr>
                <a:defRPr/>
              </a:pPr>
              <a:t>‹#›</a:t>
            </a:fld>
            <a:endParaRPr lang="en-US" altLang="en-US"/>
          </a:p>
        </p:txBody>
      </p:sp>
    </p:spTree>
    <p:extLst>
      <p:ext uri="{BB962C8B-B14F-4D97-AF65-F5344CB8AC3E}">
        <p14:creationId xmlns:p14="http://schemas.microsoft.com/office/powerpoint/2010/main" val="421632840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16 pt tex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457200" y="1828800"/>
            <a:ext cx="8229600" cy="4572000"/>
          </a:xfrm>
        </p:spPr>
        <p:txBody>
          <a:bodyPr/>
          <a:lstStyle>
            <a:lvl1pPr marL="169863" indent="-169863">
              <a:spcBef>
                <a:spcPts val="700"/>
              </a:spcBef>
              <a:defRPr sz="1600"/>
            </a:lvl1pPr>
            <a:lvl2pPr marL="457200" indent="-227013">
              <a:spcBef>
                <a:spcPts val="300"/>
              </a:spcBef>
              <a:defRPr sz="1500"/>
            </a:lvl2pPr>
            <a:lvl3pPr marL="685800" indent="-177800">
              <a:spcBef>
                <a:spcPts val="200"/>
              </a:spcBef>
              <a:defRPr sz="1400"/>
            </a:lvl3pPr>
            <a:lvl4pPr marL="973138" indent="-228600">
              <a:spcBef>
                <a:spcPts val="200"/>
              </a:spcBef>
              <a:defRPr sz="1300"/>
            </a:lvl4pPr>
            <a:lvl5pPr marL="1312863" indent="-228600">
              <a:spcBef>
                <a:spcPts val="2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91863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24 pt text)">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828800"/>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4347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22 pt text)">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828800"/>
            <a:ext cx="8229600" cy="4572000"/>
          </a:xfrm>
        </p:spPr>
        <p:txBody>
          <a:bodyPr/>
          <a:lstStyle>
            <a:lvl1pPr>
              <a:spcBef>
                <a:spcPts val="900"/>
              </a:spcBef>
              <a:defRPr sz="2200"/>
            </a:lvl1pPr>
            <a:lvl2pPr>
              <a:spcBef>
                <a:spcPts val="400"/>
              </a:spcBef>
              <a:defRPr sz="2100"/>
            </a:lvl2pPr>
            <a:lvl3pPr>
              <a:defRPr sz="2000"/>
            </a:lvl3pPr>
            <a:lvl4pPr>
              <a:defRPr sz="19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20993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20 pt tex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457200" y="1828800"/>
            <a:ext cx="8229600" cy="4572000"/>
          </a:xfrm>
        </p:spPr>
        <p:txBody>
          <a:bodyPr/>
          <a:lstStyle>
            <a:lvl1pPr marL="228600" indent="-228600">
              <a:spcBef>
                <a:spcPts val="800"/>
              </a:spcBef>
              <a:defRPr sz="2000"/>
            </a:lvl1pPr>
            <a:lvl2pPr marL="574675" indent="-285750">
              <a:spcBef>
                <a:spcPts val="300"/>
              </a:spcBef>
              <a:defRPr sz="1900"/>
            </a:lvl2pPr>
            <a:lvl3pPr marL="855663" indent="-228600">
              <a:defRPr sz="1800"/>
            </a:lvl3pPr>
            <a:lvl4pPr marL="1143000" indent="-228600">
              <a:defRPr sz="1700"/>
            </a:lvl4pPr>
            <a:lvl5pPr marL="1430338" indent="-2286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99103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18 pt tex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457200" y="1828800"/>
            <a:ext cx="8229600" cy="4572000"/>
          </a:xfrm>
        </p:spPr>
        <p:txBody>
          <a:bodyPr/>
          <a:lstStyle>
            <a:lvl1pPr marL="169863" indent="-169863">
              <a:spcBef>
                <a:spcPts val="700"/>
              </a:spcBef>
              <a:defRPr sz="1800"/>
            </a:lvl1pPr>
            <a:lvl2pPr marL="457200" indent="-227013">
              <a:spcBef>
                <a:spcPts val="300"/>
              </a:spcBef>
              <a:defRPr sz="1700"/>
            </a:lvl2pPr>
            <a:lvl3pPr marL="685800" indent="-177800">
              <a:spcBef>
                <a:spcPts val="200"/>
              </a:spcBef>
              <a:defRPr sz="1600"/>
            </a:lvl3pPr>
            <a:lvl4pPr marL="973138" indent="-228600">
              <a:spcBef>
                <a:spcPts val="200"/>
              </a:spcBef>
              <a:defRPr sz="1500"/>
            </a:lvl4pPr>
            <a:lvl5pPr marL="1312863" indent="-228600">
              <a:spcBef>
                <a:spcPts val="20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48357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upfro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828800"/>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1115742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16000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rtlCol="0"/>
          <a:lstStyle>
            <a:lvl1pPr defTabSz="457200" fontAlgn="base">
              <a:spcBef>
                <a:spcPct val="0"/>
              </a:spcBef>
              <a:spcAft>
                <a:spcPct val="0"/>
              </a:spcAft>
              <a:defRPr>
                <a:solidFill>
                  <a:prstClr val="white"/>
                </a:solidFill>
                <a:latin typeface="Arial" pitchFamily="34" charset="0"/>
                <a:ea typeface="ＭＳ Ｐゴシック" pitchFamily="34" charset="-128"/>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E93B407B-54F7-4EA3-9F50-571637ECEAFB}" type="slidenum">
              <a:rPr lang="en-US" altLang="en-US"/>
              <a:pPr>
                <a:defRPr/>
              </a:pPr>
              <a:t>‹#›</a:t>
            </a:fld>
            <a:endParaRPr lang="en-US" altLang="en-US"/>
          </a:p>
        </p:txBody>
      </p:sp>
    </p:spTree>
    <p:extLst>
      <p:ext uri="{BB962C8B-B14F-4D97-AF65-F5344CB8AC3E}">
        <p14:creationId xmlns:p14="http://schemas.microsoft.com/office/powerpoint/2010/main" val="11372061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600200"/>
            <a:ext cx="4038600" cy="4525963"/>
          </a:xfrm>
        </p:spPr>
        <p:txBody>
          <a:bodyPr/>
          <a:lstStyle>
            <a:lvl1pPr marL="228600" indent="-228600">
              <a:spcBef>
                <a:spcPts val="800"/>
              </a:spcBef>
              <a:defRPr sz="2200"/>
            </a:lvl1pPr>
            <a:lvl2pPr marL="574675" indent="-285750">
              <a:spcBef>
                <a:spcPts val="400"/>
              </a:spcBef>
              <a:defRPr sz="2100"/>
            </a:lvl2pPr>
            <a:lvl3pPr marL="855663" indent="-228600">
              <a:defRPr sz="2000"/>
            </a:lvl3pPr>
            <a:lvl4pPr marL="1201738" indent="-287338">
              <a:defRPr sz="1800"/>
            </a:lvl4pPr>
            <a:lvl5pPr marL="1490663"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marL="228600" indent="-228600">
              <a:spcBef>
                <a:spcPts val="800"/>
              </a:spcBef>
              <a:defRPr sz="2200"/>
            </a:lvl1pPr>
            <a:lvl2pPr marL="574675" indent="-285750">
              <a:spcBef>
                <a:spcPts val="400"/>
              </a:spcBef>
              <a:defRPr sz="2100"/>
            </a:lvl2pPr>
            <a:lvl3pPr marL="855663" indent="-228600">
              <a:defRPr sz="2000"/>
            </a:lvl3pPr>
            <a:lvl4pPr marL="1201738" indent="-287338">
              <a:defRPr sz="1900"/>
            </a:lvl4pPr>
            <a:lvl5pPr marL="1490663" indent="-2286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72132986"/>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890355"/>
            <a:ext cx="3931920" cy="369332"/>
          </a:xfrm>
        </p:spPr>
        <p:txBody>
          <a:bodyPr anchor="b">
            <a:sp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p:cNvSpPr>
            <a:spLocks noGrp="1"/>
          </p:cNvSpPr>
          <p:nvPr>
            <p:ph sz="half" idx="2"/>
          </p:nvPr>
        </p:nvSpPr>
        <p:spPr>
          <a:xfrm>
            <a:off x="457200" y="2276856"/>
            <a:ext cx="3931920" cy="4114800"/>
          </a:xfrm>
        </p:spPr>
        <p:txBody>
          <a:bodyPr/>
          <a:lstStyle>
            <a:lvl1pPr marL="169863" indent="-169863">
              <a:spcBef>
                <a:spcPts val="700"/>
              </a:spcBef>
              <a:defRPr sz="1800"/>
            </a:lvl1pPr>
            <a:lvl2pPr marL="452438" indent="-227013">
              <a:spcBef>
                <a:spcPts val="300"/>
              </a:spcBef>
              <a:defRPr sz="1700"/>
            </a:lvl2pPr>
            <a:lvl3pPr marL="690563" indent="-177800">
              <a:spcBef>
                <a:spcPts val="200"/>
              </a:spcBef>
              <a:defRPr sz="1600"/>
            </a:lvl3pPr>
            <a:lvl4pPr marL="968375" indent="-228600">
              <a:spcBef>
                <a:spcPts val="200"/>
              </a:spcBef>
              <a:defRPr sz="1500"/>
            </a:lvl4pPr>
            <a:lvl5pPr marL="1249363" indent="-228600">
              <a:spcBef>
                <a:spcPts val="200"/>
              </a:spcBef>
              <a:tabLst/>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54880" y="1890355"/>
            <a:ext cx="3931920" cy="369332"/>
          </a:xfrm>
        </p:spPr>
        <p:txBody>
          <a:bodyPr anchor="b">
            <a:sp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6" name="Content Placeholder 5"/>
          <p:cNvSpPr>
            <a:spLocks noGrp="1"/>
          </p:cNvSpPr>
          <p:nvPr>
            <p:ph sz="quarter" idx="4"/>
          </p:nvPr>
        </p:nvSpPr>
        <p:spPr>
          <a:xfrm>
            <a:off x="4754880" y="2276856"/>
            <a:ext cx="3931920" cy="4114800"/>
          </a:xfrm>
        </p:spPr>
        <p:txBody>
          <a:bodyPr/>
          <a:lstStyle>
            <a:lvl1pPr marL="169863" indent="-169863">
              <a:spcBef>
                <a:spcPts val="700"/>
              </a:spcBef>
              <a:defRPr sz="1800"/>
            </a:lvl1pPr>
            <a:lvl2pPr marL="461963" indent="-227013">
              <a:spcBef>
                <a:spcPts val="300"/>
              </a:spcBef>
              <a:defRPr sz="1700"/>
            </a:lvl2pPr>
            <a:lvl3pPr marL="690563" indent="-168275">
              <a:spcBef>
                <a:spcPts val="200"/>
              </a:spcBef>
              <a:defRPr sz="1600"/>
            </a:lvl3pPr>
            <a:lvl4pPr marL="968375" indent="-228600">
              <a:spcBef>
                <a:spcPts val="200"/>
              </a:spcBef>
              <a:defRPr sz="1500"/>
            </a:lvl4pPr>
            <a:lvl5pPr marL="1249363" indent="-228600">
              <a:spcBef>
                <a:spcPts val="200"/>
              </a:spcBef>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48321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5727700"/>
            <a:ext cx="9144000" cy="1130300"/>
          </a:xfrm>
          <a:prstGeom prst="rect">
            <a:avLst/>
          </a:prstGeom>
          <a:solidFill>
            <a:srgbClr val="FFFFFF"/>
          </a:solidFill>
          <a:ln w="25400" algn="ctr">
            <a:solidFill>
              <a:srgbClr val="FFFFFF"/>
            </a:solidFill>
            <a:miter lim="800000"/>
            <a:headEnd/>
            <a:tailEnd/>
          </a:ln>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fontAlgn="base" hangingPunct="1">
              <a:spcBef>
                <a:spcPct val="0"/>
              </a:spcBef>
              <a:spcAft>
                <a:spcPct val="0"/>
              </a:spcAft>
              <a:defRPr/>
            </a:pPr>
            <a:endParaRPr lang="en-US" altLang="en-US">
              <a:solidFill>
                <a:srgbClr val="FFFFFF"/>
              </a:solidFill>
              <a:cs typeface="Arial" panose="020B0604020202020204" pitchFamily="34" charset="0"/>
            </a:endParaRPr>
          </a:p>
        </p:txBody>
      </p:sp>
      <p:pic>
        <p:nvPicPr>
          <p:cNvPr id="4" name="Picture 2" descr="C:\Users\Debi Palestina\Desktop\CornerStonesLogo_300px.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8900" y="5921375"/>
            <a:ext cx="4140200"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C:\Users\Debi Palestina\Desktop\imedex logo.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400800" y="6019800"/>
            <a:ext cx="2273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9"/>
          <p:cNvCxnSpPr>
            <a:cxnSpLocks noChangeShapeType="1"/>
          </p:cNvCxnSpPr>
          <p:nvPr userDrawn="1"/>
        </p:nvCxnSpPr>
        <p:spPr bwMode="auto">
          <a:xfrm>
            <a:off x="0" y="5702300"/>
            <a:ext cx="9144000" cy="0"/>
          </a:xfrm>
          <a:prstGeom prst="line">
            <a:avLst/>
          </a:prstGeom>
          <a:noFill/>
          <a:ln w="50800" algn="ctr">
            <a:solidFill>
              <a:srgbClr val="3B491E"/>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ctrTitle"/>
          </p:nvPr>
        </p:nvSpPr>
        <p:spPr>
          <a:xfrm>
            <a:off x="640080" y="2130425"/>
            <a:ext cx="7863840" cy="1470025"/>
          </a:xfrm>
        </p:spPr>
        <p:txBody>
          <a:bodyPr anchor="b"/>
          <a:lstStyle>
            <a:lvl1pPr>
              <a:defRPr sz="3600">
                <a:solidFill>
                  <a:schemeClr val="tx1"/>
                </a:solidFill>
              </a:defRPr>
            </a:lvl1pPr>
          </a:lstStyle>
          <a:p>
            <a:r>
              <a:rPr lang="en-US"/>
              <a:t>Click to edit Master title style</a:t>
            </a:r>
          </a:p>
        </p:txBody>
      </p:sp>
    </p:spTree>
    <p:extLst>
      <p:ext uri="{BB962C8B-B14F-4D97-AF65-F5344CB8AC3E}">
        <p14:creationId xmlns:p14="http://schemas.microsoft.com/office/powerpoint/2010/main" val="624993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ight Content (up fro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p:cNvSpPr>
            <a:spLocks noGrp="1"/>
          </p:cNvSpPr>
          <p:nvPr>
            <p:ph sz="half" idx="2"/>
          </p:nvPr>
        </p:nvSpPr>
        <p:spPr>
          <a:xfrm>
            <a:off x="5120640" y="1371600"/>
            <a:ext cx="3657600" cy="5029200"/>
          </a:xfrm>
        </p:spPr>
        <p:txBody>
          <a:bodyPr/>
          <a:lstStyle>
            <a:lvl1pPr marL="0" indent="0">
              <a:spcBef>
                <a:spcPts val="1200"/>
              </a:spcBef>
              <a:buNone/>
              <a:defRPr sz="1700" b="1"/>
            </a:lvl1pPr>
            <a:lvl2pPr marL="1588" indent="0">
              <a:spcBef>
                <a:spcPts val="0"/>
              </a:spcBef>
              <a:buNone/>
              <a:defRPr sz="1500" i="1"/>
            </a:lvl2pPr>
            <a:lvl3pPr marL="576263" indent="0">
              <a:spcBef>
                <a:spcPts val="0"/>
              </a:spcBef>
              <a:buNone/>
              <a:defRPr sz="1500"/>
            </a:lvl3pPr>
            <a:lvl4pPr marL="804863" indent="0">
              <a:spcBef>
                <a:spcPts val="0"/>
              </a:spcBef>
              <a:buNone/>
              <a:defRPr sz="1500"/>
            </a:lvl4pPr>
            <a:lvl5pPr marL="1084263" indent="0">
              <a:spcBef>
                <a:spcPts val="0"/>
              </a:spcBef>
              <a:buNone/>
              <a:defRPr sz="15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54123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up up fro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819400"/>
            <a:ext cx="3474720" cy="353943"/>
          </a:xfrm>
        </p:spPr>
        <p:txBody>
          <a:bodyPr anchor="b">
            <a:spAutoFit/>
          </a:bodyPr>
          <a:lstStyle>
            <a:lvl1pPr marL="0" indent="0">
              <a:buNone/>
              <a:defRPr sz="17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p:cNvSpPr>
            <a:spLocks noGrp="1"/>
          </p:cNvSpPr>
          <p:nvPr>
            <p:ph sz="half" idx="2"/>
          </p:nvPr>
        </p:nvSpPr>
        <p:spPr>
          <a:xfrm>
            <a:off x="457200" y="3190512"/>
            <a:ext cx="3474720" cy="1277273"/>
          </a:xfrm>
        </p:spPr>
        <p:txBody>
          <a:bodyPr>
            <a:spAutoFit/>
          </a:bodyPr>
          <a:lstStyle>
            <a:lvl1pPr marL="0" indent="0">
              <a:spcBef>
                <a:spcPts val="1200"/>
              </a:spcBef>
              <a:buNone/>
              <a:defRPr sz="1700" b="1"/>
            </a:lvl1pPr>
            <a:lvl2pPr marL="0" indent="0">
              <a:spcBef>
                <a:spcPts val="0"/>
              </a:spcBef>
              <a:buNone/>
              <a:defRPr sz="1500" i="1"/>
            </a:lvl2pPr>
            <a:lvl3pPr marL="566738" indent="0">
              <a:spcBef>
                <a:spcPts val="0"/>
              </a:spcBef>
              <a:buNone/>
              <a:defRPr sz="1500"/>
            </a:lvl3pPr>
            <a:lvl4pPr marL="804863" indent="0">
              <a:spcBef>
                <a:spcPts val="0"/>
              </a:spcBef>
              <a:buNone/>
              <a:defRPr sz="1500"/>
            </a:lvl4pPr>
            <a:lvl5pPr marL="1084263" indent="0">
              <a:spcBef>
                <a:spcPts val="0"/>
              </a:spcBef>
              <a:buNone/>
              <a:tabLst/>
              <a:defRPr sz="15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297680" y="1371600"/>
            <a:ext cx="4389120" cy="353943"/>
          </a:xfrm>
        </p:spPr>
        <p:txBody>
          <a:bodyPr anchor="b">
            <a:spAutoFit/>
          </a:bodyPr>
          <a:lstStyle>
            <a:lvl1pPr marL="0" indent="0">
              <a:buNone/>
              <a:defRPr sz="17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6" name="Content Placeholder 5"/>
          <p:cNvSpPr>
            <a:spLocks noGrp="1"/>
          </p:cNvSpPr>
          <p:nvPr>
            <p:ph sz="quarter" idx="4"/>
          </p:nvPr>
        </p:nvSpPr>
        <p:spPr>
          <a:xfrm>
            <a:off x="4297680" y="1742712"/>
            <a:ext cx="4389120" cy="4663440"/>
          </a:xfrm>
        </p:spPr>
        <p:txBody>
          <a:bodyPr/>
          <a:lstStyle>
            <a:lvl1pPr marL="0" indent="0">
              <a:spcBef>
                <a:spcPts val="1000"/>
              </a:spcBef>
              <a:buNone/>
              <a:defRPr sz="1600" b="1"/>
            </a:lvl1pPr>
            <a:lvl2pPr marL="1588" indent="0">
              <a:spcBef>
                <a:spcPts val="0"/>
              </a:spcBef>
              <a:buNone/>
              <a:defRPr sz="1400" i="1"/>
            </a:lvl2pPr>
            <a:lvl3pPr marL="744538" indent="-168275">
              <a:spcBef>
                <a:spcPts val="0"/>
              </a:spcBef>
              <a:defRPr sz="1500"/>
            </a:lvl3pPr>
            <a:lvl4pPr marL="1033463" indent="-228600">
              <a:spcBef>
                <a:spcPts val="0"/>
              </a:spcBef>
              <a:defRPr sz="1500"/>
            </a:lvl4pPr>
            <a:lvl5pPr marL="1312863" indent="-228600">
              <a:spcBef>
                <a:spcPts val="0"/>
              </a:spcBef>
              <a:defRPr sz="15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p:cNvSpPr>
            <a:spLocks noGrp="1"/>
          </p:cNvSpPr>
          <p:nvPr>
            <p:ph type="title"/>
          </p:nvPr>
        </p:nvSpPr>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29527808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30213" y="619125"/>
            <a:ext cx="8337550" cy="493713"/>
          </a:xfrm>
        </p:spPr>
        <p:txBody>
          <a:bodyPr/>
          <a:lstStyle/>
          <a:p>
            <a:r>
              <a:rPr lang="en-US"/>
              <a:t>Click to edit Master title style</a:t>
            </a:r>
          </a:p>
        </p:txBody>
      </p:sp>
      <p:sp>
        <p:nvSpPr>
          <p:cNvPr id="3" name="Chart Placeholder 2"/>
          <p:cNvSpPr>
            <a:spLocks noGrp="1"/>
          </p:cNvSpPr>
          <p:nvPr>
            <p:ph type="chart" idx="1"/>
          </p:nvPr>
        </p:nvSpPr>
        <p:spPr>
          <a:xfrm>
            <a:off x="536575" y="1628775"/>
            <a:ext cx="8045450" cy="2008188"/>
          </a:xfrm>
        </p:spPr>
        <p:txBody>
          <a:bodyPr rtlCol="0">
            <a:normAutofit/>
          </a:bodyPr>
          <a:lstStyle/>
          <a:p>
            <a:pPr lvl="0"/>
            <a:endParaRPr lang="en-US" noProof="0"/>
          </a:p>
        </p:txBody>
      </p:sp>
    </p:spTree>
    <p:extLst>
      <p:ext uri="{BB962C8B-B14F-4D97-AF65-F5344CB8AC3E}">
        <p14:creationId xmlns:p14="http://schemas.microsoft.com/office/powerpoint/2010/main" val="3492983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17" name="Text Placeholder 1016"/>
          <p:cNvSpPr>
            <a:spLocks noGrp="1"/>
          </p:cNvSpPr>
          <p:nvPr>
            <p:ph type="body" idx="10"/>
          </p:nvPr>
        </p:nvSpPr>
        <p:spPr>
          <a:xfrm>
            <a:off x="0" y="6289040"/>
            <a:ext cx="9144000" cy="240030"/>
          </a:xfrm>
          <a:prstGeom prst="rect">
            <a:avLst/>
          </a:prstGeom>
          <a:noFill/>
          <a:ln w="0" cmpd="sng">
            <a:noFill/>
            <a:prstDash val="solid"/>
          </a:ln>
        </p:spPr>
        <p:txBody>
          <a:bodyPr lIns="0" tIns="9525" rIns="0" bIns="0"/>
          <a:lstStyle/>
          <a:p>
            <a:r>
              <a:rPr lang="en-US"/>
              <a:t>a MAdCAM-1: mucosal addressin cell adhesion molecule-1; b VCAM-1: vascular adhesion molecule-1 </a:t>
            </a:r>
          </a:p>
        </p:txBody>
      </p:sp>
      <p:sp>
        <p:nvSpPr>
          <p:cNvPr id="1020" name="Text Placeholder 1019"/>
          <p:cNvSpPr>
            <a:spLocks noGrp="1"/>
          </p:cNvSpPr>
          <p:nvPr>
            <p:ph type="body" idx="10"/>
          </p:nvPr>
        </p:nvSpPr>
        <p:spPr>
          <a:xfrm>
            <a:off x="469265" y="682625"/>
            <a:ext cx="5462270" cy="377825"/>
          </a:xfrm>
          <a:prstGeom prst="rect">
            <a:avLst/>
          </a:prstGeom>
          <a:noFill/>
          <a:ln w="0" cmpd="sng">
            <a:noFill/>
            <a:prstDash val="solid"/>
          </a:ln>
        </p:spPr>
        <p:txBody>
          <a:bodyPr lIns="0" tIns="0" rIns="0" bIns="0"/>
          <a:lstStyle/>
          <a:p>
            <a:r>
              <a:rPr lang="en-US"/>
              <a:t>Vedolizumab compared with </a:t>
            </a:r>
          </a:p>
        </p:txBody>
      </p:sp>
      <p:sp>
        <p:nvSpPr>
          <p:cNvPr id="1021" name="Text Placeholder 1020"/>
          <p:cNvSpPr>
            <a:spLocks noGrp="1"/>
          </p:cNvSpPr>
          <p:nvPr>
            <p:ph type="body" idx="10"/>
          </p:nvPr>
        </p:nvSpPr>
        <p:spPr>
          <a:xfrm>
            <a:off x="499745" y="1170305"/>
            <a:ext cx="2353310" cy="301625"/>
          </a:xfrm>
          <a:prstGeom prst="rect">
            <a:avLst/>
          </a:prstGeom>
          <a:noFill/>
          <a:ln w="0" cmpd="sng">
            <a:noFill/>
            <a:prstDash val="solid"/>
          </a:ln>
        </p:spPr>
        <p:txBody>
          <a:bodyPr lIns="0" tIns="0" rIns="0" bIns="0"/>
          <a:lstStyle/>
          <a:p>
            <a:r>
              <a:rPr lang="en-US"/>
              <a:t>Natalizumab </a:t>
            </a:r>
          </a:p>
        </p:txBody>
      </p:sp>
      <p:sp>
        <p:nvSpPr>
          <p:cNvPr id="1022" name="Text Placeholder 1021"/>
          <p:cNvSpPr>
            <a:spLocks noGrp="1"/>
          </p:cNvSpPr>
          <p:nvPr>
            <p:ph type="body" idx="10"/>
          </p:nvPr>
        </p:nvSpPr>
        <p:spPr>
          <a:xfrm>
            <a:off x="0" y="6529070"/>
            <a:ext cx="9144000" cy="328930"/>
          </a:xfrm>
          <a:prstGeom prst="rect">
            <a:avLst/>
          </a:prstGeom>
          <a:solidFill>
            <a:srgbClr val="006DA5"/>
          </a:solidFill>
          <a:ln w="0" cmpd="sng">
            <a:noFill/>
            <a:prstDash val="solid"/>
          </a:ln>
        </p:spPr>
        <p:txBody>
          <a:bodyPr lIns="0" tIns="102235" rIns="0" bIns="0"/>
          <a:lstStyle/>
          <a:p>
            <a:r>
              <a:rPr lang="en-US"/>
              <a:t>16 </a:t>
            </a:r>
          </a:p>
        </p:txBody>
      </p:sp>
    </p:spTree>
    <p:extLst>
      <p:ext uri="{BB962C8B-B14F-4D97-AF65-F5344CB8AC3E}">
        <p14:creationId xmlns:p14="http://schemas.microsoft.com/office/powerpoint/2010/main" val="8651995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
    <p:bg>
      <p:bgPr>
        <a:solidFill>
          <a:schemeClr val="bg1">
            <a:alpha val="0"/>
          </a:schemeClr>
        </a:solidFill>
        <a:effectLst/>
      </p:bgPr>
    </p:bg>
    <p:spTree>
      <p:nvGrpSpPr>
        <p:cNvPr id="1" name=""/>
        <p:cNvGrpSpPr/>
        <p:nvPr/>
      </p:nvGrpSpPr>
      <p:grpSpPr>
        <a:xfrm>
          <a:off x="0" y="0"/>
          <a:ext cx="0" cy="0"/>
          <a:chOff x="0" y="0"/>
          <a:chExt cx="0" cy="0"/>
        </a:xfrm>
      </p:grpSpPr>
      <p:sp>
        <p:nvSpPr>
          <p:cNvPr id="209" name="Text Placeholder 208"/>
          <p:cNvSpPr>
            <a:spLocks noGrp="1"/>
          </p:cNvSpPr>
          <p:nvPr>
            <p:ph type="body" idx="10"/>
          </p:nvPr>
        </p:nvSpPr>
        <p:spPr>
          <a:xfrm>
            <a:off x="0" y="1581785"/>
            <a:ext cx="9144000" cy="4947285"/>
          </a:xfrm>
          <a:prstGeom prst="rect">
            <a:avLst/>
          </a:prstGeom>
          <a:noFill/>
          <a:ln w="0" cmpd="sng">
            <a:noFill/>
            <a:prstDash val="solid"/>
          </a:ln>
        </p:spPr>
        <p:txBody>
          <a:bodyPr lIns="0" tIns="0" rIns="0" bIns="0"/>
          <a:lstStyle/>
          <a:p>
            <a:r>
              <a:rPr lang="en-US"/>
              <a:t>November 23, 2004: Approved in the US for multiple </a:t>
            </a:r>
          </a:p>
          <a:p>
            <a:r>
              <a:rPr lang="en-US"/>
              <a:t>sclerosis (MS). </a:t>
            </a:r>
          </a:p>
          <a:p>
            <a:r>
              <a:rPr lang="en-US"/>
              <a:t>February 2005: US Market suspension. </a:t>
            </a:r>
          </a:p>
          <a:p>
            <a:r>
              <a:rPr lang="en-US"/>
              <a:t>– Two clinical trials cases of PML in MS patients. </a:t>
            </a:r>
          </a:p>
          <a:p>
            <a:r>
              <a:rPr lang="en-US"/>
              <a:t>– One clinical trial case in a Crohn’s disease (CD) patient. </a:t>
            </a:r>
          </a:p>
          <a:p>
            <a:r>
              <a:rPr lang="en-US"/>
              <a:t>March 2006: FDA Peripheral and Central Nervous </a:t>
            </a:r>
          </a:p>
          <a:p>
            <a:r>
              <a:rPr lang="en-US"/>
              <a:t>Systems Drugs Advisory Committee. </a:t>
            </a:r>
          </a:p>
          <a:p>
            <a:r>
              <a:rPr lang="en-US"/>
              <a:t>– Estimated PML Incidence of 1:1000. </a:t>
            </a:r>
          </a:p>
          <a:p>
            <a:r>
              <a:rPr lang="en-US"/>
              <a:t>– Voted to re‐introduce NTZ to the market. </a:t>
            </a:r>
          </a:p>
          <a:p>
            <a:r>
              <a:rPr lang="en-US"/>
              <a:t>– Recommended risk minimization program. </a:t>
            </a:r>
          </a:p>
        </p:txBody>
      </p:sp>
      <p:sp>
        <p:nvSpPr>
          <p:cNvPr id="212" name="Text Placeholder 211"/>
          <p:cNvSpPr>
            <a:spLocks noGrp="1"/>
          </p:cNvSpPr>
          <p:nvPr>
            <p:ph type="body" idx="10"/>
          </p:nvPr>
        </p:nvSpPr>
        <p:spPr>
          <a:xfrm>
            <a:off x="567055" y="860425"/>
            <a:ext cx="4392295" cy="474345"/>
          </a:xfrm>
          <a:prstGeom prst="rect">
            <a:avLst/>
          </a:prstGeom>
          <a:noFill/>
          <a:ln w="0" cmpd="sng">
            <a:noFill/>
            <a:prstDash val="solid"/>
          </a:ln>
        </p:spPr>
        <p:txBody>
          <a:bodyPr lIns="0" tIns="40005" rIns="0" bIns="0"/>
          <a:lstStyle/>
          <a:p>
            <a:r>
              <a:rPr lang="en-US"/>
              <a:t>NTZ Regulatory History </a:t>
            </a:r>
          </a:p>
        </p:txBody>
      </p:sp>
      <p:sp>
        <p:nvSpPr>
          <p:cNvPr id="213" name="Text Placeholder 212"/>
          <p:cNvSpPr>
            <a:spLocks noGrp="1"/>
          </p:cNvSpPr>
          <p:nvPr>
            <p:ph type="body" idx="10"/>
          </p:nvPr>
        </p:nvSpPr>
        <p:spPr>
          <a:xfrm>
            <a:off x="0" y="6529070"/>
            <a:ext cx="9144000" cy="328930"/>
          </a:xfrm>
          <a:prstGeom prst="rect">
            <a:avLst/>
          </a:prstGeom>
          <a:solidFill>
            <a:srgbClr val="006DA5"/>
          </a:solidFill>
          <a:ln w="0" cmpd="sng">
            <a:noFill/>
            <a:prstDash val="solid"/>
          </a:ln>
        </p:spPr>
        <p:txBody>
          <a:bodyPr lIns="0" tIns="101600" rIns="0" bIns="0"/>
          <a:lstStyle/>
          <a:p>
            <a:r>
              <a:rPr lang="en-US"/>
              <a:t>7 </a:t>
            </a:r>
          </a:p>
        </p:txBody>
      </p:sp>
    </p:spTree>
    <p:extLst>
      <p:ext uri="{BB962C8B-B14F-4D97-AF65-F5344CB8AC3E}">
        <p14:creationId xmlns:p14="http://schemas.microsoft.com/office/powerpoint/2010/main" val="40731628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4" descr="DDW Title Slide.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29259" y="3912957"/>
            <a:ext cx="8219768" cy="2570783"/>
          </a:xfrm>
        </p:spPr>
        <p:txBody>
          <a:bodyPr anchor="ctr"/>
          <a:lstStyle>
            <a:lvl1pPr>
              <a:spcBef>
                <a:spcPts val="0"/>
              </a:spcBef>
              <a:spcAft>
                <a:spcPts val="0"/>
              </a:spcAft>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11606183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a:cxnSpLocks noChangeShapeType="1"/>
          </p:cNvCxnSpPr>
          <p:nvPr userDrawn="1"/>
        </p:nvCxnSpPr>
        <p:spPr bwMode="auto">
          <a:xfrm>
            <a:off x="0" y="1476375"/>
            <a:ext cx="9144000" cy="1588"/>
          </a:xfrm>
          <a:prstGeom prst="line">
            <a:avLst/>
          </a:prstGeom>
          <a:noFill/>
          <a:ln w="57150">
            <a:solidFill>
              <a:srgbClr val="999999"/>
            </a:solidFill>
            <a:round/>
            <a:headEnd/>
            <a:tailEnd/>
          </a:ln>
          <a:effectLst>
            <a:outerShdw blurRad="40000" dist="20000" dir="3360004" rotWithShape="0">
              <a:srgbClr val="808080">
                <a:alpha val="25000"/>
              </a:srgbClr>
            </a:outerShdw>
          </a:effectLst>
        </p:spPr>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282575" indent="-282575">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fld id="{B3FAD741-7805-45AF-94C8-F0E1B639A0FC}" type="slidenum">
              <a:rPr lang="en-US" altLang="en-US">
                <a:solidFill>
                  <a:srgbClr val="00003C"/>
                </a:solidFill>
              </a:rPr>
              <a:pPr>
                <a:defRPr/>
              </a:pPr>
              <a:t>‹#›</a:t>
            </a:fld>
            <a:endParaRPr lang="en-US" altLang="en-US">
              <a:solidFill>
                <a:srgbClr val="00003C"/>
              </a:solidFill>
            </a:endParaRPr>
          </a:p>
        </p:txBody>
      </p:sp>
    </p:spTree>
    <p:extLst>
      <p:ext uri="{BB962C8B-B14F-4D97-AF65-F5344CB8AC3E}">
        <p14:creationId xmlns:p14="http://schemas.microsoft.com/office/powerpoint/2010/main" val="116432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p:txBody>
          <a:bodyPr rtlCol="0"/>
          <a:lstStyle>
            <a:lvl1pPr defTabSz="457200" fontAlgn="base">
              <a:spcBef>
                <a:spcPct val="0"/>
              </a:spcBef>
              <a:spcAft>
                <a:spcPct val="0"/>
              </a:spcAft>
              <a:defRPr>
                <a:solidFill>
                  <a:prstClr val="white"/>
                </a:solidFill>
                <a:latin typeface="Arial" pitchFamily="34" charset="0"/>
                <a:ea typeface="ＭＳ Ｐゴシック" pitchFamily="34" charset="-128"/>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1B92D1A3-DE92-47B7-A4B8-EFB05D6AA880}" type="slidenum">
              <a:rPr lang="en-US" altLang="en-US"/>
              <a:pPr>
                <a:defRPr/>
              </a:pPr>
              <a:t>‹#›</a:t>
            </a:fld>
            <a:endParaRPr lang="en-US" altLang="en-US"/>
          </a:p>
        </p:txBody>
      </p:sp>
    </p:spTree>
    <p:extLst>
      <p:ext uri="{BB962C8B-B14F-4D97-AF65-F5344CB8AC3E}">
        <p14:creationId xmlns:p14="http://schemas.microsoft.com/office/powerpoint/2010/main" val="22110562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a:cxnSpLocks noChangeShapeType="1"/>
          </p:cNvCxnSpPr>
          <p:nvPr userDrawn="1"/>
        </p:nvCxnSpPr>
        <p:spPr bwMode="auto">
          <a:xfrm>
            <a:off x="0" y="4357688"/>
            <a:ext cx="9144000" cy="1587"/>
          </a:xfrm>
          <a:prstGeom prst="line">
            <a:avLst/>
          </a:prstGeom>
          <a:noFill/>
          <a:ln w="57150">
            <a:solidFill>
              <a:srgbClr val="999999"/>
            </a:solidFill>
            <a:round/>
            <a:headEnd/>
            <a:tailEnd/>
          </a:ln>
          <a:effectLst>
            <a:outerShdw blurRad="40000" dist="20000" dir="3360004" rotWithShape="0">
              <a:srgbClr val="808080">
                <a:alpha val="25000"/>
              </a:srgbClr>
            </a:outerShdw>
          </a:effectLst>
        </p:spPr>
      </p:cxnSp>
      <p:sp>
        <p:nvSpPr>
          <p:cNvPr id="2" name="Title 1"/>
          <p:cNvSpPr>
            <a:spLocks noGrp="1"/>
          </p:cNvSpPr>
          <p:nvPr>
            <p:ph type="title"/>
          </p:nvPr>
        </p:nvSpPr>
        <p:spPr>
          <a:xfrm>
            <a:off x="722313" y="4406900"/>
            <a:ext cx="7772400" cy="1362075"/>
          </a:xfrm>
        </p:spPr>
        <p:txBody>
          <a:bodyPr anchor="t"/>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722313" y="2793829"/>
            <a:ext cx="7772400" cy="1500187"/>
          </a:xfrm>
        </p:spPr>
        <p:txBody>
          <a:bodyPr anchor="b">
            <a:normAutofit/>
          </a:bodyPr>
          <a:lstStyle>
            <a:lvl1pPr marL="0" indent="0">
              <a:buNone/>
              <a:defRPr sz="24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122F4ED0-75CE-4021-ADF2-B8F227BFDE4E}" type="slidenum">
              <a:rPr lang="en-US" altLang="en-US">
                <a:solidFill>
                  <a:srgbClr val="00003C"/>
                </a:solidFill>
              </a:rPr>
              <a:pPr>
                <a:defRPr/>
              </a:pPr>
              <a:t>‹#›</a:t>
            </a:fld>
            <a:endParaRPr lang="en-US" altLang="en-US">
              <a:solidFill>
                <a:srgbClr val="00003C"/>
              </a:solidFill>
            </a:endParaRPr>
          </a:p>
        </p:txBody>
      </p:sp>
    </p:spTree>
    <p:extLst>
      <p:ext uri="{BB962C8B-B14F-4D97-AF65-F5344CB8AC3E}">
        <p14:creationId xmlns:p14="http://schemas.microsoft.com/office/powerpoint/2010/main" val="34017301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a:cxnSpLocks noChangeShapeType="1"/>
          </p:cNvCxnSpPr>
          <p:nvPr userDrawn="1"/>
        </p:nvCxnSpPr>
        <p:spPr bwMode="auto">
          <a:xfrm>
            <a:off x="0" y="1476375"/>
            <a:ext cx="9144000" cy="1588"/>
          </a:xfrm>
          <a:prstGeom prst="line">
            <a:avLst/>
          </a:prstGeom>
          <a:noFill/>
          <a:ln w="57150">
            <a:solidFill>
              <a:srgbClr val="999999"/>
            </a:solidFill>
            <a:round/>
            <a:headEnd/>
            <a:tailEnd/>
          </a:ln>
          <a:effectLst>
            <a:outerShdw blurRad="40000" dist="20000" dir="3360004" rotWithShape="0">
              <a:srgbClr val="808080">
                <a:alpha val="25000"/>
              </a:srgbClr>
            </a:outerShdw>
          </a:effectLst>
        </p:spPr>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marL="282575" indent="-282575">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marL="282575" indent="-282575">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6"/>
          <p:cNvSpPr>
            <a:spLocks noGrp="1"/>
          </p:cNvSpPr>
          <p:nvPr>
            <p:ph type="sldNum" sz="quarter" idx="10"/>
          </p:nvPr>
        </p:nvSpPr>
        <p:spPr/>
        <p:txBody>
          <a:bodyPr/>
          <a:lstStyle>
            <a:lvl1pPr>
              <a:defRPr/>
            </a:lvl1pPr>
          </a:lstStyle>
          <a:p>
            <a:pPr>
              <a:defRPr/>
            </a:pPr>
            <a:fld id="{2A38D970-AFD4-43EA-B820-2A90DCFF49DA}" type="slidenum">
              <a:rPr lang="en-US" altLang="en-US">
                <a:solidFill>
                  <a:srgbClr val="00003C"/>
                </a:solidFill>
              </a:rPr>
              <a:pPr>
                <a:defRPr/>
              </a:pPr>
              <a:t>‹#›</a:t>
            </a:fld>
            <a:endParaRPr lang="en-US" altLang="en-US">
              <a:solidFill>
                <a:srgbClr val="00003C"/>
              </a:solidFill>
            </a:endParaRPr>
          </a:p>
        </p:txBody>
      </p:sp>
    </p:spTree>
    <p:extLst>
      <p:ext uri="{BB962C8B-B14F-4D97-AF65-F5344CB8AC3E}">
        <p14:creationId xmlns:p14="http://schemas.microsoft.com/office/powerpoint/2010/main" val="38069492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a:cxnSpLocks noChangeShapeType="1"/>
          </p:cNvCxnSpPr>
          <p:nvPr userDrawn="1"/>
        </p:nvCxnSpPr>
        <p:spPr bwMode="auto">
          <a:xfrm>
            <a:off x="0" y="1476375"/>
            <a:ext cx="9144000" cy="1588"/>
          </a:xfrm>
          <a:prstGeom prst="line">
            <a:avLst/>
          </a:prstGeom>
          <a:noFill/>
          <a:ln w="57150">
            <a:solidFill>
              <a:srgbClr val="999999"/>
            </a:solidFill>
            <a:round/>
            <a:headEnd/>
            <a:tailEnd/>
          </a:ln>
          <a:effectLst>
            <a:outerShdw blurRad="40000" dist="20000" dir="3360004" rotWithShape="0">
              <a:srgbClr val="808080">
                <a:alpha val="25000"/>
              </a:srgbClr>
            </a:outerShdw>
          </a:effectLst>
        </p:spPr>
      </p:cxn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lgn="l">
              <a:spcAft>
                <a:spcPts val="0"/>
              </a:spcAft>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225425" indent="-225425">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lgn="l">
              <a:spcAft>
                <a:spcPts val="0"/>
              </a:spcAft>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225425" indent="-225425">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8"/>
          <p:cNvSpPr>
            <a:spLocks noGrp="1"/>
          </p:cNvSpPr>
          <p:nvPr>
            <p:ph type="sldNum" sz="quarter" idx="10"/>
          </p:nvPr>
        </p:nvSpPr>
        <p:spPr/>
        <p:txBody>
          <a:bodyPr/>
          <a:lstStyle>
            <a:lvl1pPr>
              <a:defRPr/>
            </a:lvl1pPr>
          </a:lstStyle>
          <a:p>
            <a:pPr>
              <a:defRPr/>
            </a:pPr>
            <a:fld id="{E429809A-723A-4AD3-96D7-7D4701CAD00D}" type="slidenum">
              <a:rPr lang="en-US" altLang="en-US">
                <a:solidFill>
                  <a:srgbClr val="00003C"/>
                </a:solidFill>
              </a:rPr>
              <a:pPr>
                <a:defRPr/>
              </a:pPr>
              <a:t>‹#›</a:t>
            </a:fld>
            <a:endParaRPr lang="en-US" altLang="en-US">
              <a:solidFill>
                <a:srgbClr val="00003C"/>
              </a:solidFill>
            </a:endParaRPr>
          </a:p>
        </p:txBody>
      </p:sp>
    </p:spTree>
    <p:extLst>
      <p:ext uri="{BB962C8B-B14F-4D97-AF65-F5344CB8AC3E}">
        <p14:creationId xmlns:p14="http://schemas.microsoft.com/office/powerpoint/2010/main" val="38099257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a:cxnSpLocks noChangeShapeType="1"/>
          </p:cNvCxnSpPr>
          <p:nvPr userDrawn="1"/>
        </p:nvCxnSpPr>
        <p:spPr bwMode="auto">
          <a:xfrm>
            <a:off x="0" y="1476375"/>
            <a:ext cx="9144000" cy="1588"/>
          </a:xfrm>
          <a:prstGeom prst="line">
            <a:avLst/>
          </a:prstGeom>
          <a:noFill/>
          <a:ln w="57150">
            <a:solidFill>
              <a:srgbClr val="999999"/>
            </a:solidFill>
            <a:round/>
            <a:headEnd/>
            <a:tailEnd/>
          </a:ln>
          <a:effectLst>
            <a:outerShdw blurRad="40000" dist="20000" dir="3360004" rotWithShape="0">
              <a:srgbClr val="808080">
                <a:alpha val="25000"/>
              </a:srgbClr>
            </a:outerShdw>
          </a:effectLst>
        </p:spPr>
      </p:cxnSp>
      <p:sp>
        <p:nvSpPr>
          <p:cNvPr id="2" name="Title 1"/>
          <p:cNvSpPr>
            <a:spLocks noGrp="1"/>
          </p:cNvSpPr>
          <p:nvPr>
            <p:ph type="title"/>
          </p:nvPr>
        </p:nvSpPr>
        <p:spPr/>
        <p:txBody>
          <a:bodyPr/>
          <a:lstStyle/>
          <a:p>
            <a:r>
              <a:rPr lang="en-US"/>
              <a:t>Click to edit Master title style</a:t>
            </a:r>
          </a:p>
        </p:txBody>
      </p:sp>
      <p:sp>
        <p:nvSpPr>
          <p:cNvPr id="4" name="Slide Number Placeholder 4"/>
          <p:cNvSpPr>
            <a:spLocks noGrp="1"/>
          </p:cNvSpPr>
          <p:nvPr>
            <p:ph type="sldNum" sz="quarter" idx="10"/>
          </p:nvPr>
        </p:nvSpPr>
        <p:spPr/>
        <p:txBody>
          <a:bodyPr/>
          <a:lstStyle>
            <a:lvl1pPr>
              <a:defRPr/>
            </a:lvl1pPr>
          </a:lstStyle>
          <a:p>
            <a:pPr>
              <a:defRPr/>
            </a:pPr>
            <a:fld id="{95858113-09AC-44DF-A278-96B7D6D78E41}" type="slidenum">
              <a:rPr lang="en-US" altLang="en-US">
                <a:solidFill>
                  <a:srgbClr val="00003C"/>
                </a:solidFill>
              </a:rPr>
              <a:pPr>
                <a:defRPr/>
              </a:pPr>
              <a:t>‹#›</a:t>
            </a:fld>
            <a:endParaRPr lang="en-US" altLang="en-US">
              <a:solidFill>
                <a:srgbClr val="00003C"/>
              </a:solidFill>
            </a:endParaRPr>
          </a:p>
        </p:txBody>
      </p:sp>
    </p:spTree>
    <p:extLst>
      <p:ext uri="{BB962C8B-B14F-4D97-AF65-F5344CB8AC3E}">
        <p14:creationId xmlns:p14="http://schemas.microsoft.com/office/powerpoint/2010/main" val="39112834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F8798B0-8637-450A-895C-9FFF5BCF83A5}" type="slidenum">
              <a:rPr lang="en-US" altLang="en-US">
                <a:solidFill>
                  <a:srgbClr val="00003C"/>
                </a:solidFill>
              </a:rPr>
              <a:pPr>
                <a:defRPr/>
              </a:pPr>
              <a:t>‹#›</a:t>
            </a:fld>
            <a:endParaRPr lang="en-US" altLang="en-US">
              <a:solidFill>
                <a:srgbClr val="00003C"/>
              </a:solidFill>
            </a:endParaRPr>
          </a:p>
        </p:txBody>
      </p:sp>
    </p:spTree>
    <p:extLst>
      <p:ext uri="{BB962C8B-B14F-4D97-AF65-F5344CB8AC3E}">
        <p14:creationId xmlns:p14="http://schemas.microsoft.com/office/powerpoint/2010/main" val="27000182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234950" y="6308725"/>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ea typeface="ＭＳ Ｐゴシック" charset="-128"/>
              </a:defRPr>
            </a:lvl1pPr>
          </a:lstStyle>
          <a:p>
            <a:pPr defTabSz="457200" fontAlgn="base">
              <a:spcBef>
                <a:spcPct val="0"/>
              </a:spcBef>
              <a:spcAft>
                <a:spcPct val="0"/>
              </a:spcAft>
              <a:defRPr/>
            </a:pPr>
            <a:fld id="{5CE0739F-0CED-4F3C-B19D-8E822C6236E2}" type="datetime1">
              <a:rPr lang="en-US">
                <a:solidFill>
                  <a:srgbClr val="FFFFFF"/>
                </a:solidFill>
              </a:rPr>
              <a:pPr defTabSz="457200" fontAlgn="base">
                <a:spcBef>
                  <a:spcPct val="0"/>
                </a:spcBef>
                <a:spcAft>
                  <a:spcPct val="0"/>
                </a:spcAft>
                <a:defRPr/>
              </a:pPr>
              <a:t>9/14/2023</a:t>
            </a:fld>
            <a:endParaRPr lang="en-US">
              <a:solidFill>
                <a:srgbClr val="FFFFFF"/>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defRPr>
            </a:lvl1pPr>
          </a:lstStyle>
          <a:p>
            <a:pPr defTabSz="457200">
              <a:defRPr/>
            </a:pPr>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pPr>
              <a:defRPr/>
            </a:pPr>
            <a:fld id="{B918F72E-37AB-4D60-B122-E23A6258F6BA}" type="slidenum">
              <a:rPr lang="en-US" altLang="en-US">
                <a:solidFill>
                  <a:srgbClr val="00003C"/>
                </a:solidFill>
              </a:rPr>
              <a:pPr>
                <a:defRPr/>
              </a:pPr>
              <a:t>‹#›</a:t>
            </a:fld>
            <a:endParaRPr lang="en-US" altLang="en-US">
              <a:solidFill>
                <a:srgbClr val="00003C"/>
              </a:solidFill>
            </a:endParaRPr>
          </a:p>
        </p:txBody>
      </p:sp>
    </p:spTree>
    <p:extLst>
      <p:ext uri="{BB962C8B-B14F-4D97-AF65-F5344CB8AC3E}">
        <p14:creationId xmlns:p14="http://schemas.microsoft.com/office/powerpoint/2010/main" val="38920344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234950" y="6308725"/>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ea typeface="ＭＳ Ｐゴシック" charset="-128"/>
              </a:defRPr>
            </a:lvl1pPr>
          </a:lstStyle>
          <a:p>
            <a:pPr defTabSz="457200" fontAlgn="base">
              <a:spcBef>
                <a:spcPct val="0"/>
              </a:spcBef>
              <a:spcAft>
                <a:spcPct val="0"/>
              </a:spcAft>
              <a:defRPr/>
            </a:pPr>
            <a:fld id="{9CAB0FEC-0D8D-41B3-95C0-DAD4DCAE5C94}" type="datetime1">
              <a:rPr lang="en-US">
                <a:solidFill>
                  <a:srgbClr val="FFFFFF"/>
                </a:solidFill>
              </a:rPr>
              <a:pPr defTabSz="457200" fontAlgn="base">
                <a:spcBef>
                  <a:spcPct val="0"/>
                </a:spcBef>
                <a:spcAft>
                  <a:spcPct val="0"/>
                </a:spcAft>
                <a:defRPr/>
              </a:pPr>
              <a:t>9/14/2023</a:t>
            </a:fld>
            <a:endParaRPr lang="en-US">
              <a:solidFill>
                <a:srgbClr val="FFFFFF"/>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defRPr>
            </a:lvl1pPr>
          </a:lstStyle>
          <a:p>
            <a:pPr defTabSz="457200">
              <a:defRPr/>
            </a:pPr>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pPr>
              <a:defRPr/>
            </a:pPr>
            <a:fld id="{CB32982E-032D-43CE-8954-A8A7D566C115}" type="slidenum">
              <a:rPr lang="en-US" altLang="en-US">
                <a:solidFill>
                  <a:srgbClr val="00003C"/>
                </a:solidFill>
              </a:rPr>
              <a:pPr>
                <a:defRPr/>
              </a:pPr>
              <a:t>‹#›</a:t>
            </a:fld>
            <a:endParaRPr lang="en-US" altLang="en-US">
              <a:solidFill>
                <a:srgbClr val="00003C"/>
              </a:solidFill>
            </a:endParaRPr>
          </a:p>
        </p:txBody>
      </p:sp>
    </p:spTree>
    <p:extLst>
      <p:ext uri="{BB962C8B-B14F-4D97-AF65-F5344CB8AC3E}">
        <p14:creationId xmlns:p14="http://schemas.microsoft.com/office/powerpoint/2010/main" val="19028065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34950" y="6308725"/>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ea typeface="ＭＳ Ｐゴシック" charset="-128"/>
              </a:defRPr>
            </a:lvl1pPr>
          </a:lstStyle>
          <a:p>
            <a:pPr defTabSz="457200" fontAlgn="base">
              <a:spcBef>
                <a:spcPct val="0"/>
              </a:spcBef>
              <a:spcAft>
                <a:spcPct val="0"/>
              </a:spcAft>
              <a:defRPr/>
            </a:pPr>
            <a:fld id="{2FCB7FFE-AA80-4972-A10A-4146D18C282A}" type="datetime1">
              <a:rPr lang="en-US">
                <a:solidFill>
                  <a:srgbClr val="FFFFFF"/>
                </a:solidFill>
              </a:rPr>
              <a:pPr defTabSz="457200" fontAlgn="base">
                <a:spcBef>
                  <a:spcPct val="0"/>
                </a:spcBef>
                <a:spcAft>
                  <a:spcPct val="0"/>
                </a:spcAft>
                <a:defRPr/>
              </a:pPr>
              <a:t>9/14/2023</a:t>
            </a:fld>
            <a:endParaRPr lang="en-US">
              <a:solidFill>
                <a:srgbClr val="FFFFFF"/>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defRPr>
            </a:lvl1pPr>
          </a:lstStyle>
          <a:p>
            <a:pPr defTabSz="457200">
              <a:defRPr/>
            </a:pP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defRPr/>
            </a:pPr>
            <a:fld id="{D603341B-A229-4255-A374-1866A98AA376}" type="slidenum">
              <a:rPr lang="en-US" altLang="en-US">
                <a:solidFill>
                  <a:srgbClr val="00003C"/>
                </a:solidFill>
              </a:rPr>
              <a:pPr>
                <a:defRPr/>
              </a:pPr>
              <a:t>‹#›</a:t>
            </a:fld>
            <a:endParaRPr lang="en-US" altLang="en-US">
              <a:solidFill>
                <a:srgbClr val="00003C"/>
              </a:solidFill>
            </a:endParaRPr>
          </a:p>
        </p:txBody>
      </p:sp>
    </p:spTree>
    <p:extLst>
      <p:ext uri="{BB962C8B-B14F-4D97-AF65-F5344CB8AC3E}">
        <p14:creationId xmlns:p14="http://schemas.microsoft.com/office/powerpoint/2010/main" val="6343981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34950" y="6308725"/>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ea typeface="ＭＳ Ｐゴシック" charset="-128"/>
              </a:defRPr>
            </a:lvl1pPr>
          </a:lstStyle>
          <a:p>
            <a:pPr defTabSz="457200" fontAlgn="base">
              <a:spcBef>
                <a:spcPct val="0"/>
              </a:spcBef>
              <a:spcAft>
                <a:spcPct val="0"/>
              </a:spcAft>
              <a:defRPr/>
            </a:pPr>
            <a:fld id="{DAE66F1B-343A-449F-84E2-2D28149065CA}" type="datetime1">
              <a:rPr lang="en-US">
                <a:solidFill>
                  <a:srgbClr val="FFFFFF"/>
                </a:solidFill>
              </a:rPr>
              <a:pPr defTabSz="457200" fontAlgn="base">
                <a:spcBef>
                  <a:spcPct val="0"/>
                </a:spcBef>
                <a:spcAft>
                  <a:spcPct val="0"/>
                </a:spcAft>
                <a:defRPr/>
              </a:pPr>
              <a:t>9/14/2023</a:t>
            </a:fld>
            <a:endParaRPr lang="en-US">
              <a:solidFill>
                <a:srgbClr val="FFFFFF"/>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defRPr>
            </a:lvl1pPr>
          </a:lstStyle>
          <a:p>
            <a:pPr defTabSz="457200">
              <a:defRPr/>
            </a:pP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defRPr/>
            </a:pPr>
            <a:fld id="{1FFDE34A-93C5-447C-BCD5-910E0AB7428E}" type="slidenum">
              <a:rPr lang="en-US" altLang="en-US">
                <a:solidFill>
                  <a:srgbClr val="00003C"/>
                </a:solidFill>
              </a:rPr>
              <a:pPr>
                <a:defRPr/>
              </a:pPr>
              <a:t>‹#›</a:t>
            </a:fld>
            <a:endParaRPr lang="en-US" altLang="en-US">
              <a:solidFill>
                <a:srgbClr val="00003C"/>
              </a:solidFill>
            </a:endParaRPr>
          </a:p>
        </p:txBody>
      </p:sp>
    </p:spTree>
    <p:extLst>
      <p:ext uri="{BB962C8B-B14F-4D97-AF65-F5344CB8AC3E}">
        <p14:creationId xmlns:p14="http://schemas.microsoft.com/office/powerpoint/2010/main" val="12236646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Rectangle 17"/>
          <p:cNvSpPr>
            <a:spLocks noChangeArrowheads="1"/>
          </p:cNvSpPr>
          <p:nvPr userDrawn="1"/>
        </p:nvSpPr>
        <p:spPr bwMode="auto">
          <a:xfrm>
            <a:off x="0" y="1884363"/>
            <a:ext cx="9144000" cy="147637"/>
          </a:xfrm>
          <a:prstGeom prst="rect">
            <a:avLst/>
          </a:prstGeom>
          <a:solidFill>
            <a:schemeClr val="tx2"/>
          </a:solidFill>
          <a:ln>
            <a:noFill/>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57200" eaLnBrk="1" fontAlgn="base" hangingPunct="1">
              <a:spcBef>
                <a:spcPct val="0"/>
              </a:spcBef>
              <a:spcAft>
                <a:spcPct val="0"/>
              </a:spcAft>
              <a:defRPr/>
            </a:pPr>
            <a:endParaRPr lang="en-US" altLang="en-US" sz="2000">
              <a:solidFill>
                <a:srgbClr val="FFFFFF"/>
              </a:solidFill>
            </a:endParaRPr>
          </a:p>
        </p:txBody>
      </p:sp>
      <p:pic>
        <p:nvPicPr>
          <p:cNvPr id="4" name="Picture 19" descr="BIDMC_Harvard_lockup"/>
          <p:cNvPicPr>
            <a:picLocks noChangeAspect="1" noChangeArrowheads="1"/>
          </p:cNvPicPr>
          <p:nvPr userDrawn="1"/>
        </p:nvPicPr>
        <p:blipFill>
          <a:blip r:embed="rId2" cstate="print">
            <a:lum bright="4000" contrast="4000"/>
            <a:extLst>
              <a:ext uri="{28A0092B-C50C-407E-A947-70E740481C1C}">
                <a14:useLocalDpi xmlns:a14="http://schemas.microsoft.com/office/drawing/2010/main" val="0"/>
              </a:ext>
            </a:extLst>
          </a:blip>
          <a:srcRect/>
          <a:stretch>
            <a:fillRect/>
          </a:stretch>
        </p:blipFill>
        <p:spPr bwMode="auto">
          <a:xfrm>
            <a:off x="460375" y="577850"/>
            <a:ext cx="61610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0" name="Rectangle 2"/>
          <p:cNvSpPr>
            <a:spLocks noGrp="1" noChangeArrowheads="1"/>
          </p:cNvSpPr>
          <p:nvPr>
            <p:ph type="ctrTitle"/>
          </p:nvPr>
        </p:nvSpPr>
        <p:spPr>
          <a:xfrm>
            <a:off x="2936875" y="3419475"/>
            <a:ext cx="5162550" cy="2027238"/>
          </a:xfrm>
        </p:spPr>
        <p:txBody>
          <a:bodyPr anchor="t"/>
          <a:lstStyle>
            <a:lvl1pPr>
              <a:defRPr sz="2400">
                <a:solidFill>
                  <a:schemeClr val="tx1"/>
                </a:solidFill>
              </a:defRPr>
            </a:lvl1pPr>
          </a:lstStyle>
          <a:p>
            <a:r>
              <a:rPr lang="en-US"/>
              <a:t>Click to edit Master title style</a:t>
            </a:r>
          </a:p>
        </p:txBody>
      </p:sp>
    </p:spTree>
    <p:extLst>
      <p:ext uri="{BB962C8B-B14F-4D97-AF65-F5344CB8AC3E}">
        <p14:creationId xmlns:p14="http://schemas.microsoft.com/office/powerpoint/2010/main" val="1945772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Footer Placeholder 4"/>
          <p:cNvSpPr>
            <a:spLocks noGrp="1"/>
          </p:cNvSpPr>
          <p:nvPr>
            <p:ph type="ftr" sz="quarter" idx="10"/>
          </p:nvPr>
        </p:nvSpPr>
        <p:spPr/>
        <p:txBody>
          <a:bodyPr rtlCol="0"/>
          <a:lstStyle>
            <a:lvl1pPr defTabSz="457200" fontAlgn="base">
              <a:spcBef>
                <a:spcPct val="0"/>
              </a:spcBef>
              <a:spcAft>
                <a:spcPct val="0"/>
              </a:spcAft>
              <a:defRPr>
                <a:solidFill>
                  <a:prstClr val="white"/>
                </a:solidFill>
                <a:latin typeface="Arial" pitchFamily="34" charset="0"/>
                <a:ea typeface="ＭＳ Ｐゴシック" pitchFamily="34" charset="-128"/>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20707AFB-C2EA-47A0-8D93-B5A104941FD2}" type="slidenum">
              <a:rPr lang="en-US" altLang="en-US"/>
              <a:pPr>
                <a:defRPr/>
              </a:pPr>
              <a:t>‹#›</a:t>
            </a:fld>
            <a:endParaRPr lang="en-US" altLang="en-US"/>
          </a:p>
        </p:txBody>
      </p:sp>
    </p:spTree>
    <p:extLst>
      <p:ext uri="{BB962C8B-B14F-4D97-AF65-F5344CB8AC3E}">
        <p14:creationId xmlns:p14="http://schemas.microsoft.com/office/powerpoint/2010/main" val="16807169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pic>
        <p:nvPicPr>
          <p:cNvPr id="4"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1150" y="3324225"/>
            <a:ext cx="344805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8914" name="Rectangle 2"/>
          <p:cNvSpPr>
            <a:spLocks noGrp="1" noChangeArrowheads="1"/>
          </p:cNvSpPr>
          <p:nvPr>
            <p:ph type="ctrTitle"/>
          </p:nvPr>
        </p:nvSpPr>
        <p:spPr>
          <a:xfrm>
            <a:off x="677863" y="2605088"/>
            <a:ext cx="7788275" cy="576262"/>
          </a:xfrm>
        </p:spPr>
        <p:txBody>
          <a:bodyPr/>
          <a:lstStyle>
            <a:lvl1pPr algn="ctr">
              <a:defRPr sz="4200"/>
            </a:lvl1pPr>
          </a:lstStyle>
          <a:p>
            <a:r>
              <a:rPr lang="en-US"/>
              <a:t>Click to edit Master title style</a:t>
            </a:r>
          </a:p>
        </p:txBody>
      </p:sp>
      <p:sp>
        <p:nvSpPr>
          <p:cNvPr id="38915" name="Rectangle 3"/>
          <p:cNvSpPr>
            <a:spLocks noGrp="1" noChangeArrowheads="1"/>
          </p:cNvSpPr>
          <p:nvPr>
            <p:ph type="subTitle" idx="1"/>
          </p:nvPr>
        </p:nvSpPr>
        <p:spPr>
          <a:xfrm>
            <a:off x="1354138" y="3867150"/>
            <a:ext cx="6435725" cy="369888"/>
          </a:xfrm>
        </p:spPr>
        <p:txBody>
          <a:bodyPr/>
          <a:lstStyle>
            <a:lvl1pPr marL="0" indent="0" algn="ctr">
              <a:buFontTx/>
              <a:buNone/>
              <a:defRPr sz="2700"/>
            </a:lvl1pPr>
          </a:lstStyle>
          <a:p>
            <a:r>
              <a:rPr lang="en-US"/>
              <a:t>Click to edit Master subtitle style</a:t>
            </a:r>
          </a:p>
        </p:txBody>
      </p:sp>
    </p:spTree>
    <p:extLst>
      <p:ext uri="{BB962C8B-B14F-4D97-AF65-F5344CB8AC3E}">
        <p14:creationId xmlns:p14="http://schemas.microsoft.com/office/powerpoint/2010/main" val="81129260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38_1_">
    <p:bg>
      <p:bgPr>
        <a:solidFill>
          <a:schemeClr val="bg1">
            <a:alpha val="0"/>
          </a:schemeClr>
        </a:solidFill>
        <a:effectLst/>
      </p:bgPr>
    </p:bg>
    <p:spTree>
      <p:nvGrpSpPr>
        <p:cNvPr id="1" name=""/>
        <p:cNvGrpSpPr/>
        <p:nvPr/>
      </p:nvGrpSpPr>
      <p:grpSpPr>
        <a:xfrm>
          <a:off x="0" y="0"/>
          <a:ext cx="0" cy="0"/>
          <a:chOff x="0" y="0"/>
          <a:chExt cx="0" cy="0"/>
        </a:xfrm>
      </p:grpSpPr>
      <p:sp>
        <p:nvSpPr>
          <p:cNvPr id="24" name="Text Placeholder 23"/>
          <p:cNvSpPr>
            <a:spLocks noGrp="1"/>
          </p:cNvSpPr>
          <p:nvPr>
            <p:ph type="body" idx="10"/>
          </p:nvPr>
        </p:nvSpPr>
        <p:spPr>
          <a:xfrm>
            <a:off x="817418" y="1000686"/>
            <a:ext cx="7509164" cy="4856629"/>
          </a:xfrm>
          <a:prstGeom prst="rect">
            <a:avLst/>
          </a:prstGeom>
          <a:solidFill>
            <a:srgbClr val="002CBA"/>
          </a:solidFill>
          <a:ln w="15240" cmpd="sng">
            <a:solidFill>
              <a:srgbClr val="000000"/>
            </a:solidFill>
            <a:prstDash val="solid"/>
          </a:ln>
        </p:spPr>
        <p:txBody>
          <a:bodyPr lIns="0" tIns="0" rIns="0" bIns="0"/>
          <a:lstStyle/>
          <a:p>
            <a:r>
              <a:rPr lang="en-US"/>
              <a:t> </a:t>
            </a:r>
          </a:p>
        </p:txBody>
      </p:sp>
      <p:sp>
        <p:nvSpPr>
          <p:cNvPr id="25" name="Text Placeholder 24"/>
          <p:cNvSpPr>
            <a:spLocks noGrp="1"/>
          </p:cNvSpPr>
          <p:nvPr>
            <p:ph type="body" idx="10"/>
          </p:nvPr>
        </p:nvSpPr>
        <p:spPr>
          <a:xfrm>
            <a:off x="2538269" y="1000686"/>
            <a:ext cx="4078432" cy="1190625"/>
          </a:xfrm>
          <a:prstGeom prst="rect">
            <a:avLst/>
          </a:prstGeom>
          <a:noFill/>
          <a:ln w="0" cmpd="sng">
            <a:noFill/>
            <a:prstDash val="solid"/>
          </a:ln>
        </p:spPr>
        <p:txBody>
          <a:bodyPr lIns="0" tIns="471835" rIns="0" bIns="0">
            <a:normAutofit fontScale="90000"/>
          </a:bodyPr>
          <a:lstStyle>
            <a:lvl1pPr marL="0" marR="0" indent="0" algn="ctr">
              <a:lnSpc>
                <a:spcPct val="95999"/>
              </a:lnSpc>
              <a:spcAft>
                <a:spcPts val="2100"/>
              </a:spcAft>
              <a:defRPr/>
            </a:lvl1pPr>
          </a:lstStyle>
          <a:p>
            <a:r>
              <a:rPr lang="en-US"/>
              <a:t>Golimumab (CNTO 148) </a:t>
            </a:r>
          </a:p>
        </p:txBody>
      </p:sp>
      <p:sp>
        <p:nvSpPr>
          <p:cNvPr id="26" name="Text Placeholder 25"/>
          <p:cNvSpPr>
            <a:spLocks noGrp="1"/>
          </p:cNvSpPr>
          <p:nvPr>
            <p:ph type="body" idx="10"/>
          </p:nvPr>
        </p:nvSpPr>
        <p:spPr>
          <a:xfrm>
            <a:off x="1268845" y="2191311"/>
            <a:ext cx="4260273" cy="3449731"/>
          </a:xfrm>
          <a:prstGeom prst="rect">
            <a:avLst/>
          </a:prstGeom>
          <a:noFill/>
          <a:ln w="0" cmpd="sng">
            <a:noFill/>
            <a:prstDash val="solid"/>
          </a:ln>
        </p:spPr>
        <p:txBody>
          <a:bodyPr lIns="0" tIns="0" rIns="0" bIns="0">
            <a:normAutofit fontScale="90000"/>
          </a:bodyPr>
          <a:lstStyle>
            <a:lvl1pPr marL="246175" marR="0" indent="0" algn="l">
              <a:lnSpc>
                <a:spcPct val="95999"/>
              </a:lnSpc>
              <a:spcBef>
                <a:spcPts val="0"/>
              </a:spcBef>
              <a:spcAft>
                <a:spcPts val="1292"/>
              </a:spcAft>
              <a:buFont typeface="Symbol"/>
              <a:buChar char="·"/>
              <a:tabLst>
                <a:tab pos="4018575" algn="r"/>
              </a:tabLst>
              <a:defRPr/>
            </a:lvl1pPr>
          </a:lstStyle>
          <a:p>
            <a:r>
              <a:rPr lang="en-US"/>
              <a:t>Fully human anti-TNFα IgG1 mAb</a:t>
            </a:r>
          </a:p>
          <a:p>
            <a:r>
              <a:rPr lang="en-US"/>
              <a:t>In preclinca i l stues, di golimumab</a:t>
            </a:r>
          </a:p>
          <a:p>
            <a:r>
              <a:rPr lang="en-US"/>
              <a:t>was shown to be more effective at </a:t>
            </a:r>
          </a:p>
          <a:p>
            <a:r>
              <a:rPr lang="en-US"/>
              <a:t>neutralizing TNF α than other anti- </a:t>
            </a:r>
          </a:p>
          <a:p>
            <a:r>
              <a:rPr lang="en-US"/>
              <a:t>TNF biologics </a:t>
            </a:r>
          </a:p>
          <a:p>
            <a:r>
              <a:rPr lang="en-US"/>
              <a:t>In development for SC and IV</a:t>
            </a:r>
          </a:p>
          <a:p>
            <a:r>
              <a:rPr lang="en-US"/>
              <a:t>administration </a:t>
            </a:r>
          </a:p>
          <a:p>
            <a:r>
              <a:rPr lang="en-US"/>
              <a:t>SC mode of administration is</a:t>
            </a:r>
          </a:p>
          <a:p>
            <a:r>
              <a:rPr lang="en-US"/>
              <a:t>being evaluated for dosing once </a:t>
            </a:r>
          </a:p>
          <a:p>
            <a:r>
              <a:rPr lang="en-US"/>
              <a:t>every 4 weeks </a:t>
            </a:r>
          </a:p>
        </p:txBody>
      </p:sp>
      <p:sp>
        <p:nvSpPr>
          <p:cNvPr id="29" name="Text Placeholder 28"/>
          <p:cNvSpPr>
            <a:spLocks noGrp="1"/>
          </p:cNvSpPr>
          <p:nvPr>
            <p:ph type="body" idx="10"/>
          </p:nvPr>
        </p:nvSpPr>
        <p:spPr>
          <a:xfrm>
            <a:off x="5985164" y="3700743"/>
            <a:ext cx="2193636" cy="434228"/>
          </a:xfrm>
          <a:prstGeom prst="rect">
            <a:avLst/>
          </a:prstGeom>
          <a:noFill/>
          <a:ln w="0" cmpd="sng">
            <a:noFill/>
            <a:prstDash val="solid"/>
          </a:ln>
        </p:spPr>
        <p:txBody>
          <a:bodyPr lIns="0" tIns="0" rIns="0" bIns="0"/>
          <a:lstStyle>
            <a:lvl1pPr marL="246175" marR="0" indent="0" algn="ctr">
              <a:lnSpc>
                <a:spcPct val="95999"/>
              </a:lnSpc>
              <a:spcAft>
                <a:spcPts val="0"/>
              </a:spcAft>
              <a:defRPr/>
            </a:lvl1pPr>
          </a:lstStyle>
          <a:p>
            <a:r>
              <a:rPr lang="en-US"/>
              <a:t>CNTO 148 </a:t>
            </a:r>
            <a:br/>
            <a:r>
              <a:rPr lang="en-US"/>
              <a:t>(golimumab) </a:t>
            </a:r>
          </a:p>
        </p:txBody>
      </p:sp>
      <p:sp>
        <p:nvSpPr>
          <p:cNvPr id="30" name="Text Placeholder 29"/>
          <p:cNvSpPr>
            <a:spLocks noGrp="1"/>
          </p:cNvSpPr>
          <p:nvPr>
            <p:ph type="body" idx="10"/>
          </p:nvPr>
        </p:nvSpPr>
        <p:spPr>
          <a:xfrm>
            <a:off x="5985164" y="5641041"/>
            <a:ext cx="2193636" cy="216274"/>
          </a:xfrm>
          <a:prstGeom prst="rect">
            <a:avLst/>
          </a:prstGeom>
          <a:noFill/>
          <a:ln w="0" cmpd="sng">
            <a:noFill/>
            <a:prstDash val="solid"/>
          </a:ln>
        </p:spPr>
        <p:txBody>
          <a:bodyPr lIns="0" tIns="0" rIns="0" bIns="0"/>
          <a:lstStyle>
            <a:lvl1pPr marL="0" marR="0" indent="0" algn="l">
              <a:lnSpc>
                <a:spcPct val="95999"/>
              </a:lnSpc>
              <a:spcAft>
                <a:spcPts val="485"/>
              </a:spcAft>
              <a:defRPr/>
            </a:lvl1pPr>
          </a:lstStyle>
          <a:p>
            <a:r>
              <a:rPr lang="en-US"/>
              <a:t>Kay et al. ACR 2006. Abstract 2123. </a:t>
            </a:r>
          </a:p>
        </p:txBody>
      </p:sp>
    </p:spTree>
    <p:extLst>
      <p:ext uri="{BB962C8B-B14F-4D97-AF65-F5344CB8AC3E}">
        <p14:creationId xmlns:p14="http://schemas.microsoft.com/office/powerpoint/2010/main" val="16258309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graphicFrame>
        <p:nvGraphicFramePr>
          <p:cNvPr id="4" name="Base" hidden="1"/>
          <p:cNvGraphicFramePr>
            <a:graphicFrameLocks/>
          </p:cNvGraphicFramePr>
          <p:nvPr userDrawn="1"/>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1028"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 name="AutoShape 3" hidden="1"/>
          <p:cNvGraphicFramePr>
            <a:graphicFrameLocks/>
          </p:cNvGraphicFramePr>
          <p:nvPr userDrawn="1"/>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1029" r:id="rId4" imgW="0" imgH="0" progId="PowerPoint.Show.8">
                  <p:embed/>
                </p:oleObj>
              </mc:Choice>
              <mc:Fallback>
                <p:oleObj r:id="rId4"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 name="Title 1"/>
          <p:cNvSpPr>
            <a:spLocks noGrp="1"/>
          </p:cNvSpPr>
          <p:nvPr>
            <p:ph type="title"/>
          </p:nvPr>
        </p:nvSpPr>
        <p:spPr>
          <a:xfrm>
            <a:off x="685800" y="381000"/>
            <a:ext cx="7772400" cy="1066800"/>
          </a:xfrm>
        </p:spPr>
        <p:txBody>
          <a:bodyPr/>
          <a:lstStyle/>
          <a:p>
            <a:r>
              <a:rPr lang="en-US"/>
              <a:t>Click to edit Master title style</a:t>
            </a:r>
          </a:p>
        </p:txBody>
      </p:sp>
      <p:sp>
        <p:nvSpPr>
          <p:cNvPr id="3" name="Chart Placeholder 2"/>
          <p:cNvSpPr>
            <a:spLocks noGrp="1"/>
          </p:cNvSpPr>
          <p:nvPr>
            <p:ph type="chart" idx="1"/>
          </p:nvPr>
        </p:nvSpPr>
        <p:spPr>
          <a:xfrm>
            <a:off x="685800" y="1808163"/>
            <a:ext cx="7772400" cy="4114800"/>
          </a:xfrm>
        </p:spPr>
        <p:txBody>
          <a:bodyPr/>
          <a:lstStyle/>
          <a:p>
            <a:pPr lvl="0"/>
            <a:endParaRPr lang="en-US" noProof="0"/>
          </a:p>
        </p:txBody>
      </p:sp>
      <p:sp>
        <p:nvSpPr>
          <p:cNvPr id="6" name="Rectangle 1048"/>
          <p:cNvSpPr>
            <a:spLocks noGrp="1" noChangeArrowheads="1"/>
          </p:cNvSpPr>
          <p:nvPr>
            <p:ph type="sldNum" sz="quarter" idx="10"/>
          </p:nvPr>
        </p:nvSpPr>
        <p:spPr>
          <a:xfrm>
            <a:off x="6705600" y="6324600"/>
            <a:ext cx="2133600" cy="476250"/>
          </a:xfrm>
        </p:spPr>
        <p:txBody>
          <a:bodyPr anchor="t"/>
          <a:lstStyle>
            <a:lvl1pPr>
              <a:defRPr/>
            </a:lvl1pPr>
          </a:lstStyle>
          <a:p>
            <a:pPr>
              <a:defRPr/>
            </a:pPr>
            <a:fld id="{0A9EAFC1-1816-422E-A998-EA3DC0E921FE}" type="slidenum">
              <a:rPr lang="en-US" altLang="en-US">
                <a:solidFill>
                  <a:srgbClr val="00003C"/>
                </a:solidFill>
              </a:rPr>
              <a:pPr>
                <a:defRPr/>
              </a:pPr>
              <a:t>‹#›</a:t>
            </a:fld>
            <a:endParaRPr lang="en-US" altLang="en-US">
              <a:solidFill>
                <a:srgbClr val="00003C"/>
              </a:solidFill>
            </a:endParaRPr>
          </a:p>
        </p:txBody>
      </p:sp>
    </p:spTree>
    <p:extLst>
      <p:ext uri="{BB962C8B-B14F-4D97-AF65-F5344CB8AC3E}">
        <p14:creationId xmlns:p14="http://schemas.microsoft.com/office/powerpoint/2010/main" val="3270644684"/>
      </p:ext>
    </p:extLst>
  </p:cSld>
  <p:clrMapOvr>
    <a:masterClrMapping/>
  </p:clrMapOvr>
  <p:transition advClick="0"/>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srgbClr val="000000">
                <a:alpha val="43000"/>
              </a:srgbClr>
            </a:outerShdw>
          </a:effectLst>
        </p:spPr>
        <p:txBody>
          <a:bodyPr/>
          <a:lstStyle/>
          <a:p>
            <a:r>
              <a:rPr lang="en-US"/>
              <a:t>Click to edit Master title style</a:t>
            </a:r>
          </a:p>
        </p:txBody>
      </p:sp>
      <p:sp>
        <p:nvSpPr>
          <p:cNvPr id="3" name="Content Placeholder 2"/>
          <p:cNvSpPr>
            <a:spLocks noGrp="1"/>
          </p:cNvSpPr>
          <p:nvPr>
            <p:ph idx="1"/>
          </p:nvPr>
        </p:nvSpPr>
        <p:spPr>
          <a:xfrm>
            <a:off x="730250" y="1600200"/>
            <a:ext cx="7669213" cy="4476859"/>
          </a:xfrm>
          <a:effectLst>
            <a:outerShdw blurRad="50800" dist="38100" dir="2700000">
              <a:srgbClr val="000000">
                <a:alpha val="43000"/>
              </a:srgbClr>
            </a:outerShdw>
          </a:effectLst>
        </p:spPr>
        <p:txBody>
          <a:bodyPr/>
          <a:lstStyle>
            <a:lvl1pPr>
              <a:buSzPct val="80000"/>
              <a:buFontTx/>
              <a:buBlip>
                <a:blip r:embed="rId2"/>
              </a:buBlip>
              <a:defRPr/>
            </a:lvl1pPr>
            <a:lvl2pPr>
              <a:buSzPct val="80000"/>
              <a:buFontTx/>
              <a:buBlip>
                <a:blip r:embed="rId2"/>
              </a:buBlip>
              <a:defRPr/>
            </a:lvl2pPr>
            <a:lvl3pPr>
              <a:buSzPct val="80000"/>
              <a:buFontTx/>
              <a:buBlip>
                <a:blip r:embed="rId2"/>
              </a:buBlip>
              <a:defRPr/>
            </a:lvl3pPr>
            <a:lvl4pPr>
              <a:buSzPct val="80000"/>
              <a:buFontTx/>
              <a:buBlip>
                <a:blip r:embed="rId2"/>
              </a:buBlip>
              <a:defRPr/>
            </a:lvl4pPr>
            <a:lvl5pPr>
              <a:buSzPct val="80000"/>
              <a:buFontTx/>
              <a:buBlip>
                <a:blip r:embed="rId2"/>
              </a:buBlip>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0"/>
          </p:nvPr>
        </p:nvSpPr>
        <p:spPr>
          <a:xfrm>
            <a:off x="0" y="6186530"/>
            <a:ext cx="8720667" cy="769441"/>
          </a:xfrm>
          <a:effectLst>
            <a:outerShdw blurRad="50800" dist="38100" dir="2700000">
              <a:srgbClr val="000000">
                <a:alpha val="43000"/>
              </a:srgbClr>
            </a:outerShdw>
          </a:effectLst>
        </p:spPr>
        <p:txBody>
          <a:bodyPr lIns="731520" bIns="548640" rtlCol="0" anchor="b">
            <a:spAutoFit/>
          </a:bodyPr>
          <a:lstStyle>
            <a:lvl1pPr marL="0" algn="l" rtl="0" eaLnBrk="0" fontAlgn="base" hangingPunct="0">
              <a:lnSpc>
                <a:spcPct val="85000"/>
              </a:lnSpc>
              <a:spcBef>
                <a:spcPts val="600"/>
              </a:spcBef>
              <a:spcAft>
                <a:spcPct val="0"/>
              </a:spcAft>
              <a:buFont typeface="Arial"/>
              <a:buNone/>
              <a:defRPr lang="en-US" sz="1600" kern="1200" dirty="0" smtClean="0">
                <a:solidFill>
                  <a:schemeClr val="accent1"/>
                </a:solidFill>
                <a:latin typeface="Arial"/>
                <a:ea typeface="Arial"/>
                <a:cs typeface="Arial"/>
              </a:defRPr>
            </a:lvl1pPr>
            <a:lvl2pPr marL="0" algn="l" rtl="0" eaLnBrk="0" fontAlgn="base" hangingPunct="0">
              <a:lnSpc>
                <a:spcPct val="85000"/>
              </a:lnSpc>
              <a:spcBef>
                <a:spcPts val="600"/>
              </a:spcBef>
              <a:spcAft>
                <a:spcPct val="0"/>
              </a:spcAft>
              <a:buFont typeface="Arial"/>
              <a:buNone/>
              <a:defRPr lang="en-US" sz="1600" kern="1200" dirty="0" smtClean="0">
                <a:solidFill>
                  <a:schemeClr val="tx2"/>
                </a:solidFill>
                <a:latin typeface="Verdana" charset="0"/>
                <a:ea typeface="Arial Unicode MS" charset="0"/>
                <a:cs typeface="Arial Unicode MS" charset="0"/>
              </a:defRPr>
            </a:lvl2pPr>
            <a:lvl3pPr marL="0" algn="l" rtl="0" eaLnBrk="0" fontAlgn="base" hangingPunct="0">
              <a:lnSpc>
                <a:spcPct val="85000"/>
              </a:lnSpc>
              <a:spcBef>
                <a:spcPts val="600"/>
              </a:spcBef>
              <a:spcAft>
                <a:spcPct val="0"/>
              </a:spcAft>
              <a:buFont typeface="Arial"/>
              <a:buNone/>
              <a:defRPr lang="en-US" sz="1600" kern="1200" dirty="0" smtClean="0">
                <a:solidFill>
                  <a:schemeClr val="tx2"/>
                </a:solidFill>
                <a:latin typeface="Verdana" charset="0"/>
                <a:ea typeface="Arial Unicode MS" charset="0"/>
                <a:cs typeface="Arial Unicode MS" charset="0"/>
              </a:defRPr>
            </a:lvl3pPr>
            <a:lvl4pPr marL="0" algn="l" rtl="0" eaLnBrk="0" fontAlgn="base" hangingPunct="0">
              <a:lnSpc>
                <a:spcPct val="85000"/>
              </a:lnSpc>
              <a:spcBef>
                <a:spcPts val="600"/>
              </a:spcBef>
              <a:spcAft>
                <a:spcPct val="0"/>
              </a:spcAft>
              <a:buFont typeface="Arial"/>
              <a:buNone/>
              <a:defRPr lang="en-US" sz="1600" kern="1200" dirty="0" smtClean="0">
                <a:solidFill>
                  <a:schemeClr val="tx2"/>
                </a:solidFill>
                <a:latin typeface="Verdana" charset="0"/>
                <a:ea typeface="Arial Unicode MS" charset="0"/>
                <a:cs typeface="Arial Unicode MS" charset="0"/>
              </a:defRPr>
            </a:lvl4pPr>
            <a:lvl5pPr marL="0" algn="l" rtl="0" eaLnBrk="0" fontAlgn="base" hangingPunct="0">
              <a:lnSpc>
                <a:spcPct val="85000"/>
              </a:lnSpc>
              <a:spcBef>
                <a:spcPts val="600"/>
              </a:spcBef>
              <a:spcAft>
                <a:spcPct val="0"/>
              </a:spcAft>
              <a:buFont typeface="Arial"/>
              <a:buNone/>
              <a:defRPr lang="en-US" sz="1600" kern="1200" dirty="0">
                <a:solidFill>
                  <a:schemeClr val="tx2"/>
                </a:solidFill>
                <a:latin typeface="Verdana" charset="0"/>
                <a:ea typeface="Arial Unicode MS" charset="0"/>
                <a:cs typeface="Arial Unicode MS" charset="0"/>
              </a:defRPr>
            </a:lvl5pPr>
          </a:lstStyle>
          <a:p>
            <a:pPr lvl="0"/>
            <a:r>
              <a:rPr lang="en-US"/>
              <a:t>Click to edit Master text styles</a:t>
            </a:r>
          </a:p>
        </p:txBody>
      </p:sp>
    </p:spTree>
    <p:extLst>
      <p:ext uri="{BB962C8B-B14F-4D97-AF65-F5344CB8AC3E}">
        <p14:creationId xmlns:p14="http://schemas.microsoft.com/office/powerpoint/2010/main" val="28174898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idx="10"/>
          </p:nvPr>
        </p:nvSpPr>
        <p:spPr>
          <a:xfrm>
            <a:off x="0" y="6319391"/>
            <a:ext cx="8735786" cy="538609"/>
          </a:xfrm>
        </p:spPr>
        <p:txBody>
          <a:bodyPr lIns="457200" bIns="320040" anchor="b">
            <a:spAutoFit/>
          </a:bodyPr>
          <a:lstStyle>
            <a:lvl1pPr marL="0" indent="0" algn="l">
              <a:spcBef>
                <a:spcPts val="600"/>
              </a:spcBef>
              <a:buFont typeface="Arial"/>
              <a:buNone/>
              <a:defRPr sz="1600">
                <a:solidFill>
                  <a:schemeClr val="tx2"/>
                </a:solidFill>
              </a:defRPr>
            </a:lvl1pPr>
            <a:lvl2pPr marL="0" indent="0" algn="l">
              <a:spcBef>
                <a:spcPts val="600"/>
              </a:spcBef>
              <a:buFont typeface="Arial"/>
              <a:buNone/>
              <a:defRPr sz="1600">
                <a:solidFill>
                  <a:schemeClr val="tx2"/>
                </a:solidFill>
              </a:defRPr>
            </a:lvl2pPr>
            <a:lvl3pPr marL="0" indent="0" algn="l">
              <a:spcBef>
                <a:spcPts val="600"/>
              </a:spcBef>
              <a:buFont typeface="Arial"/>
              <a:buNone/>
              <a:defRPr sz="1600">
                <a:solidFill>
                  <a:schemeClr val="tx2"/>
                </a:solidFill>
              </a:defRPr>
            </a:lvl3pPr>
            <a:lvl4pPr marL="0" indent="0" algn="l">
              <a:spcBef>
                <a:spcPts val="600"/>
              </a:spcBef>
              <a:buFont typeface="Arial"/>
              <a:buNone/>
              <a:defRPr sz="1600">
                <a:solidFill>
                  <a:schemeClr val="tx2"/>
                </a:solidFill>
              </a:defRPr>
            </a:lvl4pPr>
            <a:lvl5pPr marL="0" indent="0" algn="l">
              <a:spcBef>
                <a:spcPts val="600"/>
              </a:spcBef>
              <a:buFont typeface="Arial"/>
              <a:buNone/>
              <a:defRPr sz="1600">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575773467"/>
      </p:ext>
    </p:ext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4066" y="6580362"/>
            <a:ext cx="6230180" cy="233014"/>
          </a:xfrm>
        </p:spPr>
        <p:txBody>
          <a:bodyPr wrap="square" lIns="90000" tIns="46800" rIns="90000" bIns="46800" anchor="b">
            <a:spAutoFit/>
          </a:bodyPr>
          <a:lstStyle>
            <a:lvl1pPr marL="0" indent="0">
              <a:spcBef>
                <a:spcPts val="0"/>
              </a:spcBef>
              <a:buFontTx/>
              <a:buNone/>
              <a:defRPr sz="900"/>
            </a:lvl1pPr>
            <a:lvl2pPr marL="102692" indent="0">
              <a:buFontTx/>
              <a:buNone/>
              <a:defRPr sz="788"/>
            </a:lvl2pPr>
            <a:lvl3pPr marL="200918" indent="0">
              <a:buFontTx/>
              <a:buNone/>
              <a:defRPr sz="788"/>
            </a:lvl3pPr>
            <a:lvl4pPr marL="301823" indent="0">
              <a:buFontTx/>
              <a:buNone/>
              <a:defRPr sz="788"/>
            </a:lvl4pPr>
            <a:lvl5pPr marL="400943" indent="0">
              <a:buFontTx/>
              <a:buNone/>
              <a:defRPr sz="788"/>
            </a:lvl5pPr>
          </a:lstStyle>
          <a:p>
            <a:pPr lvl="0"/>
            <a:r>
              <a:rPr lang="en-US" dirty="0"/>
              <a:t>Click to edit Master text styles</a:t>
            </a:r>
          </a:p>
        </p:txBody>
      </p:sp>
      <p:sp>
        <p:nvSpPr>
          <p:cNvPr id="6" name="TextBox 5">
            <a:extLst>
              <a:ext uri="{FF2B5EF4-FFF2-40B4-BE49-F238E27FC236}">
                <a16:creationId xmlns:a16="http://schemas.microsoft.com/office/drawing/2014/main" id="{02A4ADA0-4B6A-4228-80F2-ACA12E883411}"/>
              </a:ext>
            </a:extLst>
          </p:cNvPr>
          <p:cNvSpPr txBox="1"/>
          <p:nvPr userDrawn="1"/>
        </p:nvSpPr>
        <p:spPr>
          <a:xfrm>
            <a:off x="5176604" y="6564185"/>
            <a:ext cx="2844048" cy="213585"/>
          </a:xfrm>
          <a:prstGeom prst="rect">
            <a:avLst/>
          </a:prstGeom>
          <a:noFill/>
        </p:spPr>
        <p:txBody>
          <a:bodyPr wrap="none" rtlCol="0">
            <a:spAutoFit/>
          </a:bodyPr>
          <a:lstStyle/>
          <a:p>
            <a:pPr algn="r" defTabSz="514350">
              <a:defRPr/>
            </a:pPr>
            <a:r>
              <a:rPr lang="en-GB" sz="788" dirty="0">
                <a:solidFill>
                  <a:prstClr val="black"/>
                </a:solidFill>
              </a:rPr>
              <a:t>Copyright 2020. IBD Education Group, a </a:t>
            </a:r>
            <a:r>
              <a:rPr lang="en-GB" sz="788" dirty="0" err="1">
                <a:solidFill>
                  <a:prstClr val="black"/>
                </a:solidFill>
              </a:rPr>
              <a:t>MedEd</a:t>
            </a:r>
            <a:r>
              <a:rPr lang="en-GB" sz="788" dirty="0">
                <a:solidFill>
                  <a:prstClr val="black"/>
                </a:solidFill>
              </a:rPr>
              <a:t> Company.</a:t>
            </a:r>
          </a:p>
        </p:txBody>
      </p:sp>
      <p:pic>
        <p:nvPicPr>
          <p:cNvPr id="8" name="Picture 7" descr="Logo, company name&#10;&#10;Description automatically generated">
            <a:extLst>
              <a:ext uri="{FF2B5EF4-FFF2-40B4-BE49-F238E27FC236}">
                <a16:creationId xmlns:a16="http://schemas.microsoft.com/office/drawing/2014/main" id="{6F2FF206-4045-4D98-9BE4-18C5C8F636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28384" y="6306001"/>
            <a:ext cx="1004986" cy="450383"/>
          </a:xfrm>
          <a:prstGeom prst="rect">
            <a:avLst/>
          </a:prstGeom>
        </p:spPr>
      </p:pic>
      <p:sp>
        <p:nvSpPr>
          <p:cNvPr id="7" name="Title 1">
            <a:extLst>
              <a:ext uri="{FF2B5EF4-FFF2-40B4-BE49-F238E27FC236}">
                <a16:creationId xmlns:a16="http://schemas.microsoft.com/office/drawing/2014/main" id="{31D0B768-0602-9045-9027-C14D814D1ADB}"/>
              </a:ext>
            </a:extLst>
          </p:cNvPr>
          <p:cNvSpPr>
            <a:spLocks noGrp="1"/>
          </p:cNvSpPr>
          <p:nvPr>
            <p:ph type="title"/>
          </p:nvPr>
        </p:nvSpPr>
        <p:spPr>
          <a:xfrm>
            <a:off x="251520" y="116632"/>
            <a:ext cx="8640960" cy="1008112"/>
          </a:xfrm>
        </p:spPr>
        <p:txBody>
          <a:bodyPr>
            <a:noAutofit/>
          </a:bodyPr>
          <a:lstStyle/>
          <a:p>
            <a:r>
              <a:rPr lang="en-US" dirty="0"/>
              <a:t>Click to edit Master title style</a:t>
            </a:r>
            <a:endParaRPr lang="en-GB" dirty="0"/>
          </a:p>
        </p:txBody>
      </p:sp>
    </p:spTree>
    <p:extLst>
      <p:ext uri="{BB962C8B-B14F-4D97-AF65-F5344CB8AC3E}">
        <p14:creationId xmlns:p14="http://schemas.microsoft.com/office/powerpoint/2010/main" val="33435212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4066" y="6580362"/>
            <a:ext cx="6230180" cy="233014"/>
          </a:xfrm>
        </p:spPr>
        <p:txBody>
          <a:bodyPr wrap="square" lIns="90000" tIns="46800" rIns="90000" bIns="46800" anchor="b">
            <a:spAutoFit/>
          </a:bodyPr>
          <a:lstStyle>
            <a:lvl1pPr marL="0" indent="0">
              <a:spcBef>
                <a:spcPts val="0"/>
              </a:spcBef>
              <a:buFontTx/>
              <a:buNone/>
              <a:defRPr sz="900"/>
            </a:lvl1pPr>
            <a:lvl2pPr marL="102692" indent="0">
              <a:buFontTx/>
              <a:buNone/>
              <a:defRPr sz="788"/>
            </a:lvl2pPr>
            <a:lvl3pPr marL="200918" indent="0">
              <a:buFontTx/>
              <a:buNone/>
              <a:defRPr sz="788"/>
            </a:lvl3pPr>
            <a:lvl4pPr marL="301823" indent="0">
              <a:buFontTx/>
              <a:buNone/>
              <a:defRPr sz="788"/>
            </a:lvl4pPr>
            <a:lvl5pPr marL="400943" indent="0">
              <a:buFontTx/>
              <a:buNone/>
              <a:defRPr sz="788"/>
            </a:lvl5pPr>
          </a:lstStyle>
          <a:p>
            <a:pPr lvl="0"/>
            <a:r>
              <a:rPr lang="en-US" dirty="0"/>
              <a:t>Click to edit Master text styles</a:t>
            </a:r>
          </a:p>
        </p:txBody>
      </p:sp>
      <p:sp>
        <p:nvSpPr>
          <p:cNvPr id="6" name="TextBox 5">
            <a:extLst>
              <a:ext uri="{FF2B5EF4-FFF2-40B4-BE49-F238E27FC236}">
                <a16:creationId xmlns:a16="http://schemas.microsoft.com/office/drawing/2014/main" id="{02A4ADA0-4B6A-4228-80F2-ACA12E883411}"/>
              </a:ext>
            </a:extLst>
          </p:cNvPr>
          <p:cNvSpPr txBox="1"/>
          <p:nvPr userDrawn="1"/>
        </p:nvSpPr>
        <p:spPr>
          <a:xfrm>
            <a:off x="5176604" y="6564185"/>
            <a:ext cx="2844048" cy="213585"/>
          </a:xfrm>
          <a:prstGeom prst="rect">
            <a:avLst/>
          </a:prstGeom>
          <a:noFill/>
        </p:spPr>
        <p:txBody>
          <a:bodyPr wrap="none" rtlCol="0">
            <a:spAutoFit/>
          </a:bodyPr>
          <a:lstStyle/>
          <a:p>
            <a:pPr algn="r" defTabSz="514350">
              <a:defRPr/>
            </a:pPr>
            <a:r>
              <a:rPr lang="en-GB" sz="788">
                <a:solidFill>
                  <a:prstClr val="black"/>
                </a:solidFill>
              </a:rPr>
              <a:t>Copyright 2020. IBD Education Group, a MedEd Company.</a:t>
            </a:r>
          </a:p>
        </p:txBody>
      </p:sp>
      <p:pic>
        <p:nvPicPr>
          <p:cNvPr id="8" name="Picture 7" descr="Logo, company name&#10;&#10;Description automatically generated">
            <a:extLst>
              <a:ext uri="{FF2B5EF4-FFF2-40B4-BE49-F238E27FC236}">
                <a16:creationId xmlns:a16="http://schemas.microsoft.com/office/drawing/2014/main" id="{6F2FF206-4045-4D98-9BE4-18C5C8F636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28384" y="6306001"/>
            <a:ext cx="1004986" cy="450383"/>
          </a:xfrm>
          <a:prstGeom prst="rect">
            <a:avLst/>
          </a:prstGeom>
        </p:spPr>
      </p:pic>
    </p:spTree>
    <p:extLst>
      <p:ext uri="{BB962C8B-B14F-4D97-AF65-F5344CB8AC3E}">
        <p14:creationId xmlns:p14="http://schemas.microsoft.com/office/powerpoint/2010/main" val="14998358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5_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2A4ADA0-4B6A-4228-80F2-ACA12E883411}"/>
              </a:ext>
            </a:extLst>
          </p:cNvPr>
          <p:cNvSpPr txBox="1"/>
          <p:nvPr userDrawn="1"/>
        </p:nvSpPr>
        <p:spPr>
          <a:xfrm>
            <a:off x="5176604" y="6564185"/>
            <a:ext cx="2844048" cy="213585"/>
          </a:xfrm>
          <a:prstGeom prst="rect">
            <a:avLst/>
          </a:prstGeom>
          <a:noFill/>
        </p:spPr>
        <p:txBody>
          <a:bodyPr wrap="none" rtlCol="0">
            <a:spAutoFit/>
          </a:bodyPr>
          <a:lstStyle/>
          <a:p>
            <a:pPr algn="r" defTabSz="514350">
              <a:defRPr/>
            </a:pPr>
            <a:r>
              <a:rPr lang="en-GB" sz="788" dirty="0">
                <a:solidFill>
                  <a:prstClr val="black"/>
                </a:solidFill>
              </a:rPr>
              <a:t>Copyright 2023. IBD Education Group, a MedEd Company.</a:t>
            </a:r>
          </a:p>
        </p:txBody>
      </p:sp>
      <p:pic>
        <p:nvPicPr>
          <p:cNvPr id="8" name="Picture 7" descr="Logo, company name&#10;&#10;Description automatically generated">
            <a:extLst>
              <a:ext uri="{FF2B5EF4-FFF2-40B4-BE49-F238E27FC236}">
                <a16:creationId xmlns:a16="http://schemas.microsoft.com/office/drawing/2014/main" id="{6F2FF206-4045-4D98-9BE4-18C5C8F636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28384" y="6306001"/>
            <a:ext cx="1004986" cy="450383"/>
          </a:xfrm>
          <a:prstGeom prst="rect">
            <a:avLst/>
          </a:prstGeom>
        </p:spPr>
      </p:pic>
      <p:sp>
        <p:nvSpPr>
          <p:cNvPr id="7" name="Text Placeholder 4">
            <a:extLst>
              <a:ext uri="{FF2B5EF4-FFF2-40B4-BE49-F238E27FC236}">
                <a16:creationId xmlns:a16="http://schemas.microsoft.com/office/drawing/2014/main" id="{25968C83-C963-1F41-9D34-F81DBBCEA369}"/>
              </a:ext>
            </a:extLst>
          </p:cNvPr>
          <p:cNvSpPr>
            <a:spLocks noGrp="1"/>
          </p:cNvSpPr>
          <p:nvPr>
            <p:ph type="body" sz="quarter" idx="10"/>
          </p:nvPr>
        </p:nvSpPr>
        <p:spPr>
          <a:xfrm>
            <a:off x="184066" y="6580362"/>
            <a:ext cx="6230180" cy="233014"/>
          </a:xfrm>
        </p:spPr>
        <p:txBody>
          <a:bodyPr wrap="square" lIns="90000" tIns="46800" rIns="90000" bIns="46800" anchor="b">
            <a:spAutoFit/>
          </a:bodyPr>
          <a:lstStyle>
            <a:lvl1pPr marL="0" indent="0">
              <a:spcBef>
                <a:spcPts val="0"/>
              </a:spcBef>
              <a:buFontTx/>
              <a:buNone/>
              <a:defRPr sz="900"/>
            </a:lvl1pPr>
            <a:lvl2pPr marL="102692" indent="0">
              <a:buFontTx/>
              <a:buNone/>
              <a:defRPr sz="788"/>
            </a:lvl2pPr>
            <a:lvl3pPr marL="200918" indent="0">
              <a:buFontTx/>
              <a:buNone/>
              <a:defRPr sz="788"/>
            </a:lvl3pPr>
            <a:lvl4pPr marL="301823" indent="0">
              <a:buFontTx/>
              <a:buNone/>
              <a:defRPr sz="788"/>
            </a:lvl4pPr>
            <a:lvl5pPr marL="400943" indent="0">
              <a:buFontTx/>
              <a:buNone/>
              <a:defRPr sz="788"/>
            </a:lvl5pPr>
          </a:lstStyle>
          <a:p>
            <a:pPr lvl="0"/>
            <a:r>
              <a:rPr lang="en-US" dirty="0"/>
              <a:t>Click to edit Master text styles</a:t>
            </a:r>
          </a:p>
        </p:txBody>
      </p:sp>
      <p:sp>
        <p:nvSpPr>
          <p:cNvPr id="9" name="Title 1">
            <a:extLst>
              <a:ext uri="{FF2B5EF4-FFF2-40B4-BE49-F238E27FC236}">
                <a16:creationId xmlns:a16="http://schemas.microsoft.com/office/drawing/2014/main" id="{4DB84179-AB91-794D-88BA-BD12A6063C0B}"/>
              </a:ext>
            </a:extLst>
          </p:cNvPr>
          <p:cNvSpPr>
            <a:spLocks noGrp="1"/>
          </p:cNvSpPr>
          <p:nvPr>
            <p:ph type="title"/>
          </p:nvPr>
        </p:nvSpPr>
        <p:spPr>
          <a:xfrm>
            <a:off x="251520" y="116632"/>
            <a:ext cx="8640960" cy="1008112"/>
          </a:xfrm>
        </p:spPr>
        <p:txBody>
          <a:bodyPr/>
          <a:lstStyle/>
          <a:p>
            <a:r>
              <a:rPr lang="en-US" dirty="0"/>
              <a:t>Click to edit Master title style</a:t>
            </a:r>
          </a:p>
        </p:txBody>
      </p:sp>
      <p:sp>
        <p:nvSpPr>
          <p:cNvPr id="10" name="TextBox 9">
            <a:extLst>
              <a:ext uri="{FF2B5EF4-FFF2-40B4-BE49-F238E27FC236}">
                <a16:creationId xmlns:a16="http://schemas.microsoft.com/office/drawing/2014/main" id="{2191640C-70B2-C44E-A115-0F1C002CD659}"/>
              </a:ext>
            </a:extLst>
          </p:cNvPr>
          <p:cNvSpPr txBox="1"/>
          <p:nvPr userDrawn="1"/>
        </p:nvSpPr>
        <p:spPr>
          <a:xfrm>
            <a:off x="0" y="0"/>
            <a:ext cx="9144000" cy="230832"/>
          </a:xfrm>
          <a:prstGeom prst="rect">
            <a:avLst/>
          </a:prstGeom>
          <a:noFill/>
        </p:spPr>
        <p:txBody>
          <a:bodyPr wrap="square" rtlCol="0">
            <a:spAutoFit/>
          </a:bodyPr>
          <a:lstStyle/>
          <a:p>
            <a:pPr algn="ctr"/>
            <a:r>
              <a:rPr lang="en-US" sz="900" b="1" dirty="0">
                <a:solidFill>
                  <a:schemeClr val="accent3"/>
                </a:solidFill>
              </a:rPr>
              <a:t>PRELIMINARY DRAFT</a:t>
            </a:r>
          </a:p>
        </p:txBody>
      </p:sp>
    </p:spTree>
    <p:extLst>
      <p:ext uri="{BB962C8B-B14F-4D97-AF65-F5344CB8AC3E}">
        <p14:creationId xmlns:p14="http://schemas.microsoft.com/office/powerpoint/2010/main" val="35880346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037696"/>
            <a:ext cx="9144000" cy="2387600"/>
          </a:xfrm>
        </p:spPr>
        <p:txBody>
          <a:bodyPr lIns="457200" tIns="0" rIns="91440" bIns="0" anchor="b" anchorCtr="0">
            <a:normAutofit/>
          </a:bodyPr>
          <a:lstStyle>
            <a:lvl1pPr algn="l">
              <a:lnSpc>
                <a:spcPct val="100000"/>
              </a:lnSpc>
              <a:defRPr sz="3600">
                <a:solidFill>
                  <a:schemeClr val="tx2"/>
                </a:solidFill>
              </a:defRPr>
            </a:lvl1pPr>
          </a:lstStyle>
          <a:p>
            <a:r>
              <a:rPr lang="en-US" dirty="0"/>
              <a:t>Click To Edit Master Title Style</a:t>
            </a:r>
          </a:p>
        </p:txBody>
      </p:sp>
      <p:sp>
        <p:nvSpPr>
          <p:cNvPr id="3" name="Subtitle 2"/>
          <p:cNvSpPr>
            <a:spLocks noGrp="1"/>
          </p:cNvSpPr>
          <p:nvPr>
            <p:ph type="subTitle" idx="1" hasCustomPrompt="1"/>
          </p:nvPr>
        </p:nvSpPr>
        <p:spPr>
          <a:xfrm>
            <a:off x="0" y="3886200"/>
            <a:ext cx="9144000" cy="914400"/>
          </a:xfrm>
        </p:spPr>
        <p:txBody>
          <a:bodyPr tIns="0" rIns="91440" bIns="0" anchor="b" anchorCtr="0">
            <a:normAutofit/>
          </a:bodyPr>
          <a:lstStyle>
            <a:lvl1pPr marL="0" indent="0" algn="l">
              <a:buNone/>
              <a:defRPr sz="2400" b="1">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8" name="Text Placeholder 7"/>
          <p:cNvSpPr>
            <a:spLocks noGrp="1"/>
          </p:cNvSpPr>
          <p:nvPr>
            <p:ph type="body" sz="quarter" idx="10" hasCustomPrompt="1"/>
          </p:nvPr>
        </p:nvSpPr>
        <p:spPr>
          <a:xfrm>
            <a:off x="0" y="4977342"/>
            <a:ext cx="9144000" cy="1652058"/>
          </a:xfrm>
        </p:spPr>
        <p:txBody>
          <a:bodyPr tIns="0" rIns="91440" bIns="0">
            <a:normAutofit/>
          </a:bodyPr>
          <a:lstStyle>
            <a:lvl1pPr marL="0" indent="0">
              <a:buNone/>
              <a:defRPr sz="2100">
                <a:solidFill>
                  <a:schemeClr val="tx1"/>
                </a:solidFill>
              </a:defRPr>
            </a:lvl1pPr>
            <a:lvl2pPr marL="342900" indent="0">
              <a:buNone/>
              <a:defRPr sz="1800"/>
            </a:lvl2pPr>
            <a:lvl3pPr marL="685800" indent="0">
              <a:buNone/>
              <a:defRPr sz="1800"/>
            </a:lvl3pPr>
            <a:lvl4pPr marL="1028700" indent="0">
              <a:buNone/>
              <a:defRPr sz="1800"/>
            </a:lvl4pPr>
            <a:lvl5pPr marL="1371600" indent="0">
              <a:buNone/>
              <a:defRPr sz="1800"/>
            </a:lvl5pPr>
          </a:lstStyle>
          <a:p>
            <a:pPr lvl="0"/>
            <a:r>
              <a:rPr lang="en-US" dirty="0"/>
              <a:t>Edit Master Text Styles</a:t>
            </a:r>
          </a:p>
        </p:txBody>
      </p:sp>
    </p:spTree>
    <p:extLst>
      <p:ext uri="{BB962C8B-B14F-4D97-AF65-F5344CB8AC3E}">
        <p14:creationId xmlns:p14="http://schemas.microsoft.com/office/powerpoint/2010/main" val="29149619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5"/>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56489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4406900"/>
            <a:ext cx="8494713" cy="1362075"/>
          </a:xfrm>
        </p:spPr>
        <p:txBody>
          <a:bodyPr lIns="457200" anchor="t"/>
          <a:lstStyle>
            <a:lvl1pPr algn="l">
              <a:defRPr sz="4000" b="1" cap="none" baseline="0">
                <a:solidFill>
                  <a:schemeClr val="accent2"/>
                </a:solidFill>
              </a:defRPr>
            </a:lvl1pPr>
          </a:lstStyle>
          <a:p>
            <a:r>
              <a:rPr lang="en-US"/>
              <a:t>Click to edit Master title style</a:t>
            </a:r>
            <a:endParaRPr lang="en-US" dirty="0"/>
          </a:p>
        </p:txBody>
      </p:sp>
      <p:sp>
        <p:nvSpPr>
          <p:cNvPr id="3" name="Text Placeholder 2"/>
          <p:cNvSpPr>
            <a:spLocks noGrp="1"/>
          </p:cNvSpPr>
          <p:nvPr>
            <p:ph type="body" idx="1"/>
          </p:nvPr>
        </p:nvSpPr>
        <p:spPr>
          <a:xfrm>
            <a:off x="0" y="2906713"/>
            <a:ext cx="84947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p:txBody>
          <a:bodyPr rtlCol="0"/>
          <a:lstStyle>
            <a:lvl1pPr defTabSz="457200" fontAlgn="base">
              <a:spcBef>
                <a:spcPct val="0"/>
              </a:spcBef>
              <a:spcAft>
                <a:spcPct val="0"/>
              </a:spcAft>
              <a:defRPr>
                <a:solidFill>
                  <a:prstClr val="white"/>
                </a:solidFill>
                <a:latin typeface="Arial" pitchFamily="34" charset="0"/>
                <a:ea typeface="ＭＳ Ｐゴシック" pitchFamily="34" charset="-128"/>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6036B1A6-938D-4E56-9F66-90B327436DCD}" type="slidenum">
              <a:rPr lang="en-US" altLang="en-US"/>
              <a:pPr>
                <a:defRPr/>
              </a:pPr>
              <a:t>‹#›</a:t>
            </a:fld>
            <a:endParaRPr lang="en-US" altLang="en-US"/>
          </a:p>
        </p:txBody>
      </p:sp>
    </p:spTree>
    <p:extLst>
      <p:ext uri="{BB962C8B-B14F-4D97-AF65-F5344CB8AC3E}">
        <p14:creationId xmlns:p14="http://schemas.microsoft.com/office/powerpoint/2010/main" val="2939199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Cream Top">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935091-C6A6-48B0-A3F5-88C5C6591671}"/>
              </a:ext>
            </a:extLst>
          </p:cNvPr>
          <p:cNvSpPr/>
          <p:nvPr/>
        </p:nvSpPr>
        <p:spPr>
          <a:xfrm>
            <a:off x="0" y="0"/>
            <a:ext cx="9144000" cy="14182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189645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Bor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83BF65-2A69-47F7-9588-6CF9F66CFFD7}"/>
              </a:ext>
            </a:extLst>
          </p:cNvPr>
          <p:cNvSpPr/>
          <p:nvPr/>
        </p:nvSpPr>
        <p:spPr>
          <a:xfrm>
            <a:off x="262219" y="268942"/>
            <a:ext cx="8622926" cy="6320118"/>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hasCustomPrompt="1"/>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1"/>
          </p:nvPr>
        </p:nvSpPr>
        <p:spPr>
          <a:xfrm>
            <a:off x="258856" y="6055666"/>
            <a:ext cx="8885144" cy="665811"/>
          </a:xfrm>
        </p:spPr>
        <p:txBody>
          <a:bodyPr/>
          <a:lstStyle>
            <a:lvl1pPr>
              <a:defRPr>
                <a:solidFill>
                  <a:schemeClr val="bg1">
                    <a:lumMod val="50000"/>
                  </a:schemeClr>
                </a:solidFill>
              </a:defRPr>
            </a:lvl1pPr>
          </a:lstStyle>
          <a:p>
            <a:endParaRPr lang="en-US" dirty="0"/>
          </a:p>
        </p:txBody>
      </p:sp>
    </p:spTree>
    <p:extLst>
      <p:ext uri="{BB962C8B-B14F-4D97-AF65-F5344CB8AC3E}">
        <p14:creationId xmlns:p14="http://schemas.microsoft.com/office/powerpoint/2010/main" val="32326168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5"/>
                </a:solidFill>
              </a:defRPr>
            </a:lvl1pPr>
          </a:lstStyle>
          <a:p>
            <a:r>
              <a:rPr lang="en-US" dirty="0"/>
              <a:t>Click To Edit Master Title Style</a:t>
            </a: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0250364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Only White Backgroun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5"/>
                </a:solidFill>
              </a:defRPr>
            </a:lvl1pPr>
          </a:lstStyle>
          <a:p>
            <a:r>
              <a:rPr lang="en-US" dirty="0"/>
              <a:t>Click To Edit Master Title Style</a:t>
            </a:r>
          </a:p>
        </p:txBody>
      </p:sp>
      <p:sp>
        <p:nvSpPr>
          <p:cNvPr id="5" name="Footer Placeholder 4"/>
          <p:cNvSpPr>
            <a:spLocks noGrp="1"/>
          </p:cNvSpPr>
          <p:nvPr>
            <p:ph type="ftr" sz="quarter" idx="11"/>
          </p:nvPr>
        </p:nvSpPr>
        <p:spPr/>
        <p:txBody>
          <a:bodyPr/>
          <a:lstStyle>
            <a:lvl1pPr>
              <a:defRPr>
                <a:solidFill>
                  <a:schemeClr val="bg1">
                    <a:lumMod val="50000"/>
                  </a:schemeClr>
                </a:solidFill>
              </a:defRPr>
            </a:lvl1pPr>
          </a:lstStyle>
          <a:p>
            <a:endParaRPr lang="en-US" dirty="0"/>
          </a:p>
        </p:txBody>
      </p:sp>
    </p:spTree>
    <p:extLst>
      <p:ext uri="{BB962C8B-B14F-4D97-AF65-F5344CB8AC3E}">
        <p14:creationId xmlns:p14="http://schemas.microsoft.com/office/powerpoint/2010/main" val="28380424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Only White Background Border">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8E6B9E-2C98-414F-8A63-7ADDA9E0DA0D}"/>
              </a:ext>
            </a:extLst>
          </p:cNvPr>
          <p:cNvSpPr/>
          <p:nvPr/>
        </p:nvSpPr>
        <p:spPr>
          <a:xfrm>
            <a:off x="262219" y="268942"/>
            <a:ext cx="8622926" cy="6320118"/>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hasCustomPrompt="1"/>
          </p:nvPr>
        </p:nvSpPr>
        <p:spPr/>
        <p:txBody>
          <a:bodyPr/>
          <a:lstStyle>
            <a:lvl1pPr>
              <a:defRPr>
                <a:solidFill>
                  <a:schemeClr val="tx2"/>
                </a:solidFill>
              </a:defRPr>
            </a:lvl1pPr>
          </a:lstStyle>
          <a:p>
            <a:r>
              <a:rPr lang="en-US" dirty="0"/>
              <a:t>Click To Edit Master Title Style</a:t>
            </a:r>
          </a:p>
        </p:txBody>
      </p:sp>
      <p:sp>
        <p:nvSpPr>
          <p:cNvPr id="5" name="Footer Placeholder 4"/>
          <p:cNvSpPr>
            <a:spLocks noGrp="1"/>
          </p:cNvSpPr>
          <p:nvPr>
            <p:ph type="ftr" sz="quarter" idx="11"/>
          </p:nvPr>
        </p:nvSpPr>
        <p:spPr>
          <a:xfrm>
            <a:off x="258856" y="6055666"/>
            <a:ext cx="8885144" cy="665811"/>
          </a:xfrm>
        </p:spPr>
        <p:txBody>
          <a:bodyPr/>
          <a:lstStyle>
            <a:lvl1pPr>
              <a:defRPr>
                <a:solidFill>
                  <a:schemeClr val="tx1">
                    <a:lumMod val="90000"/>
                    <a:lumOff val="10000"/>
                  </a:schemeClr>
                </a:solidFill>
              </a:defRPr>
            </a:lvl1pPr>
          </a:lstStyle>
          <a:p>
            <a:endParaRPr lang="en-US" dirty="0"/>
          </a:p>
        </p:txBody>
      </p:sp>
    </p:spTree>
    <p:extLst>
      <p:ext uri="{BB962C8B-B14F-4D97-AF65-F5344CB8AC3E}">
        <p14:creationId xmlns:p14="http://schemas.microsoft.com/office/powerpoint/2010/main" val="9724262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 preserve="1">
  <p:cSld name="Case Study">
    <p:bg>
      <p:bgPr>
        <a:solidFill>
          <a:schemeClr val="tx2"/>
        </a:solidFill>
        <a:effectLst/>
      </p:bgPr>
    </p:bg>
    <p:spTree>
      <p:nvGrpSpPr>
        <p:cNvPr id="1" name=""/>
        <p:cNvGrpSpPr/>
        <p:nvPr/>
      </p:nvGrpSpPr>
      <p:grpSpPr>
        <a:xfrm>
          <a:off x="0" y="0"/>
          <a:ext cx="0" cy="0"/>
          <a:chOff x="0" y="0"/>
          <a:chExt cx="0" cy="0"/>
        </a:xfrm>
      </p:grpSpPr>
      <p:sp>
        <p:nvSpPr>
          <p:cNvPr id="9" name="Rectangle: Top Corners Rounded 8">
            <a:extLst>
              <a:ext uri="{FF2B5EF4-FFF2-40B4-BE49-F238E27FC236}">
                <a16:creationId xmlns:a16="http://schemas.microsoft.com/office/drawing/2014/main" id="{C043D512-66E4-4D44-A59B-EA01322162C3}"/>
              </a:ext>
            </a:extLst>
          </p:cNvPr>
          <p:cNvSpPr/>
          <p:nvPr/>
        </p:nvSpPr>
        <p:spPr>
          <a:xfrm>
            <a:off x="312645" y="376518"/>
            <a:ext cx="8511988" cy="6481482"/>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F4F82C20-CCD1-479F-BBFD-AC0229374ED9}"/>
              </a:ext>
            </a:extLst>
          </p:cNvPr>
          <p:cNvSpPr/>
          <p:nvPr/>
        </p:nvSpPr>
        <p:spPr>
          <a:xfrm>
            <a:off x="777240" y="681036"/>
            <a:ext cx="7589520" cy="617696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2" name="Picture 11">
            <a:extLst>
              <a:ext uri="{FF2B5EF4-FFF2-40B4-BE49-F238E27FC236}">
                <a16:creationId xmlns:a16="http://schemas.microsoft.com/office/drawing/2014/main" id="{6C26DA9D-E002-47A1-A558-24FD102ABF4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96910" y="85812"/>
            <a:ext cx="2750180" cy="1205107"/>
          </a:xfrm>
          <a:prstGeom prst="rect">
            <a:avLst/>
          </a:prstGeom>
        </p:spPr>
      </p:pic>
      <p:sp>
        <p:nvSpPr>
          <p:cNvPr id="2" name="Title 1"/>
          <p:cNvSpPr>
            <a:spLocks noGrp="1"/>
          </p:cNvSpPr>
          <p:nvPr>
            <p:ph type="title" hasCustomPrompt="1"/>
          </p:nvPr>
        </p:nvSpPr>
        <p:spPr>
          <a:xfrm>
            <a:off x="853441" y="810174"/>
            <a:ext cx="7426586" cy="1216152"/>
          </a:xfrm>
        </p:spPr>
        <p:txBody>
          <a:bodyPr/>
          <a:lstStyle>
            <a:lvl1pPr algn="l">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853441" y="2026326"/>
            <a:ext cx="7426586" cy="4021500"/>
          </a:xfrm>
        </p:spPr>
        <p:txBody>
          <a:bodyPr lIns="0" tIns="182880" rIns="0" bIns="0"/>
          <a:lstStyle>
            <a:lvl1pPr>
              <a:defRPr baseline="0">
                <a:solidFill>
                  <a:schemeClr val="bg1">
                    <a:lumMod val="10000"/>
                  </a:schemeClr>
                </a:solidFill>
              </a:defRPr>
            </a:lvl1pPr>
            <a:lvl2pPr>
              <a:defRPr baseline="0">
                <a:solidFill>
                  <a:schemeClr val="bg1">
                    <a:lumMod val="10000"/>
                  </a:schemeClr>
                </a:solidFill>
              </a:defRPr>
            </a:lvl2pPr>
            <a:lvl3pPr>
              <a:defRPr baseline="0">
                <a:solidFill>
                  <a:schemeClr val="bg1">
                    <a:lumMod val="10000"/>
                  </a:schemeClr>
                </a:solidFill>
              </a:defRPr>
            </a:lvl3pPr>
            <a:lvl4pPr>
              <a:defRPr baseline="0">
                <a:solidFill>
                  <a:schemeClr val="bg1">
                    <a:lumMod val="10000"/>
                  </a:schemeClr>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1"/>
          </p:nvPr>
        </p:nvSpPr>
        <p:spPr>
          <a:xfrm>
            <a:off x="853440" y="6176965"/>
            <a:ext cx="7513320" cy="665811"/>
          </a:xfrm>
        </p:spPr>
        <p:txBody>
          <a:bodyPr/>
          <a:lstStyle>
            <a:lvl1pPr>
              <a:defRPr>
                <a:solidFill>
                  <a:schemeClr val="tx1">
                    <a:lumMod val="90000"/>
                    <a:lumOff val="10000"/>
                  </a:schemeClr>
                </a:solidFill>
              </a:defRPr>
            </a:lvl1pPr>
          </a:lstStyle>
          <a:p>
            <a:endParaRPr lang="en-US" dirty="0"/>
          </a:p>
        </p:txBody>
      </p:sp>
    </p:spTree>
    <p:extLst>
      <p:ext uri="{BB962C8B-B14F-4D97-AF65-F5344CB8AC3E}">
        <p14:creationId xmlns:p14="http://schemas.microsoft.com/office/powerpoint/2010/main" val="20858806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 preserve="1">
  <p:cSld name="Case Study iPad and Text">
    <p:bg>
      <p:bgPr>
        <a:solidFill>
          <a:schemeClr val="tx2"/>
        </a:solidFill>
        <a:effectLst/>
      </p:bgPr>
    </p:bg>
    <p:spTree>
      <p:nvGrpSpPr>
        <p:cNvPr id="1" name=""/>
        <p:cNvGrpSpPr/>
        <p:nvPr/>
      </p:nvGrpSpPr>
      <p:grpSpPr>
        <a:xfrm>
          <a:off x="0" y="0"/>
          <a:ext cx="0" cy="0"/>
          <a:chOff x="0" y="0"/>
          <a:chExt cx="0" cy="0"/>
        </a:xfrm>
      </p:grpSpPr>
      <p:pic>
        <p:nvPicPr>
          <p:cNvPr id="8" name="Picture 7" descr="A screenshot of a social media post&#10;&#10;Description automatically generated">
            <a:extLst>
              <a:ext uri="{FF2B5EF4-FFF2-40B4-BE49-F238E27FC236}">
                <a16:creationId xmlns:a16="http://schemas.microsoft.com/office/drawing/2014/main" id="{1C9AAEC7-D3A9-4642-8C33-A20F36C68C9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652" r="2778" b="1718"/>
          <a:stretch/>
        </p:blipFill>
        <p:spPr>
          <a:xfrm>
            <a:off x="334328" y="103154"/>
            <a:ext cx="8555355" cy="6739622"/>
          </a:xfrm>
          <a:prstGeom prst="rect">
            <a:avLst/>
          </a:prstGeom>
        </p:spPr>
      </p:pic>
      <p:sp>
        <p:nvSpPr>
          <p:cNvPr id="2" name="Title 1"/>
          <p:cNvSpPr>
            <a:spLocks noGrp="1"/>
          </p:cNvSpPr>
          <p:nvPr>
            <p:ph type="title" hasCustomPrompt="1"/>
          </p:nvPr>
        </p:nvSpPr>
        <p:spPr>
          <a:xfrm>
            <a:off x="1025395" y="668250"/>
            <a:ext cx="7123748" cy="1216152"/>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1020128" y="2026326"/>
            <a:ext cx="7123748" cy="4021500"/>
          </a:xfrm>
        </p:spPr>
        <p:txBody>
          <a:bodyPr lIns="91440" tIns="182880" rIns="0" bIns="0"/>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1"/>
          </p:nvPr>
        </p:nvSpPr>
        <p:spPr>
          <a:xfrm>
            <a:off x="853440" y="6176965"/>
            <a:ext cx="7513320" cy="665811"/>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13534129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Case Study iPad Fram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551987-BCE3-41A8-BBC5-8C02ADE359A3}"/>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0" y="102871"/>
            <a:ext cx="9145468" cy="6859100"/>
          </a:xfrm>
          <a:prstGeom prst="rect">
            <a:avLst/>
          </a:prstGeom>
        </p:spPr>
      </p:pic>
      <p:sp>
        <p:nvSpPr>
          <p:cNvPr id="2" name="Title 1"/>
          <p:cNvSpPr>
            <a:spLocks noGrp="1"/>
          </p:cNvSpPr>
          <p:nvPr>
            <p:ph type="title" hasCustomPrompt="1"/>
          </p:nvPr>
        </p:nvSpPr>
        <p:spPr>
          <a:xfrm>
            <a:off x="1025395" y="668250"/>
            <a:ext cx="7123748" cy="1216152"/>
          </a:xfrm>
        </p:spPr>
        <p:txBody>
          <a:bodyPr/>
          <a:lstStyle>
            <a:lvl1pPr>
              <a:defRPr>
                <a:solidFill>
                  <a:schemeClr val="tx2"/>
                </a:solidFill>
              </a:defRPr>
            </a:lvl1pPr>
          </a:lstStyle>
          <a:p>
            <a:r>
              <a:rPr lang="en-US" dirty="0"/>
              <a:t>Click To Edit Master Title Style</a:t>
            </a:r>
          </a:p>
        </p:txBody>
      </p:sp>
      <p:sp>
        <p:nvSpPr>
          <p:cNvPr id="5" name="Footer Placeholder 4"/>
          <p:cNvSpPr>
            <a:spLocks noGrp="1"/>
          </p:cNvSpPr>
          <p:nvPr>
            <p:ph type="ftr" sz="quarter" idx="11"/>
          </p:nvPr>
        </p:nvSpPr>
        <p:spPr>
          <a:xfrm>
            <a:off x="853440" y="6176965"/>
            <a:ext cx="7513320" cy="665811"/>
          </a:xfrm>
        </p:spPr>
        <p:txBody>
          <a:bodyPr/>
          <a:lstStyle>
            <a:lvl1pPr>
              <a:defRPr>
                <a:solidFill>
                  <a:schemeClr val="tx1">
                    <a:lumMod val="90000"/>
                    <a:lumOff val="10000"/>
                  </a:schemeClr>
                </a:solidFill>
              </a:defRPr>
            </a:lvl1pPr>
          </a:lstStyle>
          <a:p>
            <a:endParaRPr lang="en-US" dirty="0"/>
          </a:p>
        </p:txBody>
      </p:sp>
    </p:spTree>
    <p:extLst>
      <p:ext uri="{BB962C8B-B14F-4D97-AF65-F5344CB8AC3E}">
        <p14:creationId xmlns:p14="http://schemas.microsoft.com/office/powerpoint/2010/main" val="8350192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Section Header Oran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3DD335-56F2-4202-8A52-DD4082EFA57B}"/>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 y="1402783"/>
            <a:ext cx="9127067" cy="5454933"/>
          </a:xfrm>
          <a:prstGeom prst="rect">
            <a:avLst/>
          </a:prstGeom>
        </p:spPr>
      </p:pic>
      <p:sp>
        <p:nvSpPr>
          <p:cNvPr id="2" name="Title 1"/>
          <p:cNvSpPr>
            <a:spLocks noGrp="1"/>
          </p:cNvSpPr>
          <p:nvPr>
            <p:ph type="title" hasCustomPrompt="1"/>
          </p:nvPr>
        </p:nvSpPr>
        <p:spPr>
          <a:xfrm>
            <a:off x="1" y="1411356"/>
            <a:ext cx="9144000" cy="2017644"/>
          </a:xfrm>
        </p:spPr>
        <p:txBody>
          <a:bodyPr lIns="457200" tIns="0" rIns="182880" bIns="0" anchor="b">
            <a:normAutofit/>
          </a:bodyPr>
          <a:lstStyle>
            <a:lvl1pPr algn="ctr">
              <a:defRPr sz="3600">
                <a:solidFill>
                  <a:schemeClr val="accent2"/>
                </a:solidFill>
              </a:defRPr>
            </a:lvl1pPr>
          </a:lstStyle>
          <a:p>
            <a:r>
              <a:rPr lang="en-US" dirty="0"/>
              <a:t>Click To Edit Master Title Style</a:t>
            </a:r>
          </a:p>
        </p:txBody>
      </p:sp>
    </p:spTree>
    <p:extLst>
      <p:ext uri="{BB962C8B-B14F-4D97-AF65-F5344CB8AC3E}">
        <p14:creationId xmlns:p14="http://schemas.microsoft.com/office/powerpoint/2010/main" val="13626175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5"/>
                </a:solidFill>
              </a:defRPr>
            </a:lvl1pPr>
          </a:lstStyle>
          <a:p>
            <a:r>
              <a:rPr lang="en-US" dirty="0"/>
              <a:t>Click To Edit Master Title Style</a:t>
            </a:r>
          </a:p>
        </p:txBody>
      </p:sp>
      <p:sp>
        <p:nvSpPr>
          <p:cNvPr id="3" name="Content Placeholder 2"/>
          <p:cNvSpPr>
            <a:spLocks noGrp="1"/>
          </p:cNvSpPr>
          <p:nvPr>
            <p:ph sz="half" idx="1"/>
          </p:nvPr>
        </p:nvSpPr>
        <p:spPr>
          <a:xfrm>
            <a:off x="628650" y="1517713"/>
            <a:ext cx="3886200" cy="4351338"/>
          </a:xfrm>
        </p:spPr>
        <p:txBody>
          <a:bodyPr lIns="0"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29150" y="1517713"/>
            <a:ext cx="3886200" cy="4351338"/>
          </a:xfrm>
        </p:spPr>
        <p:txBody>
          <a:bodyPr lIns="0"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Footer Placeholder 7"/>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795598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5"/>
          <p:cNvSpPr>
            <a:spLocks noGrp="1"/>
          </p:cNvSpPr>
          <p:nvPr>
            <p:ph type="ftr" sz="quarter" idx="10"/>
          </p:nvPr>
        </p:nvSpPr>
        <p:spPr/>
        <p:txBody>
          <a:bodyPr rtlCol="0"/>
          <a:lstStyle>
            <a:lvl1pPr defTabSz="457200" fontAlgn="base">
              <a:spcBef>
                <a:spcPct val="0"/>
              </a:spcBef>
              <a:spcAft>
                <a:spcPct val="0"/>
              </a:spcAft>
              <a:defRPr>
                <a:solidFill>
                  <a:prstClr val="white"/>
                </a:solidFill>
                <a:latin typeface="Arial" pitchFamily="34" charset="0"/>
                <a:ea typeface="ＭＳ Ｐゴシック" pitchFamily="34" charset="-128"/>
              </a:defRPr>
            </a:lvl1pPr>
          </a:lstStyle>
          <a:p>
            <a:pPr>
              <a:defRPr/>
            </a:pPr>
            <a:endParaRPr lang="en-US"/>
          </a:p>
        </p:txBody>
      </p:sp>
      <p:sp>
        <p:nvSpPr>
          <p:cNvPr id="6" name="Slide Number Placeholder 6"/>
          <p:cNvSpPr>
            <a:spLocks noGrp="1"/>
          </p:cNvSpPr>
          <p:nvPr>
            <p:ph type="sldNum" sz="quarter" idx="11"/>
          </p:nvPr>
        </p:nvSpPr>
        <p:spPr/>
        <p:txBody>
          <a:bodyPr/>
          <a:lstStyle>
            <a:lvl1pPr>
              <a:defRPr/>
            </a:lvl1pPr>
          </a:lstStyle>
          <a:p>
            <a:pPr>
              <a:defRPr/>
            </a:pPr>
            <a:fld id="{FB52D83B-AFE5-4C04-8F4A-5731245C1739}" type="slidenum">
              <a:rPr lang="en-US" altLang="en-US"/>
              <a:pPr>
                <a:defRPr/>
              </a:pPr>
              <a:t>‹#›</a:t>
            </a:fld>
            <a:endParaRPr lang="en-US" altLang="en-US"/>
          </a:p>
        </p:txBody>
      </p:sp>
    </p:spTree>
    <p:extLst>
      <p:ext uri="{BB962C8B-B14F-4D97-AF65-F5344CB8AC3E}">
        <p14:creationId xmlns:p14="http://schemas.microsoft.com/office/powerpoint/2010/main" val="29267376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448657"/>
            <a:ext cx="3868340" cy="823912"/>
          </a:xfrm>
        </p:spPr>
        <p:txBody>
          <a:bodyPr lIns="0" tIns="182880" rIns="0" bIns="182880" anchor="ctr" anchorCtr="0">
            <a:normAutofit/>
          </a:bodyPr>
          <a:lstStyle>
            <a:lvl1pPr marL="0" indent="0">
              <a:buNone/>
              <a:defRPr sz="21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272571"/>
            <a:ext cx="3868340" cy="3636739"/>
          </a:xfrm>
        </p:spPr>
        <p:txBody>
          <a:bodyPr lIns="0"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29151" y="1457124"/>
            <a:ext cx="3887391" cy="823912"/>
          </a:xfrm>
        </p:spPr>
        <p:txBody>
          <a:bodyPr lIns="0" tIns="182880" rIns="0" bIns="182880" anchor="ctr" anchorCtr="0">
            <a:normAutofit/>
          </a:bodyPr>
          <a:lstStyle>
            <a:lvl1pPr marL="0" indent="0">
              <a:buNone/>
              <a:defRPr sz="21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272571"/>
            <a:ext cx="3887391" cy="3636739"/>
          </a:xfrm>
        </p:spPr>
        <p:txBody>
          <a:bodyPr lIns="0"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Footer Placeholder 9"/>
          <p:cNvSpPr>
            <a:spLocks noGrp="1"/>
          </p:cNvSpPr>
          <p:nvPr>
            <p:ph type="ftr" sz="quarter" idx="10"/>
          </p:nvPr>
        </p:nvSpPr>
        <p:spPr/>
        <p:txBody>
          <a:bodyPr/>
          <a:lstStyle/>
          <a:p>
            <a:endParaRPr lang="en-US" dirty="0"/>
          </a:p>
        </p:txBody>
      </p:sp>
      <p:sp>
        <p:nvSpPr>
          <p:cNvPr id="11" name="Title 10"/>
          <p:cNvSpPr>
            <a:spLocks noGrp="1"/>
          </p:cNvSpPr>
          <p:nvPr>
            <p:ph type="title" hasCustomPrompt="1"/>
          </p:nvPr>
        </p:nvSpPr>
        <p:spPr/>
        <p:txBody>
          <a:bodyPr/>
          <a:lstStyle>
            <a:lvl1pPr>
              <a:defRPr>
                <a:solidFill>
                  <a:schemeClr val="accent5"/>
                </a:solidFill>
              </a:defRPr>
            </a:lvl1pPr>
          </a:lstStyle>
          <a:p>
            <a:r>
              <a:rPr lang="en-US" dirty="0"/>
              <a:t>Click To Edit Master Title Style</a:t>
            </a:r>
          </a:p>
        </p:txBody>
      </p:sp>
    </p:spTree>
    <p:extLst>
      <p:ext uri="{BB962C8B-B14F-4D97-AF65-F5344CB8AC3E}">
        <p14:creationId xmlns:p14="http://schemas.microsoft.com/office/powerpoint/2010/main" val="38561694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mparison Al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448657"/>
            <a:ext cx="3868340" cy="823912"/>
          </a:xfrm>
        </p:spPr>
        <p:txBody>
          <a:bodyPr lIns="0" tIns="182880" rIns="0" bIns="182880" anchor="ctr" anchorCtr="0">
            <a:normAutofit/>
          </a:bodyPr>
          <a:lstStyle>
            <a:lvl1pPr marL="0" indent="0">
              <a:buNone/>
              <a:defRPr sz="21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272571"/>
            <a:ext cx="3868340" cy="3636739"/>
          </a:xfrm>
        </p:spPr>
        <p:txBody>
          <a:bodyPr lIns="0"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29151" y="1457124"/>
            <a:ext cx="3887391" cy="823912"/>
          </a:xfrm>
        </p:spPr>
        <p:txBody>
          <a:bodyPr lIns="0" tIns="182880" rIns="0" bIns="182880" anchor="ctr" anchorCtr="0">
            <a:normAutofit/>
          </a:bodyPr>
          <a:lstStyle>
            <a:lvl1pPr marL="0" indent="0">
              <a:buNone/>
              <a:defRPr sz="21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272571"/>
            <a:ext cx="3887391" cy="3636739"/>
          </a:xfrm>
        </p:spPr>
        <p:txBody>
          <a:bodyPr lIns="0"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Footer Placeholder 9"/>
          <p:cNvSpPr>
            <a:spLocks noGrp="1"/>
          </p:cNvSpPr>
          <p:nvPr>
            <p:ph type="ftr" sz="quarter" idx="10"/>
          </p:nvPr>
        </p:nvSpPr>
        <p:spPr/>
        <p:txBody>
          <a:bodyPr/>
          <a:lstStyle/>
          <a:p>
            <a:endParaRPr lang="en-US" dirty="0"/>
          </a:p>
        </p:txBody>
      </p:sp>
      <p:sp>
        <p:nvSpPr>
          <p:cNvPr id="11" name="Title 10"/>
          <p:cNvSpPr>
            <a:spLocks noGrp="1"/>
          </p:cNvSpPr>
          <p:nvPr>
            <p:ph type="title" hasCustomPrompt="1"/>
          </p:nvPr>
        </p:nvSpPr>
        <p:spPr/>
        <p:txBody>
          <a:bodyPr/>
          <a:lstStyle>
            <a:lvl1pPr>
              <a:defRPr>
                <a:solidFill>
                  <a:schemeClr val="accent5"/>
                </a:solidFill>
              </a:defRPr>
            </a:lvl1pPr>
          </a:lstStyle>
          <a:p>
            <a:r>
              <a:rPr lang="en-US" dirty="0"/>
              <a:t>Click To Edit Master Title Style</a:t>
            </a:r>
          </a:p>
        </p:txBody>
      </p:sp>
    </p:spTree>
    <p:extLst>
      <p:ext uri="{BB962C8B-B14F-4D97-AF65-F5344CB8AC3E}">
        <p14:creationId xmlns:p14="http://schemas.microsoft.com/office/powerpoint/2010/main" val="21654542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Light">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1783548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Alternative Title Slide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CE58F-B932-4848-A64B-74A1C2E6A468}"/>
              </a:ext>
            </a:extLst>
          </p:cNvPr>
          <p:cNvSpPr>
            <a:spLocks noGrp="1"/>
          </p:cNvSpPr>
          <p:nvPr>
            <p:ph type="ctrTitle"/>
          </p:nvPr>
        </p:nvSpPr>
        <p:spPr>
          <a:xfrm>
            <a:off x="1143000" y="1122363"/>
            <a:ext cx="6858000" cy="2387600"/>
          </a:xfrm>
        </p:spPr>
        <p:txBody>
          <a:bodyPr anchor="b"/>
          <a:lstStyle>
            <a:lvl1pPr algn="ctr">
              <a:defRPr sz="45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1B65343-5E79-47DD-BC77-A96D251C21BB}"/>
              </a:ext>
            </a:extLst>
          </p:cNvPr>
          <p:cNvSpPr>
            <a:spLocks noGrp="1"/>
          </p:cNvSpPr>
          <p:nvPr>
            <p:ph type="subTitle" idx="1"/>
          </p:nvPr>
        </p:nvSpPr>
        <p:spPr>
          <a:xfrm>
            <a:off x="1143000" y="3602038"/>
            <a:ext cx="6858000" cy="1655762"/>
          </a:xfrm>
        </p:spPr>
        <p:txBody>
          <a:bodyPr>
            <a:normAutofit/>
          </a:bodyPr>
          <a:lstStyle>
            <a:lvl1pPr marL="0" indent="0" algn="ctr">
              <a:buNone/>
              <a:defRPr sz="24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2031718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1_Alternative Title Slide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CE58F-B932-4848-A64B-74A1C2E6A468}"/>
              </a:ext>
            </a:extLst>
          </p:cNvPr>
          <p:cNvSpPr>
            <a:spLocks noGrp="1"/>
          </p:cNvSpPr>
          <p:nvPr>
            <p:ph type="ctrTitle"/>
          </p:nvPr>
        </p:nvSpPr>
        <p:spPr>
          <a:xfrm>
            <a:off x="1143000" y="1122363"/>
            <a:ext cx="6858000" cy="2387600"/>
          </a:xfrm>
        </p:spPr>
        <p:txBody>
          <a:bodyPr anchor="b"/>
          <a:lstStyle>
            <a:lvl1pPr algn="ctr">
              <a:defRPr sz="45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1B65343-5E79-47DD-BC77-A96D251C21BB}"/>
              </a:ext>
            </a:extLst>
          </p:cNvPr>
          <p:cNvSpPr>
            <a:spLocks noGrp="1"/>
          </p:cNvSpPr>
          <p:nvPr>
            <p:ph type="subTitle" idx="1"/>
          </p:nvPr>
        </p:nvSpPr>
        <p:spPr>
          <a:xfrm>
            <a:off x="1143000" y="3602038"/>
            <a:ext cx="6858000" cy="1655762"/>
          </a:xfrm>
        </p:spPr>
        <p:txBody>
          <a:bodyPr>
            <a:normAutofit/>
          </a:bodyPr>
          <a:lstStyle>
            <a:lvl1pPr marL="0" indent="0" algn="ctr">
              <a:buNone/>
              <a:defRPr sz="24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9503552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Alternatate Title Slide Oran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CE58F-B932-4848-A64B-74A1C2E6A468}"/>
              </a:ext>
            </a:extLst>
          </p:cNvPr>
          <p:cNvSpPr>
            <a:spLocks noGrp="1"/>
          </p:cNvSpPr>
          <p:nvPr>
            <p:ph type="ctrTitle"/>
          </p:nvPr>
        </p:nvSpPr>
        <p:spPr>
          <a:xfrm>
            <a:off x="1143000" y="2235200"/>
            <a:ext cx="6858000" cy="2387600"/>
          </a:xfrm>
        </p:spPr>
        <p:txBody>
          <a:bodyPr anchor="ctr" anchorCtr="0"/>
          <a:lstStyle>
            <a:lvl1pPr algn="ctr">
              <a:defRPr sz="4500">
                <a:solidFill>
                  <a:schemeClr val="accent2"/>
                </a:solidFill>
              </a:defRPr>
            </a:lvl1pPr>
          </a:lstStyle>
          <a:p>
            <a:r>
              <a:rPr lang="en-US"/>
              <a:t>Click to edit Master title style</a:t>
            </a:r>
            <a:endParaRPr lang="en-US" dirty="0"/>
          </a:p>
        </p:txBody>
      </p:sp>
    </p:spTree>
    <p:extLst>
      <p:ext uri="{BB962C8B-B14F-4D97-AF65-F5344CB8AC3E}">
        <p14:creationId xmlns:p14="http://schemas.microsoft.com/office/powerpoint/2010/main" val="33685277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B8E22-946C-1648-9BBD-9BCDEE83B1E0}"/>
              </a:ext>
            </a:extLst>
          </p:cNvPr>
          <p:cNvSpPr>
            <a:spLocks noGrp="1"/>
          </p:cNvSpPr>
          <p:nvPr>
            <p:ph type="title"/>
          </p:nvPr>
        </p:nvSpPr>
        <p:spPr>
          <a:xfrm>
            <a:off x="628650" y="365126"/>
            <a:ext cx="7886700" cy="810532"/>
          </a:xfrm>
          <a:prstGeom prst="rect">
            <a:avLst/>
          </a:prstGeom>
        </p:spPr>
        <p:txBody>
          <a:bodyPr/>
          <a:lstStyle/>
          <a:p>
            <a:r>
              <a:rPr lang="en-US"/>
              <a:t>Click to edit Master title style</a:t>
            </a:r>
          </a:p>
        </p:txBody>
      </p:sp>
      <p:sp>
        <p:nvSpPr>
          <p:cNvPr id="6" name="Text Placeholder 5">
            <a:extLst>
              <a:ext uri="{FF2B5EF4-FFF2-40B4-BE49-F238E27FC236}">
                <a16:creationId xmlns:a16="http://schemas.microsoft.com/office/drawing/2014/main" id="{66AF2A21-434E-5640-AF88-B5B9E8FA5A48}"/>
              </a:ext>
            </a:extLst>
          </p:cNvPr>
          <p:cNvSpPr>
            <a:spLocks noGrp="1"/>
          </p:cNvSpPr>
          <p:nvPr>
            <p:ph type="body" sz="quarter" idx="10"/>
          </p:nvPr>
        </p:nvSpPr>
        <p:spPr>
          <a:xfrm>
            <a:off x="628650" y="1642091"/>
            <a:ext cx="7886700" cy="914400"/>
          </a:xfrm>
          <a:prstGeom prst="rect">
            <a:avLst/>
          </a:prstGeom>
        </p:spPr>
        <p:txBody>
          <a:bodyPr/>
          <a:lstStyle>
            <a:lvl1pPr>
              <a:defRPr sz="1800"/>
            </a:lvl1pPr>
            <a:lvl2pPr>
              <a:defRPr sz="1575"/>
            </a:lvl2pPr>
            <a:lvl3pPr>
              <a:defRPr sz="1350"/>
            </a:lvl3pPr>
            <a:lvl4pPr>
              <a:defRPr sz="1125"/>
            </a:lvl4pPr>
            <a:lvl5pPr>
              <a:defRPr sz="112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09502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0530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447793"/>
            <a:ext cx="2057400" cy="365125"/>
          </a:xfrm>
          <a:prstGeom prst="rect">
            <a:avLst/>
          </a:prstGeom>
        </p:spPr>
        <p:txBody>
          <a:bodyPr/>
          <a:lstStyle>
            <a:lvl1pPr>
              <a:defRPr>
                <a:solidFill>
                  <a:schemeClr val="bg1"/>
                </a:solidFill>
              </a:defRPr>
            </a:lvl1pPr>
          </a:lstStyle>
          <a:p>
            <a:fld id="{C2DFE14A-AEC2-4F67-88FC-28A333E3FAF8}" type="datetimeFigureOut">
              <a:rPr lang="en-US" smtClean="0"/>
              <a:pPr/>
              <a:t>9/14/2023</a:t>
            </a:fld>
            <a:endParaRPr lang="en-US" dirty="0"/>
          </a:p>
        </p:txBody>
      </p:sp>
      <p:sp>
        <p:nvSpPr>
          <p:cNvPr id="5" name="Footer Placeholder 4"/>
          <p:cNvSpPr>
            <a:spLocks noGrp="1"/>
          </p:cNvSpPr>
          <p:nvPr>
            <p:ph type="ftr" sz="quarter" idx="11"/>
          </p:nvPr>
        </p:nvSpPr>
        <p:spPr>
          <a:xfrm>
            <a:off x="3028950" y="6447793"/>
            <a:ext cx="3086100" cy="365125"/>
          </a:xfrm>
          <a:prstGeom prst="rect">
            <a:avLst/>
          </a:prstGeo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6457950" y="6447793"/>
            <a:ext cx="2057400" cy="365125"/>
          </a:xfrm>
          <a:prstGeom prst="rect">
            <a:avLst/>
          </a:prstGeom>
        </p:spPr>
        <p:txBody>
          <a:bodyPr/>
          <a:lstStyle>
            <a:lvl1pPr>
              <a:defRPr>
                <a:solidFill>
                  <a:schemeClr val="bg1"/>
                </a:solidFill>
              </a:defRPr>
            </a:lvl1pPr>
          </a:lstStyle>
          <a:p>
            <a:fld id="{687108D3-951F-475E-97A4-E98F50478DA2}" type="slidenum">
              <a:rPr lang="en-US" smtClean="0"/>
              <a:pPr/>
              <a:t>‹#›</a:t>
            </a:fld>
            <a:endParaRPr lang="en-US" dirty="0"/>
          </a:p>
        </p:txBody>
      </p:sp>
      <p:sp>
        <p:nvSpPr>
          <p:cNvPr id="8" name="Text Placeholder 7"/>
          <p:cNvSpPr>
            <a:spLocks noGrp="1"/>
          </p:cNvSpPr>
          <p:nvPr>
            <p:ph type="body" sz="quarter" idx="13"/>
          </p:nvPr>
        </p:nvSpPr>
        <p:spPr>
          <a:xfrm>
            <a:off x="415926" y="349250"/>
            <a:ext cx="8345488" cy="1612900"/>
          </a:xfrm>
          <a:prstGeom prst="rect">
            <a:avLst/>
          </a:prstGeom>
        </p:spPr>
        <p:txBody>
          <a:bodyPr/>
          <a:lstStyle>
            <a:lvl1pPr>
              <a:defRPr sz="3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27739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C8D08-0A0E-CE4D-B0F3-140F606E0249}"/>
              </a:ext>
            </a:extLst>
          </p:cNvPr>
          <p:cNvSpPr>
            <a:spLocks noGrp="1"/>
          </p:cNvSpPr>
          <p:nvPr>
            <p:ph type="title"/>
          </p:nvPr>
        </p:nvSpPr>
        <p:spPr>
          <a:xfrm>
            <a:off x="628650" y="365126"/>
            <a:ext cx="7886700" cy="821418"/>
          </a:xfrm>
          <a:prstGeom prst="rect">
            <a:avLst/>
          </a:prstGeom>
        </p:spPr>
        <p:txBody>
          <a:bodyPr/>
          <a:lstStyle/>
          <a:p>
            <a:r>
              <a:rPr lang="en-US"/>
              <a:t>Click to edit Master title style</a:t>
            </a:r>
          </a:p>
        </p:txBody>
      </p:sp>
      <p:sp>
        <p:nvSpPr>
          <p:cNvPr id="4" name="Content Placeholder 3">
            <a:extLst>
              <a:ext uri="{FF2B5EF4-FFF2-40B4-BE49-F238E27FC236}">
                <a16:creationId xmlns:a16="http://schemas.microsoft.com/office/drawing/2014/main" id="{81CD6F15-A99E-954D-A3FB-06153FB80228}"/>
              </a:ext>
            </a:extLst>
          </p:cNvPr>
          <p:cNvSpPr>
            <a:spLocks noGrp="1"/>
          </p:cNvSpPr>
          <p:nvPr>
            <p:ph sz="quarter" idx="10"/>
          </p:nvPr>
        </p:nvSpPr>
        <p:spPr>
          <a:xfrm>
            <a:off x="628650" y="1469572"/>
            <a:ext cx="7886700" cy="47566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1">
            <a:extLst>
              <a:ext uri="{FF2B5EF4-FFF2-40B4-BE49-F238E27FC236}">
                <a16:creationId xmlns:a16="http://schemas.microsoft.com/office/drawing/2014/main" id="{65802583-0A9E-C840-A9A0-806D77388D27}"/>
              </a:ext>
            </a:extLst>
          </p:cNvPr>
          <p:cNvSpPr>
            <a:spLocks noGrp="1"/>
          </p:cNvSpPr>
          <p:nvPr>
            <p:ph type="ftr" sz="quarter" idx="3"/>
          </p:nvPr>
        </p:nvSpPr>
        <p:spPr>
          <a:xfrm>
            <a:off x="220435" y="6438446"/>
            <a:ext cx="7698922" cy="365125"/>
          </a:xfrm>
          <a:prstGeom prst="rect">
            <a:avLst/>
          </a:prstGeom>
        </p:spPr>
        <p:txBody>
          <a:bodyPr vert="horz" lIns="91440" tIns="45720" rIns="91440" bIns="45720" rtlCol="0" anchor="ctr"/>
          <a:lstStyle>
            <a:lvl1pPr algn="ctr">
              <a:defRPr sz="900">
                <a:solidFill>
                  <a:schemeClr val="tx1"/>
                </a:solidFill>
              </a:defRPr>
            </a:lvl1pPr>
          </a:lstStyle>
          <a:p>
            <a:pPr algn="l"/>
            <a:r>
              <a:rPr lang="en-US" dirty="0"/>
              <a:t>References</a:t>
            </a:r>
            <a:endParaRPr lang="en-US" dirty="0">
              <a:solidFill>
                <a:schemeClr val="tx1"/>
              </a:solidFill>
            </a:endParaRPr>
          </a:p>
        </p:txBody>
      </p:sp>
    </p:spTree>
    <p:extLst>
      <p:ext uri="{BB962C8B-B14F-4D97-AF65-F5344CB8AC3E}">
        <p14:creationId xmlns:p14="http://schemas.microsoft.com/office/powerpoint/2010/main" val="2511200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7"/>
          <p:cNvSpPr>
            <a:spLocks noGrp="1"/>
          </p:cNvSpPr>
          <p:nvPr>
            <p:ph type="ftr" sz="quarter" idx="10"/>
          </p:nvPr>
        </p:nvSpPr>
        <p:spPr/>
        <p:txBody>
          <a:bodyPr rtlCol="0"/>
          <a:lstStyle>
            <a:lvl1pPr defTabSz="457200" fontAlgn="base">
              <a:spcBef>
                <a:spcPct val="0"/>
              </a:spcBef>
              <a:spcAft>
                <a:spcPct val="0"/>
              </a:spcAft>
              <a:defRPr>
                <a:solidFill>
                  <a:prstClr val="white"/>
                </a:solidFill>
                <a:latin typeface="Arial" pitchFamily="34" charset="0"/>
                <a:ea typeface="ＭＳ Ｐゴシック" pitchFamily="34" charset="-128"/>
              </a:defRPr>
            </a:lvl1pPr>
          </a:lstStyle>
          <a:p>
            <a:pPr>
              <a:defRPr/>
            </a:pPr>
            <a:endParaRPr lang="en-US"/>
          </a:p>
        </p:txBody>
      </p:sp>
      <p:sp>
        <p:nvSpPr>
          <p:cNvPr id="8" name="Slide Number Placeholder 8"/>
          <p:cNvSpPr>
            <a:spLocks noGrp="1"/>
          </p:cNvSpPr>
          <p:nvPr>
            <p:ph type="sldNum" sz="quarter" idx="11"/>
          </p:nvPr>
        </p:nvSpPr>
        <p:spPr/>
        <p:txBody>
          <a:bodyPr/>
          <a:lstStyle>
            <a:lvl1pPr>
              <a:defRPr/>
            </a:lvl1pPr>
          </a:lstStyle>
          <a:p>
            <a:pPr>
              <a:defRPr/>
            </a:pPr>
            <a:fld id="{C97C2E6B-4AA6-44D2-89BF-D07973E2215E}" type="slidenum">
              <a:rPr lang="en-US" altLang="en-US"/>
              <a:pPr>
                <a:defRPr/>
              </a:pPr>
              <a:t>‹#›</a:t>
            </a:fld>
            <a:endParaRPr lang="en-US" altLang="en-US"/>
          </a:p>
        </p:txBody>
      </p:sp>
    </p:spTree>
    <p:extLst>
      <p:ext uri="{BB962C8B-B14F-4D97-AF65-F5344CB8AC3E}">
        <p14:creationId xmlns:p14="http://schemas.microsoft.com/office/powerpoint/2010/main" val="30945509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8" name="Text Placeholder 9"/>
          <p:cNvSpPr>
            <a:spLocks noGrp="1"/>
          </p:cNvSpPr>
          <p:nvPr>
            <p:ph type="body" sz="quarter" idx="13"/>
          </p:nvPr>
        </p:nvSpPr>
        <p:spPr>
          <a:xfrm>
            <a:off x="1092200" y="304800"/>
            <a:ext cx="6972300" cy="558800"/>
          </a:xfrm>
          <a:prstGeom prst="rect">
            <a:avLst/>
          </a:prstGeom>
        </p:spPr>
        <p:txBody>
          <a:bodyPr vert="horz"/>
          <a:lstStyle>
            <a:lvl1pPr marL="257175" indent="-257175" algn="ctr">
              <a:buNone/>
              <a:defRPr sz="2700" b="1">
                <a:solidFill>
                  <a:schemeClr val="tx1"/>
                </a:solidFill>
                <a:latin typeface="Tahoma" panose="020B0604030504040204" pitchFamily="34" charset="0"/>
                <a:cs typeface="Tahoma" panose="020B0604030504040204" pitchFamily="34" charset="0"/>
              </a:defRPr>
            </a:lvl1pPr>
          </a:lstStyle>
          <a:p>
            <a:pPr lvl="0"/>
            <a:r>
              <a:rPr lang="en-US" dirty="0"/>
              <a:t>Click to edit Master text styles</a:t>
            </a:r>
          </a:p>
        </p:txBody>
      </p:sp>
      <p:sp>
        <p:nvSpPr>
          <p:cNvPr id="11" name="Text Placeholder 7"/>
          <p:cNvSpPr>
            <a:spLocks noGrp="1"/>
          </p:cNvSpPr>
          <p:nvPr>
            <p:ph type="body" sz="quarter" idx="12"/>
          </p:nvPr>
        </p:nvSpPr>
        <p:spPr>
          <a:xfrm>
            <a:off x="355600" y="1524000"/>
            <a:ext cx="8445500" cy="4038600"/>
          </a:xfrm>
          <a:prstGeom prst="rect">
            <a:avLst/>
          </a:prstGeom>
        </p:spPr>
        <p:txBody>
          <a:bodyPr vert="horz"/>
          <a:lstStyle>
            <a:lvl1pPr>
              <a:spcBef>
                <a:spcPts val="0"/>
              </a:spcBef>
              <a:spcAft>
                <a:spcPts val="450"/>
              </a:spcAft>
              <a:buFont typeface="Arial"/>
              <a:buChar char="•"/>
              <a:defRPr sz="2100" b="0" i="0">
                <a:latin typeface="Tahoma" panose="020B0604030504040204" pitchFamily="34" charset="0"/>
                <a:cs typeface="Tahoma" panose="020B0604030504040204" pitchFamily="34" charset="0"/>
              </a:defRPr>
            </a:lvl1pPr>
            <a:lvl2pPr marL="557213" indent="-214313">
              <a:spcBef>
                <a:spcPts val="0"/>
              </a:spcBef>
              <a:buFont typeface="Calibri" panose="020F0502020204030204" pitchFamily="34" charset="0"/>
              <a:buChar char="—"/>
              <a:defRPr sz="1800">
                <a:latin typeface="Tahoma" panose="020B0604030504040204" pitchFamily="34" charset="0"/>
                <a:cs typeface="Tahoma" panose="020B0604030504040204" pitchFamily="34" charset="0"/>
              </a:defRPr>
            </a:lvl2pPr>
            <a:lvl3pPr>
              <a:defRPr sz="1200">
                <a:latin typeface="Ariel"/>
                <a:cs typeface="Ariel"/>
              </a:defRPr>
            </a:lvl3pPr>
            <a:lvl4pPr>
              <a:defRPr sz="1200">
                <a:latin typeface="Ariel"/>
                <a:cs typeface="Ariel"/>
              </a:defRPr>
            </a:lvl4pPr>
            <a:lvl5pPr>
              <a:defRPr sz="1200">
                <a:latin typeface="Ariel"/>
                <a:cs typeface="Ariel"/>
              </a:defRPr>
            </a:lvl5pPr>
          </a:lstStyle>
          <a:p>
            <a:pPr lvl="0"/>
            <a:r>
              <a:rPr lang="en-US" dirty="0"/>
              <a:t>Click to edit Master text styles</a:t>
            </a:r>
          </a:p>
          <a:p>
            <a:pPr lvl="1"/>
            <a:r>
              <a:rPr lang="en-US" dirty="0"/>
              <a:t>Next Line of information</a:t>
            </a:r>
          </a:p>
        </p:txBody>
      </p:sp>
    </p:spTree>
    <p:extLst>
      <p:ext uri="{BB962C8B-B14F-4D97-AF65-F5344CB8AC3E}">
        <p14:creationId xmlns:p14="http://schemas.microsoft.com/office/powerpoint/2010/main" val="15262949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57190" y="1462090"/>
            <a:ext cx="8562974" cy="4956175"/>
          </a:xfrm>
        </p:spPr>
        <p:txBody>
          <a:bodyPr/>
          <a:lstStyle>
            <a:lvl1pPr>
              <a:defRPr/>
            </a:lvl1pPr>
            <a:lvl4pP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9"/>
          <p:cNvSpPr>
            <a:spLocks noGrp="1"/>
          </p:cNvSpPr>
          <p:nvPr>
            <p:ph type="ftr" sz="quarter" idx="10"/>
          </p:nvPr>
        </p:nvSpPr>
        <p:spPr/>
        <p:txBody>
          <a:bodyPr/>
          <a:lstStyle>
            <a:lvl1pPr>
              <a:defRPr>
                <a:latin typeface="Tahoma" panose="020B0604030504040204" pitchFamily="34" charset="0"/>
              </a:defRPr>
            </a:lvl1pPr>
          </a:lstStyle>
          <a:p>
            <a:pPr>
              <a:defRPr/>
            </a:pPr>
            <a:r>
              <a:rPr lang="en-US" dirty="0">
                <a:solidFill>
                  <a:srgbClr val="54585A"/>
                </a:solidFill>
              </a:rPr>
              <a:t>Footer</a:t>
            </a:r>
          </a:p>
        </p:txBody>
      </p:sp>
      <p:sp>
        <p:nvSpPr>
          <p:cNvPr id="5" name="Date Placeholder 10"/>
          <p:cNvSpPr>
            <a:spLocks noGrp="1"/>
          </p:cNvSpPr>
          <p:nvPr>
            <p:ph type="dt" sz="half" idx="11"/>
          </p:nvPr>
        </p:nvSpPr>
        <p:spPr/>
        <p:txBody>
          <a:bodyPr/>
          <a:lstStyle>
            <a:lvl1pPr>
              <a:defRPr>
                <a:latin typeface="Tahoma" panose="020B0604030504040204" pitchFamily="34" charset="0"/>
              </a:defRPr>
            </a:lvl1pPr>
          </a:lstStyle>
          <a:p>
            <a:pPr>
              <a:defRPr/>
            </a:pPr>
            <a:r>
              <a:rPr lang="en-US" dirty="0">
                <a:solidFill>
                  <a:srgbClr val="54585A"/>
                </a:solidFill>
              </a:rPr>
              <a:t>Trial Name</a:t>
            </a:r>
          </a:p>
        </p:txBody>
      </p:sp>
      <p:sp>
        <p:nvSpPr>
          <p:cNvPr id="6" name="Slide Number Placeholder 11"/>
          <p:cNvSpPr>
            <a:spLocks noGrp="1"/>
          </p:cNvSpPr>
          <p:nvPr>
            <p:ph type="sldNum" sz="quarter" idx="12"/>
          </p:nvPr>
        </p:nvSpPr>
        <p:spPr/>
        <p:txBody>
          <a:bodyPr/>
          <a:lstStyle>
            <a:lvl1pPr>
              <a:defRPr>
                <a:latin typeface="Tahoma" panose="020B0604030504040204" pitchFamily="34" charset="0"/>
              </a:defRPr>
            </a:lvl1pPr>
          </a:lstStyle>
          <a:p>
            <a:pPr>
              <a:defRPr/>
            </a:pPr>
            <a:fld id="{76B75CF7-BDC7-4D6D-9673-7519A453AFCE}" type="slidenum">
              <a:rPr lang="en-US" smtClean="0">
                <a:solidFill>
                  <a:srgbClr val="B1ACCE"/>
                </a:solidFill>
              </a:rPr>
              <a:pPr>
                <a:defRPr/>
              </a:pPr>
              <a:t>‹#›</a:t>
            </a:fld>
            <a:endParaRPr lang="en-US" dirty="0">
              <a:solidFill>
                <a:srgbClr val="B1ACCE"/>
              </a:solidFill>
            </a:endParaRPr>
          </a:p>
        </p:txBody>
      </p:sp>
    </p:spTree>
    <p:extLst>
      <p:ext uri="{BB962C8B-B14F-4D97-AF65-F5344CB8AC3E}">
        <p14:creationId xmlns:p14="http://schemas.microsoft.com/office/powerpoint/2010/main" val="16931819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81B2C5-3419-5940-966A-26B9035FE91B}"/>
              </a:ext>
            </a:extLst>
          </p:cNvPr>
          <p:cNvSpPr>
            <a:spLocks noGrp="1"/>
          </p:cNvSpPr>
          <p:nvPr>
            <p:ph type="title"/>
          </p:nvPr>
        </p:nvSpPr>
        <p:spPr>
          <a:xfrm>
            <a:off x="2003869" y="2766221"/>
            <a:ext cx="8461094" cy="1325563"/>
          </a:xfrm>
        </p:spPr>
        <p:txBody>
          <a:bodyPr>
            <a:noAutofit/>
          </a:bodyPr>
          <a:lstStyle>
            <a:lvl1pPr>
              <a:lnSpc>
                <a:spcPts val="3000"/>
              </a:lnSpc>
              <a:defRPr sz="3600"/>
            </a:lvl1pPr>
          </a:lstStyle>
          <a:p>
            <a:r>
              <a:rPr lang="en-US"/>
              <a:t>Click to edit Master title style</a:t>
            </a:r>
            <a:endParaRPr lang="en-US" dirty="0"/>
          </a:p>
        </p:txBody>
      </p:sp>
      <p:sp>
        <p:nvSpPr>
          <p:cNvPr id="15" name="Footer Placeholder 14">
            <a:extLst>
              <a:ext uri="{FF2B5EF4-FFF2-40B4-BE49-F238E27FC236}">
                <a16:creationId xmlns:a16="http://schemas.microsoft.com/office/drawing/2014/main" id="{4CA949DF-37D4-0C44-8D6E-2E45E89BCB0A}"/>
              </a:ext>
            </a:extLst>
          </p:cNvPr>
          <p:cNvSpPr>
            <a:spLocks noGrp="1"/>
          </p:cNvSpPr>
          <p:nvPr>
            <p:ph type="ftr" sz="quarter" idx="11"/>
          </p:nvPr>
        </p:nvSpPr>
        <p:spPr>
          <a:xfrm>
            <a:off x="671332" y="5299080"/>
            <a:ext cx="8344082" cy="365125"/>
          </a:xfrm>
        </p:spPr>
        <p:txBody>
          <a:bodyPr/>
          <a:lstStyle>
            <a:lvl1pPr>
              <a:defRPr sz="825">
                <a:solidFill>
                  <a:schemeClr val="tx1"/>
                </a:solidFill>
                <a:latin typeface="Tahoma" panose="020B0604030504040204" pitchFamily="34" charset="0"/>
                <a:cs typeface="Tahoma" panose="020B0604030504040204" pitchFamily="34" charset="0"/>
              </a:defRPr>
            </a:lvl1pPr>
          </a:lstStyle>
          <a:p>
            <a:pPr defTabSz="685783" eaLnBrk="0" fontAlgn="base" hangingPunct="0">
              <a:spcBef>
                <a:spcPct val="0"/>
              </a:spcBef>
              <a:spcAft>
                <a:spcPct val="0"/>
              </a:spcAft>
            </a:pPr>
            <a:endParaRPr lang="en-US" b="1" dirty="0">
              <a:solidFill>
                <a:prstClr val="black"/>
              </a:solidFill>
              <a:ea typeface="ＭＳ Ｐゴシック" pitchFamily="34" charset="-128"/>
            </a:endParaRPr>
          </a:p>
        </p:txBody>
      </p:sp>
    </p:spTree>
    <p:extLst>
      <p:ext uri="{BB962C8B-B14F-4D97-AF65-F5344CB8AC3E}">
        <p14:creationId xmlns:p14="http://schemas.microsoft.com/office/powerpoint/2010/main" val="13781725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81B2C5-3419-5940-966A-26B9035FE91B}"/>
              </a:ext>
            </a:extLst>
          </p:cNvPr>
          <p:cNvSpPr>
            <a:spLocks noGrp="1"/>
          </p:cNvSpPr>
          <p:nvPr>
            <p:ph type="title"/>
          </p:nvPr>
        </p:nvSpPr>
        <p:spPr>
          <a:xfrm>
            <a:off x="671332" y="32413"/>
            <a:ext cx="8461094" cy="1325563"/>
          </a:xfrm>
        </p:spPr>
        <p:txBody>
          <a:bodyPr>
            <a:noAutofit/>
          </a:bodyPr>
          <a:lstStyle>
            <a:lvl1pPr>
              <a:lnSpc>
                <a:spcPts val="3000"/>
              </a:lnSpc>
              <a:defRPr sz="3600"/>
            </a:lvl1pPr>
          </a:lstStyle>
          <a:p>
            <a:r>
              <a:rPr lang="en-US"/>
              <a:t>Click to edit Master title style</a:t>
            </a:r>
            <a:endParaRPr lang="en-US" dirty="0"/>
          </a:p>
        </p:txBody>
      </p:sp>
      <p:sp>
        <p:nvSpPr>
          <p:cNvPr id="15" name="Footer Placeholder 14">
            <a:extLst>
              <a:ext uri="{FF2B5EF4-FFF2-40B4-BE49-F238E27FC236}">
                <a16:creationId xmlns:a16="http://schemas.microsoft.com/office/drawing/2014/main" id="{4CA949DF-37D4-0C44-8D6E-2E45E89BCB0A}"/>
              </a:ext>
            </a:extLst>
          </p:cNvPr>
          <p:cNvSpPr>
            <a:spLocks noGrp="1"/>
          </p:cNvSpPr>
          <p:nvPr>
            <p:ph type="ftr" sz="quarter" idx="11"/>
          </p:nvPr>
        </p:nvSpPr>
        <p:spPr>
          <a:xfrm>
            <a:off x="671332" y="5299078"/>
            <a:ext cx="8344082" cy="365125"/>
          </a:xfrm>
        </p:spPr>
        <p:txBody>
          <a:bodyPr/>
          <a:lstStyle>
            <a:lvl1pPr>
              <a:defRPr sz="825">
                <a:solidFill>
                  <a:schemeClr val="tx1"/>
                </a:solidFill>
                <a:latin typeface="Tahoma" panose="020B0604030504040204" pitchFamily="34" charset="0"/>
                <a:cs typeface="Tahoma" panose="020B0604030504040204" pitchFamily="34" charset="0"/>
              </a:defRPr>
            </a:lvl1pPr>
          </a:lstStyle>
          <a:p>
            <a:endParaRPr lang="en-US" dirty="0"/>
          </a:p>
        </p:txBody>
      </p:sp>
    </p:spTree>
    <p:extLst>
      <p:ext uri="{BB962C8B-B14F-4D97-AF65-F5344CB8AC3E}">
        <p14:creationId xmlns:p14="http://schemas.microsoft.com/office/powerpoint/2010/main" val="34889075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_ Title Only">
    <p:spTree>
      <p:nvGrpSpPr>
        <p:cNvPr id="1" name=""/>
        <p:cNvGrpSpPr/>
        <p:nvPr/>
      </p:nvGrpSpPr>
      <p:grpSpPr>
        <a:xfrm>
          <a:off x="0" y="0"/>
          <a:ext cx="0" cy="0"/>
          <a:chOff x="0" y="0"/>
          <a:chExt cx="0" cy="0"/>
        </a:xfrm>
      </p:grpSpPr>
      <p:sp>
        <p:nvSpPr>
          <p:cNvPr id="12" name="Title 11"/>
          <p:cNvSpPr>
            <a:spLocks noGrp="1"/>
          </p:cNvSpPr>
          <p:nvPr>
            <p:ph type="title"/>
          </p:nvPr>
        </p:nvSpPr>
        <p:spPr/>
        <p:txBody>
          <a:bodyPr anchor="t"/>
          <a:lstStyle/>
          <a:p>
            <a:r>
              <a:rPr lang="en-US"/>
              <a:t>Click to edit Master title style</a:t>
            </a:r>
          </a:p>
        </p:txBody>
      </p:sp>
      <p:sp>
        <p:nvSpPr>
          <p:cNvPr id="6" name="Rectangle 6"/>
          <p:cNvSpPr>
            <a:spLocks noGrp="1" noChangeArrowheads="1"/>
          </p:cNvSpPr>
          <p:nvPr>
            <p:ph type="sldNum" sz="quarter" idx="4"/>
          </p:nvPr>
        </p:nvSpPr>
        <p:spPr bwMode="gray">
          <a:xfrm>
            <a:off x="8880873" y="6657976"/>
            <a:ext cx="263128" cy="200025"/>
          </a:xfrm>
          <a:prstGeom prst="rect">
            <a:avLst/>
          </a:prstGeom>
          <a:ln/>
        </p:spPr>
        <p:txBody>
          <a:bodyPr vert="horz" wrap="square" lIns="91440" tIns="45720" rIns="91440" bIns="45720" numCol="1" anchor="t" anchorCtr="0" compatLnSpc="1">
            <a:prstTxWarp prst="textNoShape">
              <a:avLst/>
            </a:prstTxWarp>
          </a:bodyPr>
          <a:lstStyle>
            <a:lvl1pPr algn="l" eaLnBrk="0" hangingPunct="0">
              <a:defRPr sz="525">
                <a:solidFill>
                  <a:schemeClr val="bg1"/>
                </a:solidFill>
              </a:defRPr>
            </a:lvl1pPr>
          </a:lstStyle>
          <a:p>
            <a:fld id="{9EDE57E2-A691-1C4A-A145-470C005D1CB8}" type="slidenum">
              <a:rPr lang="en-US" smtClean="0"/>
              <a:pPr/>
              <a:t>‹#›</a:t>
            </a:fld>
            <a:endParaRPr lang="en-US" dirty="0"/>
          </a:p>
        </p:txBody>
      </p:sp>
      <p:sp>
        <p:nvSpPr>
          <p:cNvPr id="4" name="Text Placeholder 2"/>
          <p:cNvSpPr>
            <a:spLocks noGrp="1"/>
          </p:cNvSpPr>
          <p:nvPr>
            <p:ph type="body" sz="quarter" idx="10" hasCustomPrompt="1"/>
          </p:nvPr>
        </p:nvSpPr>
        <p:spPr>
          <a:xfrm>
            <a:off x="0" y="1"/>
            <a:ext cx="8515352" cy="358775"/>
          </a:xfrm>
        </p:spPr>
        <p:txBody>
          <a:bodyPr/>
          <a:lstStyle>
            <a:lvl1pPr marL="0" indent="0">
              <a:buNone/>
              <a:defRPr sz="1050" b="0">
                <a:solidFill>
                  <a:schemeClr val="accent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add eyebrow</a:t>
            </a:r>
          </a:p>
        </p:txBody>
      </p:sp>
      <p:sp>
        <p:nvSpPr>
          <p:cNvPr id="7" name="Text Placeholder 3"/>
          <p:cNvSpPr>
            <a:spLocks noGrp="1"/>
          </p:cNvSpPr>
          <p:nvPr>
            <p:ph type="body" sz="quarter" idx="11" hasCustomPrompt="1"/>
          </p:nvPr>
        </p:nvSpPr>
        <p:spPr>
          <a:xfrm>
            <a:off x="217448" y="6137455"/>
            <a:ext cx="7678341" cy="512762"/>
          </a:xfrm>
        </p:spPr>
        <p:txBody>
          <a:bodyPr/>
          <a:lstStyle>
            <a:lvl1pPr marL="0" indent="0">
              <a:lnSpc>
                <a:spcPct val="95000"/>
              </a:lnSpc>
              <a:spcBef>
                <a:spcPts val="0"/>
              </a:spcBef>
              <a:buNone/>
              <a:defRPr sz="900" baseline="0">
                <a:solidFill>
                  <a:schemeClr val="bg1"/>
                </a:solidFill>
                <a:latin typeface="+mn-lt"/>
              </a:defRPr>
            </a:lvl1pPr>
            <a:lvl2pPr>
              <a:defRPr sz="675">
                <a:solidFill>
                  <a:schemeClr val="bg1"/>
                </a:solidFill>
                <a:latin typeface="+mn-lt"/>
              </a:defRPr>
            </a:lvl2pPr>
            <a:lvl3pPr>
              <a:defRPr sz="675">
                <a:solidFill>
                  <a:schemeClr val="bg1"/>
                </a:solidFill>
                <a:latin typeface="+mn-lt"/>
              </a:defRPr>
            </a:lvl3pPr>
            <a:lvl4pPr>
              <a:defRPr sz="675">
                <a:solidFill>
                  <a:schemeClr val="bg1"/>
                </a:solidFill>
                <a:latin typeface="+mn-lt"/>
              </a:defRPr>
            </a:lvl4pPr>
            <a:lvl5pPr>
              <a:defRPr sz="675">
                <a:solidFill>
                  <a:schemeClr val="bg1"/>
                </a:solidFill>
                <a:latin typeface="+mn-lt"/>
              </a:defRPr>
            </a:lvl5pPr>
          </a:lstStyle>
          <a:p>
            <a:pPr lvl="0"/>
            <a:r>
              <a:rPr lang="en-US"/>
              <a:t>Click to add references, sources and additional footnotes</a:t>
            </a:r>
          </a:p>
        </p:txBody>
      </p:sp>
      <p:sp>
        <p:nvSpPr>
          <p:cNvPr id="8" name="Text Placeholder 3"/>
          <p:cNvSpPr>
            <a:spLocks noGrp="1"/>
          </p:cNvSpPr>
          <p:nvPr>
            <p:ph type="body" sz="quarter" idx="12" hasCustomPrompt="1"/>
          </p:nvPr>
        </p:nvSpPr>
        <p:spPr>
          <a:xfrm>
            <a:off x="217448" y="5546934"/>
            <a:ext cx="8490177" cy="512762"/>
          </a:xfrm>
        </p:spPr>
        <p:txBody>
          <a:bodyPr anchor="b"/>
          <a:lstStyle>
            <a:lvl1pPr marL="0" indent="0">
              <a:lnSpc>
                <a:spcPct val="95000"/>
              </a:lnSpc>
              <a:spcBef>
                <a:spcPts val="0"/>
              </a:spcBef>
              <a:buNone/>
              <a:defRPr sz="750" baseline="0">
                <a:solidFill>
                  <a:srgbClr val="000000"/>
                </a:solidFill>
                <a:latin typeface="+mn-lt"/>
              </a:defRPr>
            </a:lvl1pPr>
            <a:lvl2pPr>
              <a:defRPr sz="675">
                <a:solidFill>
                  <a:schemeClr val="bg1"/>
                </a:solidFill>
                <a:latin typeface="+mn-lt"/>
              </a:defRPr>
            </a:lvl2pPr>
            <a:lvl3pPr>
              <a:defRPr sz="675">
                <a:solidFill>
                  <a:schemeClr val="bg1"/>
                </a:solidFill>
                <a:latin typeface="+mn-lt"/>
              </a:defRPr>
            </a:lvl3pPr>
            <a:lvl4pPr>
              <a:defRPr sz="675">
                <a:solidFill>
                  <a:schemeClr val="bg1"/>
                </a:solidFill>
                <a:latin typeface="+mn-lt"/>
              </a:defRPr>
            </a:lvl4pPr>
            <a:lvl5pPr>
              <a:defRPr sz="675">
                <a:solidFill>
                  <a:schemeClr val="bg1"/>
                </a:solidFill>
                <a:latin typeface="+mn-lt"/>
              </a:defRPr>
            </a:lvl5pPr>
          </a:lstStyle>
          <a:p>
            <a:pPr lvl="0"/>
            <a:r>
              <a:rPr lang="en-US"/>
              <a:t>Click to add additional footnotes</a:t>
            </a:r>
          </a:p>
        </p:txBody>
      </p:sp>
      <p:sp>
        <p:nvSpPr>
          <p:cNvPr id="10" name="Text Placeholder 4"/>
          <p:cNvSpPr>
            <a:spLocks noGrp="1"/>
          </p:cNvSpPr>
          <p:nvPr>
            <p:ph type="body" sz="quarter" idx="13" hasCustomPrompt="1"/>
          </p:nvPr>
        </p:nvSpPr>
        <p:spPr>
          <a:xfrm>
            <a:off x="464768" y="1111072"/>
            <a:ext cx="7955756" cy="469900"/>
          </a:xfrm>
        </p:spPr>
        <p:txBody>
          <a:bodyPr anchor="ctr"/>
          <a:lstStyle>
            <a:lvl1pPr marL="0" indent="0">
              <a:buNone/>
              <a:defRPr sz="1500" b="1" baseline="0">
                <a:solidFill>
                  <a:schemeClr val="accent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Subtitle Text</a:t>
            </a:r>
          </a:p>
        </p:txBody>
      </p:sp>
    </p:spTree>
    <p:extLst>
      <p:ext uri="{BB962C8B-B14F-4D97-AF65-F5344CB8AC3E}">
        <p14:creationId xmlns:p14="http://schemas.microsoft.com/office/powerpoint/2010/main" val="1647730371"/>
      </p:ext>
    </p:extLst>
  </p:cSld>
  <p:clrMapOvr>
    <a:masterClrMapping/>
  </p:clrMapOvr>
  <p:extLst>
    <p:ext uri="{DCECCB84-F9BA-43D5-87BE-67443E8EF086}">
      <p15:sldGuideLst xmlns:p15="http://schemas.microsoft.com/office/powerpoint/2012/main">
        <p15:guide id="1" orient="horz" pos="94">
          <p15:clr>
            <a:srgbClr val="FBAE40"/>
          </p15:clr>
        </p15:guide>
        <p15:guide id="2" pos="384">
          <p15:clr>
            <a:srgbClr val="FBAE40"/>
          </p15:clr>
        </p15:guide>
        <p15:guide id="3" pos="7317">
          <p15:clr>
            <a:srgbClr val="FBAE40"/>
          </p15:clr>
        </p15:guide>
        <p15:guide id="4" orient="horz" pos="723">
          <p15:clr>
            <a:srgbClr val="FBAE40"/>
          </p15:clr>
        </p15:guide>
        <p15:guide id="5" orient="horz" pos="770">
          <p15:clr>
            <a:srgbClr val="FBAE40"/>
          </p15:clr>
        </p15:guide>
        <p15:guide id="6" orient="horz" pos="3629">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39668D9-6D9A-6A48-8B5F-EAEEBECFC9FF}"/>
              </a:ext>
            </a:extLst>
          </p:cNvPr>
          <p:cNvSpPr>
            <a:spLocks noGrp="1"/>
          </p:cNvSpPr>
          <p:nvPr>
            <p:ph type="sldNum" sz="quarter" idx="4"/>
          </p:nvPr>
        </p:nvSpPr>
        <p:spPr>
          <a:xfrm>
            <a:off x="6917436" y="6400806"/>
            <a:ext cx="2057400" cy="365125"/>
          </a:xfrm>
          <a:prstGeom prst="rect">
            <a:avLst/>
          </a:prstGeom>
        </p:spPr>
        <p:txBody>
          <a:bodyPr/>
          <a:lstStyle>
            <a:lvl1pPr>
              <a:defRPr sz="900" b="1">
                <a:solidFill>
                  <a:srgbClr val="1D376C"/>
                </a:solidFill>
                <a:latin typeface="Tahoma" panose="020B0604030504040204" pitchFamily="34" charset="0"/>
                <a:cs typeface="Tahoma" panose="020B0604030504040204" pitchFamily="34" charset="0"/>
              </a:defRPr>
            </a:lvl1pPr>
          </a:lstStyle>
          <a:p>
            <a:pPr algn="r"/>
            <a:fld id="{98A10A2A-53A4-454E-AC04-A0875779D5E5}" type="slidenum">
              <a:rPr lang="en-US" smtClean="0"/>
              <a:pPr algn="r"/>
              <a:t>‹#›</a:t>
            </a:fld>
            <a:endParaRPr lang="en-US" dirty="0"/>
          </a:p>
        </p:txBody>
      </p:sp>
    </p:spTree>
    <p:extLst>
      <p:ext uri="{BB962C8B-B14F-4D97-AF65-F5344CB8AC3E}">
        <p14:creationId xmlns:p14="http://schemas.microsoft.com/office/powerpoint/2010/main" val="4088816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7" name="Picture 6" descr="pptbacktoc-0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56192" cy="6867144"/>
          </a:xfrm>
          <a:prstGeom prst="rect">
            <a:avLst/>
          </a:prstGeom>
        </p:spPr>
      </p:pic>
      <p:sp>
        <p:nvSpPr>
          <p:cNvPr id="2" name="Title 1"/>
          <p:cNvSpPr>
            <a:spLocks noGrp="1"/>
          </p:cNvSpPr>
          <p:nvPr>
            <p:ph type="title" hasCustomPrompt="1"/>
          </p:nvPr>
        </p:nvSpPr>
        <p:spPr>
          <a:xfrm>
            <a:off x="722313" y="1684143"/>
            <a:ext cx="7772400" cy="2700106"/>
          </a:xfrm>
        </p:spPr>
        <p:txBody>
          <a:bodyPr anchor="t">
            <a:noAutofit/>
          </a:bodyPr>
          <a:lstStyle>
            <a:lvl1pPr algn="l">
              <a:lnSpc>
                <a:spcPts val="3600"/>
              </a:lnSpc>
              <a:defRPr sz="3600" b="1" cap="none">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5129701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5289" y="1214440"/>
            <a:ext cx="8237537" cy="4537075"/>
          </a:xfrm>
        </p:spPr>
        <p:txBody>
          <a:bodyPr lIns="0" tIns="0" rIns="0" bIns="0"/>
          <a:lstStyle>
            <a:lvl1pPr marL="243000" indent="-243000">
              <a:lnSpc>
                <a:spcPct val="121000"/>
              </a:lnSpc>
              <a:spcBef>
                <a:spcPts val="0"/>
              </a:spcBef>
              <a:buClr>
                <a:srgbClr val="EA5532"/>
              </a:buClr>
              <a:buFont typeface="+mj-lt"/>
              <a:buAutoNum type="arabicPeriod"/>
              <a:defRPr b="0"/>
            </a:lvl1pPr>
            <a:lvl2pPr>
              <a:defRPr b="0"/>
            </a:lvl2pPr>
            <a:lvl3pPr>
              <a:defRPr b="0"/>
            </a:lvl3pPr>
            <a:lvl4pPr>
              <a:defRPr b="0"/>
            </a:lvl4pPr>
            <a:lvl5pPr>
              <a:defRPr b="0"/>
            </a:lvl5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de-CH"/>
          </a:p>
        </p:txBody>
      </p:sp>
      <p:sp>
        <p:nvSpPr>
          <p:cNvPr id="6" name="Footer Placeholder 25"/>
          <p:cNvSpPr>
            <a:spLocks noGrp="1"/>
          </p:cNvSpPr>
          <p:nvPr>
            <p:ph type="ftr" sz="quarter" idx="3"/>
          </p:nvPr>
        </p:nvSpPr>
        <p:spPr>
          <a:xfrm>
            <a:off x="539552" y="6499528"/>
            <a:ext cx="4320000" cy="333758"/>
          </a:xfrm>
          <a:prstGeom prst="rect">
            <a:avLst/>
          </a:prstGeom>
        </p:spPr>
        <p:txBody>
          <a:bodyPr vert="horz" lIns="0" tIns="0" rIns="0" bIns="0" rtlCol="0" anchor="ctr"/>
          <a:lstStyle>
            <a:lvl1pPr algn="l">
              <a:defRPr sz="675">
                <a:solidFill>
                  <a:schemeClr val="tx1">
                    <a:tint val="75000"/>
                  </a:schemeClr>
                </a:solidFill>
                <a:latin typeface="Tahoma" panose="020B0604030504040204" pitchFamily="34" charset="0"/>
                <a:cs typeface="Tahoma" panose="020B0604030504040204" pitchFamily="34" charset="0"/>
              </a:defRPr>
            </a:lvl1pPr>
          </a:lstStyle>
          <a:p>
            <a:r>
              <a:rPr lang="en-GB" dirty="0">
                <a:solidFill>
                  <a:srgbClr val="000000">
                    <a:tint val="75000"/>
                  </a:srgbClr>
                </a:solidFill>
              </a:rPr>
              <a:t>Zinc Job Number:UK/EYV/1412/0080 Date of Preparation: December 2014</a:t>
            </a:r>
          </a:p>
        </p:txBody>
      </p:sp>
    </p:spTree>
    <p:extLst>
      <p:ext uri="{BB962C8B-B14F-4D97-AF65-F5344CB8AC3E}">
        <p14:creationId xmlns:p14="http://schemas.microsoft.com/office/powerpoint/2010/main" val="1636940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marL="230183" indent="-230183">
              <a:spcBef>
                <a:spcPts val="0"/>
              </a:spcBef>
              <a:spcAft>
                <a:spcPts val="672"/>
              </a:spcAft>
              <a:buClr>
                <a:schemeClr val="accent1"/>
              </a:buClr>
              <a:tabLst/>
              <a:defRPr/>
            </a:lvl1pPr>
            <a:lvl2pPr marL="685783" indent="-282568">
              <a:spcBef>
                <a:spcPts val="0"/>
              </a:spcBef>
              <a:spcAft>
                <a:spcPts val="672"/>
              </a:spcAft>
              <a:buClr>
                <a:schemeClr val="accent1"/>
              </a:buClr>
              <a:tabLst/>
              <a:defRPr/>
            </a:lvl2pPr>
            <a:lvl3pPr>
              <a:spcBef>
                <a:spcPts val="0"/>
              </a:spcBef>
              <a:spcAft>
                <a:spcPts val="672"/>
              </a:spcAft>
              <a:buClr>
                <a:schemeClr val="accent1"/>
              </a:buClr>
              <a:defRPr/>
            </a:lvl3pPr>
            <a:lvl4pPr>
              <a:spcBef>
                <a:spcPts val="0"/>
              </a:spcBef>
              <a:spcAft>
                <a:spcPts val="672"/>
              </a:spcAft>
              <a:buClr>
                <a:schemeClr val="accent1"/>
              </a:buClr>
              <a:defRPr/>
            </a:lvl4pPr>
            <a:lvl5pPr>
              <a:spcBef>
                <a:spcPts val="0"/>
              </a:spcBef>
              <a:spcAft>
                <a:spcPts val="672"/>
              </a:spcAft>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1104656-4530-2F4E-A49C-226582CD4E05}"/>
              </a:ext>
            </a:extLst>
          </p:cNvPr>
          <p:cNvSpPr>
            <a:spLocks noGrp="1"/>
          </p:cNvSpPr>
          <p:nvPr>
            <p:ph type="body" sz="quarter" idx="10"/>
          </p:nvPr>
        </p:nvSpPr>
        <p:spPr>
          <a:xfrm>
            <a:off x="471489" y="6246285"/>
            <a:ext cx="6702425" cy="510116"/>
          </a:xfrm>
        </p:spPr>
        <p:txBody>
          <a:bodyPr>
            <a:normAutofit/>
          </a:bodyPr>
          <a:lstStyle>
            <a:lvl1pPr>
              <a:spcAft>
                <a:spcPts val="0"/>
              </a:spcAft>
              <a:buFontTx/>
              <a:buNone/>
              <a:defRPr sz="900"/>
            </a:lvl1pPr>
            <a:lvl2pPr marL="3175" indent="0">
              <a:spcAft>
                <a:spcPts val="0"/>
              </a:spcAft>
              <a:buFontTx/>
              <a:buNone/>
              <a:tabLst/>
              <a:defRPr sz="900"/>
            </a:lvl2pPr>
            <a:lvl3pPr marL="3175" indent="0">
              <a:spcAft>
                <a:spcPts val="0"/>
              </a:spcAft>
              <a:buFontTx/>
              <a:buNone/>
              <a:tabLst/>
              <a:defRPr sz="900"/>
            </a:lvl3pPr>
            <a:lvl4pPr>
              <a:buFontTx/>
              <a:buNone/>
              <a:defRPr sz="900"/>
            </a:lvl4pPr>
            <a:lvl5pPr>
              <a:buFontTx/>
              <a:buNone/>
              <a:defRPr sz="9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6752744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1"/>
            <a:ext cx="7772400" cy="61555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1" y="3840480"/>
            <a:ext cx="640079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01622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p:cNvSpPr>
            <a:spLocks noGrp="1"/>
          </p:cNvSpPr>
          <p:nvPr>
            <p:ph type="ftr" sz="quarter" idx="10"/>
          </p:nvPr>
        </p:nvSpPr>
        <p:spPr/>
        <p:txBody>
          <a:bodyPr rtlCol="0"/>
          <a:lstStyle>
            <a:lvl1pPr defTabSz="457200" fontAlgn="base">
              <a:spcBef>
                <a:spcPct val="0"/>
              </a:spcBef>
              <a:spcAft>
                <a:spcPct val="0"/>
              </a:spcAft>
              <a:defRPr>
                <a:solidFill>
                  <a:prstClr val="white"/>
                </a:solidFill>
                <a:latin typeface="Arial" pitchFamily="34" charset="0"/>
                <a:ea typeface="ＭＳ Ｐゴシック" pitchFamily="34" charset="-128"/>
              </a:defRPr>
            </a:lvl1pPr>
          </a:lstStyle>
          <a:p>
            <a:pPr>
              <a:defRPr/>
            </a:pPr>
            <a:endParaRPr lang="en-US"/>
          </a:p>
        </p:txBody>
      </p:sp>
      <p:sp>
        <p:nvSpPr>
          <p:cNvPr id="4" name="Slide Number Placeholder 4"/>
          <p:cNvSpPr>
            <a:spLocks noGrp="1"/>
          </p:cNvSpPr>
          <p:nvPr>
            <p:ph type="sldNum" sz="quarter" idx="11"/>
          </p:nvPr>
        </p:nvSpPr>
        <p:spPr/>
        <p:txBody>
          <a:bodyPr/>
          <a:lstStyle>
            <a:lvl1pPr>
              <a:defRPr/>
            </a:lvl1pPr>
          </a:lstStyle>
          <a:p>
            <a:pPr>
              <a:defRPr/>
            </a:pPr>
            <a:fld id="{B0A0AE3B-DD74-48B4-8F63-0A36B91DEA61}" type="slidenum">
              <a:rPr lang="en-US" altLang="en-US"/>
              <a:pPr>
                <a:defRPr/>
              </a:pPr>
              <a:t>‹#›</a:t>
            </a:fld>
            <a:endParaRPr lang="en-US" altLang="en-US"/>
          </a:p>
        </p:txBody>
      </p:sp>
    </p:spTree>
    <p:extLst>
      <p:ext uri="{BB962C8B-B14F-4D97-AF65-F5344CB8AC3E}">
        <p14:creationId xmlns:p14="http://schemas.microsoft.com/office/powerpoint/2010/main" val="21001665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66979" y="273685"/>
            <a:ext cx="8410041" cy="461665"/>
          </a:xfrm>
        </p:spPr>
        <p:txBody>
          <a:bodyPr lIns="0" tIns="0" rIns="0" bIns="0"/>
          <a:lstStyle>
            <a:lvl1pPr>
              <a:defRPr sz="300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211905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66979" y="273685"/>
            <a:ext cx="8410041" cy="461665"/>
          </a:xfrm>
        </p:spPr>
        <p:txBody>
          <a:bodyPr lIns="0" tIns="0" rIns="0" bIns="0"/>
          <a:lstStyle>
            <a:lvl1pPr>
              <a:defRPr sz="3000" b="0" i="0">
                <a:solidFill>
                  <a:schemeClr val="tx1"/>
                </a:solidFill>
                <a:latin typeface="Calibri Light"/>
                <a:cs typeface="Calibri Light"/>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9/14/2023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5218893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66979" y="273685"/>
            <a:ext cx="8410041" cy="461665"/>
          </a:xfrm>
        </p:spPr>
        <p:txBody>
          <a:bodyPr lIns="0" tIns="0" rIns="0" bIns="0"/>
          <a:lstStyle>
            <a:lvl1pPr>
              <a:defRPr sz="3000" b="0" i="0">
                <a:solidFill>
                  <a:schemeClr val="tx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9/14/2023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542430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custGeom>
            <a:avLst/>
            <a:gdLst/>
            <a:ahLst/>
            <a:cxnLst/>
            <a:rect l="l" t="t" r="r" b="b"/>
            <a:pathLst>
              <a:path w="12192000" h="6858000">
                <a:moveTo>
                  <a:pt x="12192000" y="6857998"/>
                </a:moveTo>
                <a:lnTo>
                  <a:pt x="12192000" y="0"/>
                </a:lnTo>
                <a:lnTo>
                  <a:pt x="0" y="0"/>
                </a:lnTo>
                <a:lnTo>
                  <a:pt x="0" y="6857998"/>
                </a:lnTo>
                <a:lnTo>
                  <a:pt x="12192000" y="6857998"/>
                </a:lnTo>
                <a:close/>
              </a:path>
            </a:pathLst>
          </a:custGeom>
          <a:solidFill>
            <a:srgbClr val="404040"/>
          </a:solidFill>
        </p:spPr>
        <p:txBody>
          <a:bodyPr wrap="square" lIns="0" tIns="0" rIns="0" bIns="0" rtlCol="0"/>
          <a:lstStyle/>
          <a:p>
            <a:endParaRPr sz="1350"/>
          </a:p>
        </p:txBody>
      </p:sp>
      <p:sp>
        <p:nvSpPr>
          <p:cNvPr id="17" name="bk object 17"/>
          <p:cNvSpPr/>
          <p:nvPr/>
        </p:nvSpPr>
        <p:spPr>
          <a:xfrm>
            <a:off x="159437" y="1385294"/>
            <a:ext cx="6225540" cy="5473065"/>
          </a:xfrm>
          <a:custGeom>
            <a:avLst/>
            <a:gdLst/>
            <a:ahLst/>
            <a:cxnLst/>
            <a:rect l="l" t="t" r="r" b="b"/>
            <a:pathLst>
              <a:path w="8300720" h="5473065">
                <a:moveTo>
                  <a:pt x="7804782" y="5472703"/>
                </a:moveTo>
                <a:lnTo>
                  <a:pt x="7980043" y="5300477"/>
                </a:lnTo>
                <a:lnTo>
                  <a:pt x="8117988" y="5111175"/>
                </a:lnTo>
                <a:lnTo>
                  <a:pt x="8215373" y="4912363"/>
                </a:lnTo>
                <a:lnTo>
                  <a:pt x="8275163" y="4705505"/>
                </a:lnTo>
                <a:lnTo>
                  <a:pt x="8300321" y="4492068"/>
                </a:lnTo>
                <a:lnTo>
                  <a:pt x="8293811" y="4273517"/>
                </a:lnTo>
                <a:lnTo>
                  <a:pt x="8258595" y="4051319"/>
                </a:lnTo>
                <a:lnTo>
                  <a:pt x="8197637" y="3826940"/>
                </a:lnTo>
                <a:lnTo>
                  <a:pt x="8113900" y="3601846"/>
                </a:lnTo>
                <a:lnTo>
                  <a:pt x="8010349" y="3377502"/>
                </a:lnTo>
                <a:lnTo>
                  <a:pt x="7889946" y="3155375"/>
                </a:lnTo>
                <a:lnTo>
                  <a:pt x="7755654" y="2936930"/>
                </a:lnTo>
                <a:lnTo>
                  <a:pt x="7610438" y="2723634"/>
                </a:lnTo>
                <a:lnTo>
                  <a:pt x="7457261" y="2516952"/>
                </a:lnTo>
                <a:lnTo>
                  <a:pt x="7299085" y="2318351"/>
                </a:lnTo>
                <a:lnTo>
                  <a:pt x="7138875" y="2129296"/>
                </a:lnTo>
                <a:lnTo>
                  <a:pt x="6979594" y="1951254"/>
                </a:lnTo>
                <a:lnTo>
                  <a:pt x="6824205" y="1785689"/>
                </a:lnTo>
                <a:lnTo>
                  <a:pt x="6675672" y="1634069"/>
                </a:lnTo>
                <a:lnTo>
                  <a:pt x="6536958" y="1497859"/>
                </a:lnTo>
                <a:lnTo>
                  <a:pt x="6413238" y="1381951"/>
                </a:lnTo>
                <a:lnTo>
                  <a:pt x="6286317" y="1268933"/>
                </a:lnTo>
                <a:lnTo>
                  <a:pt x="6156282" y="1159054"/>
                </a:lnTo>
                <a:lnTo>
                  <a:pt x="6023218" y="1052559"/>
                </a:lnTo>
                <a:lnTo>
                  <a:pt x="5887210" y="949696"/>
                </a:lnTo>
                <a:lnTo>
                  <a:pt x="5748345" y="850711"/>
                </a:lnTo>
                <a:lnTo>
                  <a:pt x="5606709" y="755852"/>
                </a:lnTo>
                <a:lnTo>
                  <a:pt x="5462386" y="665365"/>
                </a:lnTo>
                <a:lnTo>
                  <a:pt x="5315463" y="579498"/>
                </a:lnTo>
                <a:lnTo>
                  <a:pt x="5166025" y="498496"/>
                </a:lnTo>
                <a:lnTo>
                  <a:pt x="5014158" y="422608"/>
                </a:lnTo>
                <a:lnTo>
                  <a:pt x="4859949" y="352080"/>
                </a:lnTo>
                <a:lnTo>
                  <a:pt x="4703481" y="287158"/>
                </a:lnTo>
                <a:lnTo>
                  <a:pt x="4544842" y="228090"/>
                </a:lnTo>
                <a:lnTo>
                  <a:pt x="4384118" y="175123"/>
                </a:lnTo>
                <a:lnTo>
                  <a:pt x="4221393" y="128503"/>
                </a:lnTo>
                <a:lnTo>
                  <a:pt x="4056753" y="88477"/>
                </a:lnTo>
                <a:lnTo>
                  <a:pt x="3890284" y="55293"/>
                </a:lnTo>
                <a:lnTo>
                  <a:pt x="3722073" y="29197"/>
                </a:lnTo>
                <a:lnTo>
                  <a:pt x="3552204" y="10435"/>
                </a:lnTo>
                <a:lnTo>
                  <a:pt x="3380179" y="11"/>
                </a:lnTo>
                <a:lnTo>
                  <a:pt x="3205866" y="0"/>
                </a:lnTo>
                <a:lnTo>
                  <a:pt x="3029905" y="10086"/>
                </a:lnTo>
                <a:lnTo>
                  <a:pt x="2852935" y="29955"/>
                </a:lnTo>
                <a:lnTo>
                  <a:pt x="2675595" y="59293"/>
                </a:lnTo>
                <a:lnTo>
                  <a:pt x="2498524" y="97785"/>
                </a:lnTo>
                <a:lnTo>
                  <a:pt x="2322360" y="145116"/>
                </a:lnTo>
                <a:lnTo>
                  <a:pt x="2147743" y="200972"/>
                </a:lnTo>
                <a:lnTo>
                  <a:pt x="1975312" y="265038"/>
                </a:lnTo>
                <a:lnTo>
                  <a:pt x="1805705" y="337000"/>
                </a:lnTo>
                <a:lnTo>
                  <a:pt x="1639562" y="416543"/>
                </a:lnTo>
                <a:lnTo>
                  <a:pt x="1477521" y="503352"/>
                </a:lnTo>
                <a:lnTo>
                  <a:pt x="1320222" y="597113"/>
                </a:lnTo>
                <a:lnTo>
                  <a:pt x="1168303" y="697511"/>
                </a:lnTo>
                <a:lnTo>
                  <a:pt x="1022404" y="804231"/>
                </a:lnTo>
                <a:lnTo>
                  <a:pt x="883163" y="916959"/>
                </a:lnTo>
                <a:lnTo>
                  <a:pt x="751220" y="1035381"/>
                </a:lnTo>
                <a:lnTo>
                  <a:pt x="627213" y="1159181"/>
                </a:lnTo>
                <a:lnTo>
                  <a:pt x="511781" y="1288046"/>
                </a:lnTo>
                <a:lnTo>
                  <a:pt x="405563" y="1421659"/>
                </a:lnTo>
                <a:lnTo>
                  <a:pt x="276928" y="1617100"/>
                </a:lnTo>
                <a:lnTo>
                  <a:pt x="174386" y="1819442"/>
                </a:lnTo>
                <a:lnTo>
                  <a:pt x="96678" y="2027651"/>
                </a:lnTo>
                <a:lnTo>
                  <a:pt x="42549" y="2240688"/>
                </a:lnTo>
                <a:lnTo>
                  <a:pt x="10742" y="2457517"/>
                </a:lnTo>
                <a:lnTo>
                  <a:pt x="0" y="2677100"/>
                </a:lnTo>
                <a:lnTo>
                  <a:pt x="9065" y="2898401"/>
                </a:lnTo>
                <a:lnTo>
                  <a:pt x="36683" y="3120382"/>
                </a:lnTo>
                <a:lnTo>
                  <a:pt x="81595" y="3342007"/>
                </a:lnTo>
                <a:lnTo>
                  <a:pt x="142545" y="3562237"/>
                </a:lnTo>
                <a:lnTo>
                  <a:pt x="218276" y="3780037"/>
                </a:lnTo>
                <a:lnTo>
                  <a:pt x="307531" y="3994369"/>
                </a:lnTo>
                <a:lnTo>
                  <a:pt x="409055" y="4204196"/>
                </a:lnTo>
                <a:lnTo>
                  <a:pt x="521589" y="4408481"/>
                </a:lnTo>
                <a:lnTo>
                  <a:pt x="643877" y="4606186"/>
                </a:lnTo>
                <a:lnTo>
                  <a:pt x="774663" y="4796276"/>
                </a:lnTo>
                <a:lnTo>
                  <a:pt x="912689" y="4977712"/>
                </a:lnTo>
                <a:lnTo>
                  <a:pt x="1056699" y="5149458"/>
                </a:lnTo>
                <a:lnTo>
                  <a:pt x="1205436" y="5310477"/>
                </a:lnTo>
                <a:lnTo>
                  <a:pt x="1357644" y="5459731"/>
                </a:lnTo>
              </a:path>
            </a:pathLst>
          </a:custGeom>
          <a:ln w="9144">
            <a:solidFill>
              <a:srgbClr val="FFFFFF"/>
            </a:solidFill>
          </a:ln>
        </p:spPr>
        <p:txBody>
          <a:bodyPr wrap="square" lIns="0" tIns="0" rIns="0" bIns="0" rtlCol="0"/>
          <a:lstStyle/>
          <a:p>
            <a:endParaRPr sz="1350"/>
          </a:p>
        </p:txBody>
      </p:sp>
      <p:sp>
        <p:nvSpPr>
          <p:cNvPr id="18" name="bk object 18"/>
          <p:cNvSpPr/>
          <p:nvPr/>
        </p:nvSpPr>
        <p:spPr>
          <a:xfrm>
            <a:off x="874000" y="2202668"/>
            <a:ext cx="4853464" cy="4655820"/>
          </a:xfrm>
          <a:custGeom>
            <a:avLst/>
            <a:gdLst/>
            <a:ahLst/>
            <a:cxnLst/>
            <a:rect l="l" t="t" r="r" b="b"/>
            <a:pathLst>
              <a:path w="6471284" h="4655820">
                <a:moveTo>
                  <a:pt x="4384185" y="4652086"/>
                </a:moveTo>
                <a:lnTo>
                  <a:pt x="4529791" y="4617384"/>
                </a:lnTo>
                <a:lnTo>
                  <a:pt x="4682536" y="4577453"/>
                </a:lnTo>
                <a:lnTo>
                  <a:pt x="4840421" y="4532000"/>
                </a:lnTo>
                <a:lnTo>
                  <a:pt x="5001447" y="4480733"/>
                </a:lnTo>
                <a:lnTo>
                  <a:pt x="5163616" y="4423357"/>
                </a:lnTo>
                <a:lnTo>
                  <a:pt x="5324926" y="4359580"/>
                </a:lnTo>
                <a:lnTo>
                  <a:pt x="5483381" y="4289108"/>
                </a:lnTo>
                <a:lnTo>
                  <a:pt x="5636980" y="4211648"/>
                </a:lnTo>
                <a:lnTo>
                  <a:pt x="5783724" y="4126906"/>
                </a:lnTo>
                <a:lnTo>
                  <a:pt x="5921615" y="4034590"/>
                </a:lnTo>
                <a:lnTo>
                  <a:pt x="6048653" y="3934407"/>
                </a:lnTo>
                <a:lnTo>
                  <a:pt x="6162839" y="3826062"/>
                </a:lnTo>
                <a:lnTo>
                  <a:pt x="6262174" y="3709263"/>
                </a:lnTo>
                <a:lnTo>
                  <a:pt x="6344659" y="3583717"/>
                </a:lnTo>
                <a:lnTo>
                  <a:pt x="6408295" y="3449129"/>
                </a:lnTo>
                <a:lnTo>
                  <a:pt x="6451082" y="3305208"/>
                </a:lnTo>
                <a:lnTo>
                  <a:pt x="6471022" y="3151659"/>
                </a:lnTo>
                <a:lnTo>
                  <a:pt x="6466116" y="2988190"/>
                </a:lnTo>
                <a:lnTo>
                  <a:pt x="6434364" y="2814506"/>
                </a:lnTo>
                <a:lnTo>
                  <a:pt x="6373767" y="2630316"/>
                </a:lnTo>
                <a:lnTo>
                  <a:pt x="6295955" y="2453573"/>
                </a:lnTo>
                <a:lnTo>
                  <a:pt x="6204461" y="2278475"/>
                </a:lnTo>
                <a:lnTo>
                  <a:pt x="6100171" y="2105593"/>
                </a:lnTo>
                <a:lnTo>
                  <a:pt x="5983970" y="1935501"/>
                </a:lnTo>
                <a:lnTo>
                  <a:pt x="5856744" y="1768770"/>
                </a:lnTo>
                <a:lnTo>
                  <a:pt x="5719378" y="1605972"/>
                </a:lnTo>
                <a:lnTo>
                  <a:pt x="5572757" y="1447679"/>
                </a:lnTo>
                <a:lnTo>
                  <a:pt x="5417768" y="1294465"/>
                </a:lnTo>
                <a:lnTo>
                  <a:pt x="5255295" y="1146900"/>
                </a:lnTo>
                <a:lnTo>
                  <a:pt x="5086225" y="1005557"/>
                </a:lnTo>
                <a:lnTo>
                  <a:pt x="4911443" y="871009"/>
                </a:lnTo>
                <a:lnTo>
                  <a:pt x="4731834" y="743826"/>
                </a:lnTo>
                <a:lnTo>
                  <a:pt x="4548284" y="624582"/>
                </a:lnTo>
                <a:lnTo>
                  <a:pt x="4361678" y="513849"/>
                </a:lnTo>
                <a:lnTo>
                  <a:pt x="4172902" y="412199"/>
                </a:lnTo>
                <a:lnTo>
                  <a:pt x="3982842" y="320204"/>
                </a:lnTo>
                <a:lnTo>
                  <a:pt x="3792384" y="238436"/>
                </a:lnTo>
                <a:lnTo>
                  <a:pt x="3602411" y="167467"/>
                </a:lnTo>
                <a:lnTo>
                  <a:pt x="3413811" y="107870"/>
                </a:lnTo>
                <a:lnTo>
                  <a:pt x="3227469" y="60217"/>
                </a:lnTo>
                <a:lnTo>
                  <a:pt x="3057176" y="28342"/>
                </a:lnTo>
                <a:lnTo>
                  <a:pt x="2885164" y="8359"/>
                </a:lnTo>
                <a:lnTo>
                  <a:pt x="2712069" y="0"/>
                </a:lnTo>
                <a:lnTo>
                  <a:pt x="2538524" y="2995"/>
                </a:lnTo>
                <a:lnTo>
                  <a:pt x="2365167" y="17076"/>
                </a:lnTo>
                <a:lnTo>
                  <a:pt x="2192631" y="41977"/>
                </a:lnTo>
                <a:lnTo>
                  <a:pt x="2021553" y="77427"/>
                </a:lnTo>
                <a:lnTo>
                  <a:pt x="1852567" y="123160"/>
                </a:lnTo>
                <a:lnTo>
                  <a:pt x="1686309" y="178906"/>
                </a:lnTo>
                <a:lnTo>
                  <a:pt x="1523415" y="244398"/>
                </a:lnTo>
                <a:lnTo>
                  <a:pt x="1364519" y="319368"/>
                </a:lnTo>
                <a:lnTo>
                  <a:pt x="1210257" y="403547"/>
                </a:lnTo>
                <a:lnTo>
                  <a:pt x="1061264" y="496666"/>
                </a:lnTo>
                <a:lnTo>
                  <a:pt x="918176" y="598458"/>
                </a:lnTo>
                <a:lnTo>
                  <a:pt x="781627" y="708655"/>
                </a:lnTo>
                <a:lnTo>
                  <a:pt x="652254" y="826988"/>
                </a:lnTo>
                <a:lnTo>
                  <a:pt x="530692" y="953189"/>
                </a:lnTo>
                <a:lnTo>
                  <a:pt x="417575" y="1086990"/>
                </a:lnTo>
                <a:lnTo>
                  <a:pt x="313539" y="1228122"/>
                </a:lnTo>
                <a:lnTo>
                  <a:pt x="219220" y="1376318"/>
                </a:lnTo>
                <a:lnTo>
                  <a:pt x="125912" y="1561103"/>
                </a:lnTo>
                <a:lnTo>
                  <a:pt x="59229" y="1749989"/>
                </a:lnTo>
                <a:lnTo>
                  <a:pt x="17737" y="1941930"/>
                </a:lnTo>
                <a:lnTo>
                  <a:pt x="0" y="2135877"/>
                </a:lnTo>
                <a:lnTo>
                  <a:pt x="4582" y="2330782"/>
                </a:lnTo>
                <a:lnTo>
                  <a:pt x="30049" y="2525598"/>
                </a:lnTo>
                <a:lnTo>
                  <a:pt x="74965" y="2719276"/>
                </a:lnTo>
                <a:lnTo>
                  <a:pt x="137895" y="2910769"/>
                </a:lnTo>
                <a:lnTo>
                  <a:pt x="217404" y="3099030"/>
                </a:lnTo>
                <a:lnTo>
                  <a:pt x="312057" y="3283010"/>
                </a:lnTo>
                <a:lnTo>
                  <a:pt x="420418" y="3461661"/>
                </a:lnTo>
                <a:lnTo>
                  <a:pt x="541052" y="3633936"/>
                </a:lnTo>
                <a:lnTo>
                  <a:pt x="672524" y="3798787"/>
                </a:lnTo>
                <a:lnTo>
                  <a:pt x="813399" y="3955167"/>
                </a:lnTo>
                <a:lnTo>
                  <a:pt x="962241" y="4102026"/>
                </a:lnTo>
                <a:lnTo>
                  <a:pt x="1117616" y="4238318"/>
                </a:lnTo>
                <a:lnTo>
                  <a:pt x="1278087" y="4362994"/>
                </a:lnTo>
                <a:lnTo>
                  <a:pt x="1442221" y="4475008"/>
                </a:lnTo>
                <a:lnTo>
                  <a:pt x="1608581" y="4573310"/>
                </a:lnTo>
                <a:lnTo>
                  <a:pt x="1772678" y="4655328"/>
                </a:lnTo>
              </a:path>
            </a:pathLst>
          </a:custGeom>
          <a:ln w="9144">
            <a:solidFill>
              <a:srgbClr val="FFFFFF"/>
            </a:solidFill>
          </a:ln>
        </p:spPr>
        <p:txBody>
          <a:bodyPr wrap="square" lIns="0" tIns="0" rIns="0" bIns="0" rtlCol="0"/>
          <a:lstStyle/>
          <a:p>
            <a:endParaRPr sz="1350"/>
          </a:p>
        </p:txBody>
      </p:sp>
      <p:sp>
        <p:nvSpPr>
          <p:cNvPr id="19" name="bk object 19"/>
          <p:cNvSpPr/>
          <p:nvPr/>
        </p:nvSpPr>
        <p:spPr>
          <a:xfrm>
            <a:off x="579644" y="1898215"/>
            <a:ext cx="5472588" cy="4959985"/>
          </a:xfrm>
          <a:custGeom>
            <a:avLst/>
            <a:gdLst/>
            <a:ahLst/>
            <a:cxnLst/>
            <a:rect l="l" t="t" r="r" b="b"/>
            <a:pathLst>
              <a:path w="7296784" h="4959984">
                <a:moveTo>
                  <a:pt x="5693236" y="4959782"/>
                </a:moveTo>
                <a:lnTo>
                  <a:pt x="5759074" y="4935110"/>
                </a:lnTo>
                <a:lnTo>
                  <a:pt x="5842349" y="4902802"/>
                </a:lnTo>
                <a:lnTo>
                  <a:pt x="5926450" y="4868848"/>
                </a:lnTo>
                <a:lnTo>
                  <a:pt x="6011042" y="4833143"/>
                </a:lnTo>
                <a:lnTo>
                  <a:pt x="6095790" y="4795578"/>
                </a:lnTo>
                <a:lnTo>
                  <a:pt x="6180358" y="4756046"/>
                </a:lnTo>
                <a:lnTo>
                  <a:pt x="6264412" y="4714440"/>
                </a:lnTo>
                <a:lnTo>
                  <a:pt x="6347615" y="4670654"/>
                </a:lnTo>
                <a:lnTo>
                  <a:pt x="6429633" y="4624578"/>
                </a:lnTo>
                <a:lnTo>
                  <a:pt x="6510129" y="4576107"/>
                </a:lnTo>
                <a:lnTo>
                  <a:pt x="6588769" y="4525133"/>
                </a:lnTo>
                <a:lnTo>
                  <a:pt x="6665218" y="4471548"/>
                </a:lnTo>
                <a:lnTo>
                  <a:pt x="6739139" y="4415246"/>
                </a:lnTo>
                <a:lnTo>
                  <a:pt x="6810197" y="4356119"/>
                </a:lnTo>
                <a:lnTo>
                  <a:pt x="6878058" y="4294060"/>
                </a:lnTo>
                <a:lnTo>
                  <a:pt x="6942386" y="4228961"/>
                </a:lnTo>
                <a:lnTo>
                  <a:pt x="7002844" y="4160716"/>
                </a:lnTo>
                <a:lnTo>
                  <a:pt x="7059099" y="4089216"/>
                </a:lnTo>
                <a:lnTo>
                  <a:pt x="7110814" y="4014355"/>
                </a:lnTo>
                <a:lnTo>
                  <a:pt x="7157655" y="3936026"/>
                </a:lnTo>
                <a:lnTo>
                  <a:pt x="7205688" y="3839327"/>
                </a:lnTo>
                <a:lnTo>
                  <a:pt x="7243046" y="3742417"/>
                </a:lnTo>
                <a:lnTo>
                  <a:pt x="7270264" y="3645442"/>
                </a:lnTo>
                <a:lnTo>
                  <a:pt x="7287878" y="3548549"/>
                </a:lnTo>
                <a:lnTo>
                  <a:pt x="7296424" y="3451883"/>
                </a:lnTo>
                <a:lnTo>
                  <a:pt x="7296437" y="3355592"/>
                </a:lnTo>
                <a:lnTo>
                  <a:pt x="7288452" y="3259823"/>
                </a:lnTo>
                <a:lnTo>
                  <a:pt x="7273005" y="3164721"/>
                </a:lnTo>
                <a:lnTo>
                  <a:pt x="7250632" y="3070434"/>
                </a:lnTo>
                <a:lnTo>
                  <a:pt x="7221869" y="2977107"/>
                </a:lnTo>
                <a:lnTo>
                  <a:pt x="7187251" y="2884889"/>
                </a:lnTo>
                <a:lnTo>
                  <a:pt x="7147313" y="2793925"/>
                </a:lnTo>
                <a:lnTo>
                  <a:pt x="7102591" y="2704361"/>
                </a:lnTo>
                <a:lnTo>
                  <a:pt x="7053621" y="2616345"/>
                </a:lnTo>
                <a:lnTo>
                  <a:pt x="7000939" y="2530023"/>
                </a:lnTo>
                <a:lnTo>
                  <a:pt x="6945079" y="2445542"/>
                </a:lnTo>
                <a:lnTo>
                  <a:pt x="6886578" y="2363048"/>
                </a:lnTo>
                <a:lnTo>
                  <a:pt x="6825971" y="2282688"/>
                </a:lnTo>
                <a:lnTo>
                  <a:pt x="6763794" y="2204608"/>
                </a:lnTo>
                <a:lnTo>
                  <a:pt x="6700582" y="2128955"/>
                </a:lnTo>
                <a:lnTo>
                  <a:pt x="6568815" y="1977326"/>
                </a:lnTo>
                <a:lnTo>
                  <a:pt x="6432111" y="1827430"/>
                </a:lnTo>
                <a:lnTo>
                  <a:pt x="6290602" y="1679786"/>
                </a:lnTo>
                <a:lnTo>
                  <a:pt x="6144419" y="1534913"/>
                </a:lnTo>
                <a:lnTo>
                  <a:pt x="5993696" y="1393330"/>
                </a:lnTo>
                <a:lnTo>
                  <a:pt x="5838563" y="1255554"/>
                </a:lnTo>
                <a:lnTo>
                  <a:pt x="5679153" y="1122104"/>
                </a:lnTo>
                <a:lnTo>
                  <a:pt x="5515598" y="993498"/>
                </a:lnTo>
                <a:lnTo>
                  <a:pt x="5348031" y="870256"/>
                </a:lnTo>
                <a:lnTo>
                  <a:pt x="5176582" y="752894"/>
                </a:lnTo>
                <a:lnTo>
                  <a:pt x="5001384" y="641933"/>
                </a:lnTo>
                <a:lnTo>
                  <a:pt x="4822569" y="537890"/>
                </a:lnTo>
                <a:lnTo>
                  <a:pt x="4640269" y="441284"/>
                </a:lnTo>
                <a:lnTo>
                  <a:pt x="4454616" y="352633"/>
                </a:lnTo>
                <a:lnTo>
                  <a:pt x="4265742" y="272455"/>
                </a:lnTo>
                <a:lnTo>
                  <a:pt x="4073779" y="201270"/>
                </a:lnTo>
                <a:lnTo>
                  <a:pt x="3878859" y="139595"/>
                </a:lnTo>
                <a:lnTo>
                  <a:pt x="3681114" y="87949"/>
                </a:lnTo>
                <a:lnTo>
                  <a:pt x="3480676" y="46851"/>
                </a:lnTo>
                <a:lnTo>
                  <a:pt x="3277678" y="16818"/>
                </a:lnTo>
                <a:lnTo>
                  <a:pt x="3106966" y="2668"/>
                </a:lnTo>
                <a:lnTo>
                  <a:pt x="2936428" y="0"/>
                </a:lnTo>
                <a:lnTo>
                  <a:pt x="2766454" y="8424"/>
                </a:lnTo>
                <a:lnTo>
                  <a:pt x="2597432" y="27550"/>
                </a:lnTo>
                <a:lnTo>
                  <a:pt x="2429752" y="56990"/>
                </a:lnTo>
                <a:lnTo>
                  <a:pt x="2263803" y="96353"/>
                </a:lnTo>
                <a:lnTo>
                  <a:pt x="2099975" y="145249"/>
                </a:lnTo>
                <a:lnTo>
                  <a:pt x="1938656" y="203289"/>
                </a:lnTo>
                <a:lnTo>
                  <a:pt x="1780236" y="270083"/>
                </a:lnTo>
                <a:lnTo>
                  <a:pt x="1625104" y="345240"/>
                </a:lnTo>
                <a:lnTo>
                  <a:pt x="1473650" y="428372"/>
                </a:lnTo>
                <a:lnTo>
                  <a:pt x="1326263" y="519089"/>
                </a:lnTo>
                <a:lnTo>
                  <a:pt x="1183332" y="617001"/>
                </a:lnTo>
                <a:lnTo>
                  <a:pt x="1045246" y="721717"/>
                </a:lnTo>
                <a:lnTo>
                  <a:pt x="912394" y="832849"/>
                </a:lnTo>
                <a:lnTo>
                  <a:pt x="785167" y="950006"/>
                </a:lnTo>
                <a:lnTo>
                  <a:pt x="663953" y="1072799"/>
                </a:lnTo>
                <a:lnTo>
                  <a:pt x="549141" y="1200838"/>
                </a:lnTo>
                <a:lnTo>
                  <a:pt x="441121" y="1333734"/>
                </a:lnTo>
                <a:lnTo>
                  <a:pt x="340282" y="1471095"/>
                </a:lnTo>
                <a:lnTo>
                  <a:pt x="224113" y="1658195"/>
                </a:lnTo>
                <a:lnTo>
                  <a:pt x="133316" y="1848542"/>
                </a:lnTo>
                <a:lnTo>
                  <a:pt x="66699" y="2041379"/>
                </a:lnTo>
                <a:lnTo>
                  <a:pt x="23069" y="2235948"/>
                </a:lnTo>
                <a:lnTo>
                  <a:pt x="1233" y="2431490"/>
                </a:lnTo>
                <a:lnTo>
                  <a:pt x="0" y="2627246"/>
                </a:lnTo>
                <a:lnTo>
                  <a:pt x="18175" y="2822460"/>
                </a:lnTo>
                <a:lnTo>
                  <a:pt x="54567" y="3016373"/>
                </a:lnTo>
                <a:lnTo>
                  <a:pt x="107983" y="3208227"/>
                </a:lnTo>
                <a:lnTo>
                  <a:pt x="177231" y="3397263"/>
                </a:lnTo>
                <a:lnTo>
                  <a:pt x="261118" y="3582724"/>
                </a:lnTo>
                <a:lnTo>
                  <a:pt x="358452" y="3763851"/>
                </a:lnTo>
                <a:lnTo>
                  <a:pt x="468039" y="3939886"/>
                </a:lnTo>
                <a:lnTo>
                  <a:pt x="588688" y="4110072"/>
                </a:lnTo>
                <a:lnTo>
                  <a:pt x="719206" y="4273649"/>
                </a:lnTo>
                <a:lnTo>
                  <a:pt x="858400" y="4429860"/>
                </a:lnTo>
                <a:lnTo>
                  <a:pt x="1005078" y="4577947"/>
                </a:lnTo>
                <a:lnTo>
                  <a:pt x="1158047" y="4717152"/>
                </a:lnTo>
                <a:lnTo>
                  <a:pt x="1316114" y="4846716"/>
                </a:lnTo>
                <a:lnTo>
                  <a:pt x="1469798" y="4959782"/>
                </a:lnTo>
              </a:path>
            </a:pathLst>
          </a:custGeom>
          <a:ln w="9144">
            <a:solidFill>
              <a:srgbClr val="FFFFFF"/>
            </a:solidFill>
            <a:prstDash val="dash"/>
          </a:ln>
        </p:spPr>
        <p:txBody>
          <a:bodyPr wrap="square" lIns="0" tIns="0" rIns="0" bIns="0" rtlCol="0"/>
          <a:lstStyle/>
          <a:p>
            <a:endParaRPr sz="1350"/>
          </a:p>
        </p:txBody>
      </p:sp>
      <p:sp>
        <p:nvSpPr>
          <p:cNvPr id="20" name="bk object 20"/>
          <p:cNvSpPr/>
          <p:nvPr/>
        </p:nvSpPr>
        <p:spPr>
          <a:xfrm>
            <a:off x="1" y="777846"/>
            <a:ext cx="7098506" cy="6080760"/>
          </a:xfrm>
          <a:custGeom>
            <a:avLst/>
            <a:gdLst/>
            <a:ahLst/>
            <a:cxnLst/>
            <a:rect l="l" t="t" r="r" b="b"/>
            <a:pathLst>
              <a:path w="9464675" h="6080759">
                <a:moveTo>
                  <a:pt x="8921218" y="6080151"/>
                </a:moveTo>
                <a:lnTo>
                  <a:pt x="9105800" y="5882382"/>
                </a:lnTo>
                <a:lnTo>
                  <a:pt x="9252849" y="5673251"/>
                </a:lnTo>
                <a:lnTo>
                  <a:pt x="9359436" y="5459741"/>
                </a:lnTo>
                <a:lnTo>
                  <a:pt x="9428325" y="5242742"/>
                </a:lnTo>
                <a:lnTo>
                  <a:pt x="9462279" y="5023138"/>
                </a:lnTo>
                <a:lnTo>
                  <a:pt x="9464062" y="4801818"/>
                </a:lnTo>
                <a:lnTo>
                  <a:pt x="9436438" y="4579668"/>
                </a:lnTo>
                <a:lnTo>
                  <a:pt x="9382169" y="4357574"/>
                </a:lnTo>
                <a:lnTo>
                  <a:pt x="9304020" y="4136424"/>
                </a:lnTo>
                <a:lnTo>
                  <a:pt x="9204753" y="3917105"/>
                </a:lnTo>
                <a:lnTo>
                  <a:pt x="9087133" y="3700504"/>
                </a:lnTo>
                <a:lnTo>
                  <a:pt x="8953922" y="3487506"/>
                </a:lnTo>
                <a:lnTo>
                  <a:pt x="8807885" y="3279000"/>
                </a:lnTo>
                <a:lnTo>
                  <a:pt x="8651784" y="3075872"/>
                </a:lnTo>
                <a:lnTo>
                  <a:pt x="8488384" y="2879009"/>
                </a:lnTo>
                <a:lnTo>
                  <a:pt x="8320447" y="2689298"/>
                </a:lnTo>
                <a:lnTo>
                  <a:pt x="8150738" y="2507626"/>
                </a:lnTo>
                <a:lnTo>
                  <a:pt x="7982019" y="2334879"/>
                </a:lnTo>
                <a:lnTo>
                  <a:pt x="7817054" y="2171945"/>
                </a:lnTo>
                <a:lnTo>
                  <a:pt x="7658608" y="2019709"/>
                </a:lnTo>
                <a:lnTo>
                  <a:pt x="7512091" y="1883414"/>
                </a:lnTo>
                <a:lnTo>
                  <a:pt x="7362472" y="1749353"/>
                </a:lnTo>
                <a:lnTo>
                  <a:pt x="7209794" y="1617833"/>
                </a:lnTo>
                <a:lnTo>
                  <a:pt x="7054100" y="1489155"/>
                </a:lnTo>
                <a:lnTo>
                  <a:pt x="6895433" y="1363626"/>
                </a:lnTo>
                <a:lnTo>
                  <a:pt x="6733836" y="1241547"/>
                </a:lnTo>
                <a:lnTo>
                  <a:pt x="6569352" y="1123224"/>
                </a:lnTo>
                <a:lnTo>
                  <a:pt x="6402025" y="1008960"/>
                </a:lnTo>
                <a:lnTo>
                  <a:pt x="6231897" y="899060"/>
                </a:lnTo>
                <a:lnTo>
                  <a:pt x="6059011" y="793826"/>
                </a:lnTo>
                <a:lnTo>
                  <a:pt x="5883410" y="693564"/>
                </a:lnTo>
                <a:lnTo>
                  <a:pt x="5705138" y="598576"/>
                </a:lnTo>
                <a:lnTo>
                  <a:pt x="5524238" y="509168"/>
                </a:lnTo>
                <a:lnTo>
                  <a:pt x="5340752" y="425643"/>
                </a:lnTo>
                <a:lnTo>
                  <a:pt x="5154723" y="348304"/>
                </a:lnTo>
                <a:lnTo>
                  <a:pt x="4966195" y="277456"/>
                </a:lnTo>
                <a:lnTo>
                  <a:pt x="4775211" y="213403"/>
                </a:lnTo>
                <a:lnTo>
                  <a:pt x="4581814" y="156449"/>
                </a:lnTo>
                <a:lnTo>
                  <a:pt x="4386046" y="106898"/>
                </a:lnTo>
                <a:lnTo>
                  <a:pt x="4187952" y="65052"/>
                </a:lnTo>
                <a:lnTo>
                  <a:pt x="3948932" y="27935"/>
                </a:lnTo>
                <a:lnTo>
                  <a:pt x="3710602" y="6398"/>
                </a:lnTo>
                <a:lnTo>
                  <a:pt x="3473365" y="0"/>
                </a:lnTo>
                <a:lnTo>
                  <a:pt x="3237624" y="8301"/>
                </a:lnTo>
                <a:lnTo>
                  <a:pt x="3003783" y="30862"/>
                </a:lnTo>
                <a:lnTo>
                  <a:pt x="2772246" y="67242"/>
                </a:lnTo>
                <a:lnTo>
                  <a:pt x="2543415" y="117003"/>
                </a:lnTo>
                <a:lnTo>
                  <a:pt x="2317694" y="179704"/>
                </a:lnTo>
                <a:lnTo>
                  <a:pt x="2095486" y="254905"/>
                </a:lnTo>
                <a:lnTo>
                  <a:pt x="1877196" y="342166"/>
                </a:lnTo>
                <a:lnTo>
                  <a:pt x="1663226" y="441048"/>
                </a:lnTo>
                <a:lnTo>
                  <a:pt x="1453980" y="551111"/>
                </a:lnTo>
                <a:lnTo>
                  <a:pt x="1249861" y="671914"/>
                </a:lnTo>
                <a:lnTo>
                  <a:pt x="1051272" y="803018"/>
                </a:lnTo>
                <a:lnTo>
                  <a:pt x="858618" y="943984"/>
                </a:lnTo>
                <a:lnTo>
                  <a:pt x="672301" y="1094370"/>
                </a:lnTo>
                <a:lnTo>
                  <a:pt x="492724" y="1253738"/>
                </a:lnTo>
                <a:lnTo>
                  <a:pt x="320293" y="1421647"/>
                </a:lnTo>
                <a:lnTo>
                  <a:pt x="155408" y="1597658"/>
                </a:lnTo>
                <a:lnTo>
                  <a:pt x="0" y="1779547"/>
                </a:lnTo>
              </a:path>
            </a:pathLst>
          </a:custGeom>
          <a:ln w="9144">
            <a:solidFill>
              <a:srgbClr val="FFFFFF"/>
            </a:solidFill>
          </a:ln>
        </p:spPr>
        <p:txBody>
          <a:bodyPr wrap="square" lIns="0" tIns="0" rIns="0" bIns="0" rtlCol="0"/>
          <a:lstStyle/>
          <a:p>
            <a:endParaRPr sz="1350"/>
          </a:p>
        </p:txBody>
      </p:sp>
      <p:sp>
        <p:nvSpPr>
          <p:cNvPr id="21" name="bk object 21"/>
          <p:cNvSpPr/>
          <p:nvPr/>
        </p:nvSpPr>
        <p:spPr>
          <a:xfrm>
            <a:off x="2858" y="6179058"/>
            <a:ext cx="379571" cy="679450"/>
          </a:xfrm>
          <a:custGeom>
            <a:avLst/>
            <a:gdLst/>
            <a:ahLst/>
            <a:cxnLst/>
            <a:rect l="l" t="t" r="r" b="b"/>
            <a:pathLst>
              <a:path w="506095" h="679450">
                <a:moveTo>
                  <a:pt x="0" y="0"/>
                </a:moveTo>
                <a:lnTo>
                  <a:pt x="25060" y="38338"/>
                </a:lnTo>
                <a:lnTo>
                  <a:pt x="50124" y="76184"/>
                </a:lnTo>
                <a:lnTo>
                  <a:pt x="75196" y="113544"/>
                </a:lnTo>
                <a:lnTo>
                  <a:pt x="100277" y="150424"/>
                </a:lnTo>
                <a:lnTo>
                  <a:pt x="125374" y="186834"/>
                </a:lnTo>
                <a:lnTo>
                  <a:pt x="150487" y="222778"/>
                </a:lnTo>
                <a:lnTo>
                  <a:pt x="175623" y="258265"/>
                </a:lnTo>
                <a:lnTo>
                  <a:pt x="200783" y="293302"/>
                </a:lnTo>
                <a:lnTo>
                  <a:pt x="225972" y="327896"/>
                </a:lnTo>
                <a:lnTo>
                  <a:pt x="251193" y="362054"/>
                </a:lnTo>
                <a:lnTo>
                  <a:pt x="276450" y="395783"/>
                </a:lnTo>
                <a:lnTo>
                  <a:pt x="301746" y="429091"/>
                </a:lnTo>
                <a:lnTo>
                  <a:pt x="327085" y="461984"/>
                </a:lnTo>
                <a:lnTo>
                  <a:pt x="352471" y="494469"/>
                </a:lnTo>
                <a:lnTo>
                  <a:pt x="377907" y="526555"/>
                </a:lnTo>
                <a:lnTo>
                  <a:pt x="403397" y="558247"/>
                </a:lnTo>
                <a:lnTo>
                  <a:pt x="428945" y="589553"/>
                </a:lnTo>
                <a:lnTo>
                  <a:pt x="454553" y="620480"/>
                </a:lnTo>
                <a:lnTo>
                  <a:pt x="480226" y="651036"/>
                </a:lnTo>
                <a:lnTo>
                  <a:pt x="504017" y="678939"/>
                </a:lnTo>
              </a:path>
            </a:pathLst>
          </a:custGeom>
          <a:ln w="4572">
            <a:solidFill>
              <a:srgbClr val="FFFFFF"/>
            </a:solidFill>
          </a:ln>
        </p:spPr>
        <p:txBody>
          <a:bodyPr wrap="square" lIns="0" tIns="0" rIns="0" bIns="0" rtlCol="0"/>
          <a:lstStyle/>
          <a:p>
            <a:endParaRPr sz="1350"/>
          </a:p>
        </p:txBody>
      </p:sp>
      <p:sp>
        <p:nvSpPr>
          <p:cNvPr id="22" name="bk object 22"/>
          <p:cNvSpPr/>
          <p:nvPr/>
        </p:nvSpPr>
        <p:spPr>
          <a:xfrm>
            <a:off x="0" y="230688"/>
            <a:ext cx="7730490" cy="6627495"/>
          </a:xfrm>
          <a:custGeom>
            <a:avLst/>
            <a:gdLst/>
            <a:ahLst/>
            <a:cxnLst/>
            <a:rect l="l" t="t" r="r" b="b"/>
            <a:pathLst>
              <a:path w="10307320" h="6627495">
                <a:moveTo>
                  <a:pt x="9743424" y="6627309"/>
                </a:moveTo>
                <a:lnTo>
                  <a:pt x="9921211" y="6418459"/>
                </a:lnTo>
                <a:lnTo>
                  <a:pt x="10066023" y="6201668"/>
                </a:lnTo>
                <a:lnTo>
                  <a:pt x="10174846" y="5983554"/>
                </a:lnTo>
                <a:lnTo>
                  <a:pt x="10249860" y="5764635"/>
                </a:lnTo>
                <a:lnTo>
                  <a:pt x="10293240" y="5545431"/>
                </a:lnTo>
                <a:lnTo>
                  <a:pt x="10307166" y="5326458"/>
                </a:lnTo>
                <a:lnTo>
                  <a:pt x="10293816" y="5108237"/>
                </a:lnTo>
                <a:lnTo>
                  <a:pt x="10255366" y="4891285"/>
                </a:lnTo>
                <a:lnTo>
                  <a:pt x="10193996" y="4676121"/>
                </a:lnTo>
                <a:lnTo>
                  <a:pt x="10111882" y="4463264"/>
                </a:lnTo>
                <a:lnTo>
                  <a:pt x="10011204" y="4253231"/>
                </a:lnTo>
                <a:lnTo>
                  <a:pt x="9894138" y="4046543"/>
                </a:lnTo>
                <a:lnTo>
                  <a:pt x="9762862" y="3843717"/>
                </a:lnTo>
                <a:lnTo>
                  <a:pt x="9619555" y="3645271"/>
                </a:lnTo>
                <a:lnTo>
                  <a:pt x="9466395" y="3451725"/>
                </a:lnTo>
                <a:lnTo>
                  <a:pt x="9305559" y="3263596"/>
                </a:lnTo>
                <a:lnTo>
                  <a:pt x="9139225" y="3081404"/>
                </a:lnTo>
                <a:lnTo>
                  <a:pt x="8969571" y="2905667"/>
                </a:lnTo>
                <a:lnTo>
                  <a:pt x="8798775" y="2736903"/>
                </a:lnTo>
                <a:lnTo>
                  <a:pt x="8629015" y="2575631"/>
                </a:lnTo>
                <a:lnTo>
                  <a:pt x="8453251" y="2415114"/>
                </a:lnTo>
                <a:lnTo>
                  <a:pt x="8274433" y="2257043"/>
                </a:lnTo>
                <a:lnTo>
                  <a:pt x="8092574" y="2101718"/>
                </a:lnTo>
                <a:lnTo>
                  <a:pt x="7907688" y="1949439"/>
                </a:lnTo>
                <a:lnTo>
                  <a:pt x="7719790" y="1800506"/>
                </a:lnTo>
                <a:lnTo>
                  <a:pt x="7528893" y="1655221"/>
                </a:lnTo>
                <a:lnTo>
                  <a:pt x="7335012" y="1513883"/>
                </a:lnTo>
                <a:lnTo>
                  <a:pt x="7138160" y="1376794"/>
                </a:lnTo>
                <a:lnTo>
                  <a:pt x="6938353" y="1244252"/>
                </a:lnTo>
                <a:lnTo>
                  <a:pt x="6735603" y="1116560"/>
                </a:lnTo>
                <a:lnTo>
                  <a:pt x="6529926" y="994016"/>
                </a:lnTo>
                <a:lnTo>
                  <a:pt x="6321334" y="876923"/>
                </a:lnTo>
                <a:lnTo>
                  <a:pt x="6109843" y="765579"/>
                </a:lnTo>
                <a:lnTo>
                  <a:pt x="5895466" y="660286"/>
                </a:lnTo>
                <a:lnTo>
                  <a:pt x="5678217" y="561343"/>
                </a:lnTo>
                <a:lnTo>
                  <a:pt x="5458111" y="469052"/>
                </a:lnTo>
                <a:lnTo>
                  <a:pt x="5235161" y="383713"/>
                </a:lnTo>
                <a:lnTo>
                  <a:pt x="5009383" y="305626"/>
                </a:lnTo>
                <a:lnTo>
                  <a:pt x="4780789" y="235092"/>
                </a:lnTo>
                <a:lnTo>
                  <a:pt x="4549394" y="172410"/>
                </a:lnTo>
                <a:lnTo>
                  <a:pt x="4278833" y="110090"/>
                </a:lnTo>
                <a:lnTo>
                  <a:pt x="4015285" y="61811"/>
                </a:lnTo>
                <a:lnTo>
                  <a:pt x="3758336" y="27451"/>
                </a:lnTo>
                <a:lnTo>
                  <a:pt x="3507573" y="6887"/>
                </a:lnTo>
                <a:lnTo>
                  <a:pt x="3262580" y="0"/>
                </a:lnTo>
                <a:lnTo>
                  <a:pt x="3022943" y="6666"/>
                </a:lnTo>
                <a:lnTo>
                  <a:pt x="2788249" y="26765"/>
                </a:lnTo>
                <a:lnTo>
                  <a:pt x="2558082" y="60174"/>
                </a:lnTo>
                <a:lnTo>
                  <a:pt x="2332029" y="106774"/>
                </a:lnTo>
                <a:lnTo>
                  <a:pt x="2109676" y="166441"/>
                </a:lnTo>
                <a:lnTo>
                  <a:pt x="1890608" y="239055"/>
                </a:lnTo>
                <a:lnTo>
                  <a:pt x="1674410" y="324493"/>
                </a:lnTo>
                <a:lnTo>
                  <a:pt x="1460669" y="422635"/>
                </a:lnTo>
                <a:lnTo>
                  <a:pt x="1248971" y="533358"/>
                </a:lnTo>
                <a:lnTo>
                  <a:pt x="1038901" y="656542"/>
                </a:lnTo>
                <a:lnTo>
                  <a:pt x="830045" y="792064"/>
                </a:lnTo>
                <a:lnTo>
                  <a:pt x="621989" y="939804"/>
                </a:lnTo>
                <a:lnTo>
                  <a:pt x="414318" y="1099639"/>
                </a:lnTo>
                <a:lnTo>
                  <a:pt x="206618" y="1271448"/>
                </a:lnTo>
                <a:lnTo>
                  <a:pt x="0" y="1453765"/>
                </a:lnTo>
              </a:path>
            </a:pathLst>
          </a:custGeom>
          <a:ln w="9144">
            <a:solidFill>
              <a:srgbClr val="FFFFFF"/>
            </a:solidFill>
          </a:ln>
        </p:spPr>
        <p:txBody>
          <a:bodyPr wrap="square" lIns="0" tIns="0" rIns="0" bIns="0" rtlCol="0"/>
          <a:lstStyle/>
          <a:p>
            <a:endParaRPr sz="1350"/>
          </a:p>
        </p:txBody>
      </p:sp>
      <p:sp>
        <p:nvSpPr>
          <p:cNvPr id="23" name="bk object 23"/>
          <p:cNvSpPr/>
          <p:nvPr/>
        </p:nvSpPr>
        <p:spPr>
          <a:xfrm>
            <a:off x="4070223" y="0"/>
            <a:ext cx="4003834" cy="6845934"/>
          </a:xfrm>
          <a:custGeom>
            <a:avLst/>
            <a:gdLst/>
            <a:ahLst/>
            <a:cxnLst/>
            <a:rect l="l" t="t" r="r" b="b"/>
            <a:pathLst>
              <a:path w="5338445" h="6845934">
                <a:moveTo>
                  <a:pt x="5207381" y="6847331"/>
                </a:moveTo>
                <a:lnTo>
                  <a:pt x="5279330" y="6616318"/>
                </a:lnTo>
                <a:lnTo>
                  <a:pt x="5322257" y="6384256"/>
                </a:lnTo>
                <a:lnTo>
                  <a:pt x="5338131" y="6151673"/>
                </a:lnTo>
                <a:lnTo>
                  <a:pt x="5328916" y="5919093"/>
                </a:lnTo>
                <a:lnTo>
                  <a:pt x="5296582" y="5687044"/>
                </a:lnTo>
                <a:lnTo>
                  <a:pt x="5243095" y="5456049"/>
                </a:lnTo>
                <a:lnTo>
                  <a:pt x="5170421" y="5226636"/>
                </a:lnTo>
                <a:lnTo>
                  <a:pt x="5080529" y="4999329"/>
                </a:lnTo>
                <a:lnTo>
                  <a:pt x="4975385" y="4774655"/>
                </a:lnTo>
                <a:lnTo>
                  <a:pt x="4856956" y="4553140"/>
                </a:lnTo>
                <a:lnTo>
                  <a:pt x="4727209" y="4335309"/>
                </a:lnTo>
                <a:lnTo>
                  <a:pt x="4588112" y="4121688"/>
                </a:lnTo>
                <a:lnTo>
                  <a:pt x="4441632" y="3912803"/>
                </a:lnTo>
                <a:lnTo>
                  <a:pt x="4289735" y="3709179"/>
                </a:lnTo>
                <a:lnTo>
                  <a:pt x="4134389" y="3511343"/>
                </a:lnTo>
                <a:lnTo>
                  <a:pt x="3977561" y="3319820"/>
                </a:lnTo>
                <a:lnTo>
                  <a:pt x="3821218" y="3135136"/>
                </a:lnTo>
                <a:lnTo>
                  <a:pt x="3667327" y="2957817"/>
                </a:lnTo>
                <a:lnTo>
                  <a:pt x="3517856" y="2788388"/>
                </a:lnTo>
                <a:lnTo>
                  <a:pt x="3374770" y="2627376"/>
                </a:lnTo>
                <a:lnTo>
                  <a:pt x="3230721" y="2468051"/>
                </a:lnTo>
                <a:lnTo>
                  <a:pt x="3084159" y="2310617"/>
                </a:lnTo>
                <a:lnTo>
                  <a:pt x="2935070" y="2155249"/>
                </a:lnTo>
                <a:lnTo>
                  <a:pt x="2783441" y="2002121"/>
                </a:lnTo>
                <a:lnTo>
                  <a:pt x="2629257" y="1851409"/>
                </a:lnTo>
                <a:lnTo>
                  <a:pt x="2472502" y="1703290"/>
                </a:lnTo>
                <a:lnTo>
                  <a:pt x="2313164" y="1557937"/>
                </a:lnTo>
                <a:lnTo>
                  <a:pt x="2151226" y="1415527"/>
                </a:lnTo>
                <a:lnTo>
                  <a:pt x="1986675" y="1276235"/>
                </a:lnTo>
                <a:lnTo>
                  <a:pt x="1819497" y="1140237"/>
                </a:lnTo>
                <a:lnTo>
                  <a:pt x="1649676" y="1007708"/>
                </a:lnTo>
                <a:lnTo>
                  <a:pt x="1477198" y="878823"/>
                </a:lnTo>
                <a:lnTo>
                  <a:pt x="1302050" y="753758"/>
                </a:lnTo>
                <a:lnTo>
                  <a:pt x="1124215" y="632689"/>
                </a:lnTo>
                <a:lnTo>
                  <a:pt x="943681" y="515790"/>
                </a:lnTo>
                <a:lnTo>
                  <a:pt x="760432" y="403238"/>
                </a:lnTo>
                <a:lnTo>
                  <a:pt x="574454" y="295207"/>
                </a:lnTo>
                <a:lnTo>
                  <a:pt x="385732" y="191873"/>
                </a:lnTo>
                <a:lnTo>
                  <a:pt x="194252" y="93412"/>
                </a:lnTo>
                <a:lnTo>
                  <a:pt x="3169" y="1524"/>
                </a:lnTo>
              </a:path>
            </a:pathLst>
          </a:custGeom>
          <a:ln w="9144">
            <a:solidFill>
              <a:srgbClr val="FFFFFF"/>
            </a:solidFill>
          </a:ln>
        </p:spPr>
        <p:txBody>
          <a:bodyPr wrap="square" lIns="0" tIns="0" rIns="0" bIns="0" rtlCol="0"/>
          <a:lstStyle/>
          <a:p>
            <a:endParaRPr sz="1350"/>
          </a:p>
        </p:txBody>
      </p:sp>
      <p:sp>
        <p:nvSpPr>
          <p:cNvPr id="24" name="bk object 24"/>
          <p:cNvSpPr/>
          <p:nvPr/>
        </p:nvSpPr>
        <p:spPr>
          <a:xfrm>
            <a:off x="0" y="1"/>
            <a:ext cx="792480" cy="612775"/>
          </a:xfrm>
          <a:custGeom>
            <a:avLst/>
            <a:gdLst/>
            <a:ahLst/>
            <a:cxnLst/>
            <a:rect l="l" t="t" r="r" b="b"/>
            <a:pathLst>
              <a:path w="1056640" h="612775">
                <a:moveTo>
                  <a:pt x="1054627" y="1524"/>
                </a:moveTo>
                <a:lnTo>
                  <a:pt x="1007421" y="25279"/>
                </a:lnTo>
                <a:lnTo>
                  <a:pt x="956779" y="51130"/>
                </a:lnTo>
                <a:lnTo>
                  <a:pt x="905751" y="77552"/>
                </a:lnTo>
                <a:lnTo>
                  <a:pt x="854359" y="104546"/>
                </a:lnTo>
                <a:lnTo>
                  <a:pt x="802623" y="132111"/>
                </a:lnTo>
                <a:lnTo>
                  <a:pt x="750566" y="160248"/>
                </a:lnTo>
                <a:lnTo>
                  <a:pt x="698208" y="188956"/>
                </a:lnTo>
                <a:lnTo>
                  <a:pt x="645571" y="218236"/>
                </a:lnTo>
                <a:lnTo>
                  <a:pt x="592678" y="248088"/>
                </a:lnTo>
                <a:lnTo>
                  <a:pt x="539548" y="278511"/>
                </a:lnTo>
                <a:lnTo>
                  <a:pt x="486204" y="309505"/>
                </a:lnTo>
                <a:lnTo>
                  <a:pt x="432667" y="341071"/>
                </a:lnTo>
                <a:lnTo>
                  <a:pt x="378958" y="373208"/>
                </a:lnTo>
                <a:lnTo>
                  <a:pt x="325100" y="405917"/>
                </a:lnTo>
                <a:lnTo>
                  <a:pt x="271113" y="439197"/>
                </a:lnTo>
                <a:lnTo>
                  <a:pt x="217018" y="473049"/>
                </a:lnTo>
                <a:lnTo>
                  <a:pt x="162838" y="507472"/>
                </a:lnTo>
                <a:lnTo>
                  <a:pt x="108594" y="542467"/>
                </a:lnTo>
                <a:lnTo>
                  <a:pt x="54308" y="578034"/>
                </a:lnTo>
                <a:lnTo>
                  <a:pt x="1524" y="613157"/>
                </a:lnTo>
              </a:path>
            </a:pathLst>
          </a:custGeom>
          <a:ln w="9144">
            <a:solidFill>
              <a:srgbClr val="FFFFFF"/>
            </a:solidFill>
          </a:ln>
        </p:spPr>
        <p:txBody>
          <a:bodyPr wrap="square" lIns="0" tIns="0" rIns="0" bIns="0" rtlCol="0"/>
          <a:lstStyle/>
          <a:p>
            <a:endParaRPr sz="1350"/>
          </a:p>
        </p:txBody>
      </p:sp>
      <p:sp>
        <p:nvSpPr>
          <p:cNvPr id="25" name="bk object 25"/>
          <p:cNvSpPr/>
          <p:nvPr/>
        </p:nvSpPr>
        <p:spPr>
          <a:xfrm>
            <a:off x="4368380" y="0"/>
            <a:ext cx="3890486" cy="6858000"/>
          </a:xfrm>
          <a:custGeom>
            <a:avLst/>
            <a:gdLst/>
            <a:ahLst/>
            <a:cxnLst/>
            <a:rect l="l" t="t" r="r" b="b"/>
            <a:pathLst>
              <a:path w="5187315" h="6858000">
                <a:moveTo>
                  <a:pt x="5077972" y="6857996"/>
                </a:moveTo>
                <a:lnTo>
                  <a:pt x="5138919" y="6637782"/>
                </a:lnTo>
                <a:lnTo>
                  <a:pt x="5175179" y="6411104"/>
                </a:lnTo>
                <a:lnTo>
                  <a:pt x="5186818" y="6184483"/>
                </a:lnTo>
                <a:lnTo>
                  <a:pt x="5175594" y="5958342"/>
                </a:lnTo>
                <a:lnTo>
                  <a:pt x="5143262" y="5733101"/>
                </a:lnTo>
                <a:lnTo>
                  <a:pt x="5091580" y="5509183"/>
                </a:lnTo>
                <a:lnTo>
                  <a:pt x="5022305" y="5287011"/>
                </a:lnTo>
                <a:lnTo>
                  <a:pt x="4937191" y="5067005"/>
                </a:lnTo>
                <a:lnTo>
                  <a:pt x="4837997" y="4849588"/>
                </a:lnTo>
                <a:lnTo>
                  <a:pt x="4726478" y="4635182"/>
                </a:lnTo>
                <a:lnTo>
                  <a:pt x="4604391" y="4424209"/>
                </a:lnTo>
                <a:lnTo>
                  <a:pt x="4473493" y="4217090"/>
                </a:lnTo>
                <a:lnTo>
                  <a:pt x="4335540" y="4014249"/>
                </a:lnTo>
                <a:lnTo>
                  <a:pt x="4192288" y="3816106"/>
                </a:lnTo>
                <a:lnTo>
                  <a:pt x="4045494" y="3623083"/>
                </a:lnTo>
                <a:lnTo>
                  <a:pt x="3896915" y="3435603"/>
                </a:lnTo>
                <a:lnTo>
                  <a:pt x="3748307" y="3254088"/>
                </a:lnTo>
                <a:lnTo>
                  <a:pt x="3601426" y="3078960"/>
                </a:lnTo>
                <a:lnTo>
                  <a:pt x="3458030" y="2910639"/>
                </a:lnTo>
                <a:lnTo>
                  <a:pt x="3319874" y="2749550"/>
                </a:lnTo>
                <a:lnTo>
                  <a:pt x="3177338" y="2586572"/>
                </a:lnTo>
                <a:lnTo>
                  <a:pt x="3032489" y="2425326"/>
                </a:lnTo>
                <a:lnTo>
                  <a:pt x="2885299" y="2265971"/>
                </a:lnTo>
                <a:lnTo>
                  <a:pt x="2735740" y="2108663"/>
                </a:lnTo>
                <a:lnTo>
                  <a:pt x="2583782" y="1953559"/>
                </a:lnTo>
                <a:lnTo>
                  <a:pt x="2429397" y="1800817"/>
                </a:lnTo>
                <a:lnTo>
                  <a:pt x="2272556" y="1650594"/>
                </a:lnTo>
                <a:lnTo>
                  <a:pt x="2113231" y="1503048"/>
                </a:lnTo>
                <a:lnTo>
                  <a:pt x="1951394" y="1358334"/>
                </a:lnTo>
                <a:lnTo>
                  <a:pt x="1787015" y="1216612"/>
                </a:lnTo>
                <a:lnTo>
                  <a:pt x="1620067" y="1078037"/>
                </a:lnTo>
                <a:lnTo>
                  <a:pt x="1450520" y="942768"/>
                </a:lnTo>
                <a:lnTo>
                  <a:pt x="1278346" y="810962"/>
                </a:lnTo>
                <a:lnTo>
                  <a:pt x="1103517" y="682775"/>
                </a:lnTo>
                <a:lnTo>
                  <a:pt x="926003" y="558365"/>
                </a:lnTo>
                <a:lnTo>
                  <a:pt x="745777" y="437889"/>
                </a:lnTo>
                <a:lnTo>
                  <a:pt x="562809" y="321505"/>
                </a:lnTo>
                <a:lnTo>
                  <a:pt x="377072" y="209370"/>
                </a:lnTo>
                <a:lnTo>
                  <a:pt x="188536" y="101641"/>
                </a:lnTo>
                <a:lnTo>
                  <a:pt x="0" y="0"/>
                </a:lnTo>
              </a:path>
            </a:pathLst>
          </a:custGeom>
          <a:ln w="9144">
            <a:solidFill>
              <a:srgbClr val="FFFFFF"/>
            </a:solidFill>
            <a:prstDash val="dash"/>
          </a:ln>
        </p:spPr>
        <p:txBody>
          <a:bodyPr wrap="square" lIns="0" tIns="0" rIns="0" bIns="0" rtlCol="0"/>
          <a:lstStyle/>
          <a:p>
            <a:endParaRPr sz="1350"/>
          </a:p>
        </p:txBody>
      </p:sp>
      <p:sp>
        <p:nvSpPr>
          <p:cNvPr id="26" name="bk object 26"/>
          <p:cNvSpPr/>
          <p:nvPr/>
        </p:nvSpPr>
        <p:spPr>
          <a:xfrm>
            <a:off x="2286" y="1"/>
            <a:ext cx="438626" cy="346075"/>
          </a:xfrm>
          <a:custGeom>
            <a:avLst/>
            <a:gdLst/>
            <a:ahLst/>
            <a:cxnLst/>
            <a:rect l="l" t="t" r="r" b="b"/>
            <a:pathLst>
              <a:path w="584835" h="346075">
                <a:moveTo>
                  <a:pt x="584824" y="0"/>
                </a:moveTo>
                <a:lnTo>
                  <a:pt x="538398" y="25723"/>
                </a:lnTo>
                <a:lnTo>
                  <a:pt x="480369" y="58375"/>
                </a:lnTo>
                <a:lnTo>
                  <a:pt x="421824" y="91828"/>
                </a:lnTo>
                <a:lnTo>
                  <a:pt x="362793" y="126053"/>
                </a:lnTo>
                <a:lnTo>
                  <a:pt x="303304" y="161020"/>
                </a:lnTo>
                <a:lnTo>
                  <a:pt x="243386" y="196699"/>
                </a:lnTo>
                <a:lnTo>
                  <a:pt x="183068" y="233061"/>
                </a:lnTo>
                <a:lnTo>
                  <a:pt x="122378" y="270077"/>
                </a:lnTo>
                <a:lnTo>
                  <a:pt x="61346" y="307715"/>
                </a:lnTo>
                <a:lnTo>
                  <a:pt x="30710" y="326759"/>
                </a:lnTo>
                <a:lnTo>
                  <a:pt x="0" y="345948"/>
                </a:lnTo>
              </a:path>
            </a:pathLst>
          </a:custGeom>
          <a:ln w="9144">
            <a:solidFill>
              <a:srgbClr val="FFFFFF"/>
            </a:solidFill>
            <a:prstDash val="dash"/>
          </a:ln>
        </p:spPr>
        <p:txBody>
          <a:bodyPr wrap="square" lIns="0" tIns="0" rIns="0" bIns="0" rtlCol="0"/>
          <a:lstStyle/>
          <a:p>
            <a:endParaRPr sz="1350"/>
          </a:p>
        </p:txBody>
      </p:sp>
      <p:sp>
        <p:nvSpPr>
          <p:cNvPr id="27" name="bk object 27"/>
          <p:cNvSpPr/>
          <p:nvPr/>
        </p:nvSpPr>
        <p:spPr>
          <a:xfrm>
            <a:off x="4511155" y="0"/>
            <a:ext cx="3840956" cy="6858000"/>
          </a:xfrm>
          <a:custGeom>
            <a:avLst/>
            <a:gdLst/>
            <a:ahLst/>
            <a:cxnLst/>
            <a:rect l="l" t="t" r="r" b="b"/>
            <a:pathLst>
              <a:path w="5121275" h="6858000">
                <a:moveTo>
                  <a:pt x="5024748" y="6857996"/>
                </a:moveTo>
                <a:lnTo>
                  <a:pt x="5080631" y="6637266"/>
                </a:lnTo>
                <a:lnTo>
                  <a:pt x="5112679" y="6410460"/>
                </a:lnTo>
                <a:lnTo>
                  <a:pt x="5121025" y="6184055"/>
                </a:lnTo>
                <a:lnTo>
                  <a:pt x="5107347" y="5958431"/>
                </a:lnTo>
                <a:lnTo>
                  <a:pt x="5073324" y="5733966"/>
                </a:lnTo>
                <a:lnTo>
                  <a:pt x="5020631" y="5511039"/>
                </a:lnTo>
                <a:lnTo>
                  <a:pt x="4950948" y="5290030"/>
                </a:lnTo>
                <a:lnTo>
                  <a:pt x="4865952" y="5071317"/>
                </a:lnTo>
                <a:lnTo>
                  <a:pt x="4767320" y="4855278"/>
                </a:lnTo>
                <a:lnTo>
                  <a:pt x="4656730" y="4642294"/>
                </a:lnTo>
                <a:lnTo>
                  <a:pt x="4535860" y="4432742"/>
                </a:lnTo>
                <a:lnTo>
                  <a:pt x="4406387" y="4227002"/>
                </a:lnTo>
                <a:lnTo>
                  <a:pt x="4269989" y="4025453"/>
                </a:lnTo>
                <a:lnTo>
                  <a:pt x="4128343" y="3828473"/>
                </a:lnTo>
                <a:lnTo>
                  <a:pt x="3983128" y="3636442"/>
                </a:lnTo>
                <a:lnTo>
                  <a:pt x="3836021" y="3449738"/>
                </a:lnTo>
                <a:lnTo>
                  <a:pt x="3688699" y="3268740"/>
                </a:lnTo>
                <a:lnTo>
                  <a:pt x="3542840" y="3093828"/>
                </a:lnTo>
                <a:lnTo>
                  <a:pt x="3400122" y="2925379"/>
                </a:lnTo>
                <a:lnTo>
                  <a:pt x="3262222" y="2763774"/>
                </a:lnTo>
                <a:lnTo>
                  <a:pt x="3121860" y="2601500"/>
                </a:lnTo>
                <a:lnTo>
                  <a:pt x="2979196" y="2440873"/>
                </a:lnTo>
                <a:lnTo>
                  <a:pt x="2834212" y="2282041"/>
                </a:lnTo>
                <a:lnTo>
                  <a:pt x="2686890" y="2125150"/>
                </a:lnTo>
                <a:lnTo>
                  <a:pt x="2537213" y="1970347"/>
                </a:lnTo>
                <a:lnTo>
                  <a:pt x="2385163" y="1817778"/>
                </a:lnTo>
                <a:lnTo>
                  <a:pt x="2230722" y="1667589"/>
                </a:lnTo>
                <a:lnTo>
                  <a:pt x="2073872" y="1519927"/>
                </a:lnTo>
                <a:lnTo>
                  <a:pt x="1914596" y="1374940"/>
                </a:lnTo>
                <a:lnTo>
                  <a:pt x="1752875" y="1232773"/>
                </a:lnTo>
                <a:lnTo>
                  <a:pt x="1588692" y="1093573"/>
                </a:lnTo>
                <a:lnTo>
                  <a:pt x="1422029" y="957486"/>
                </a:lnTo>
                <a:lnTo>
                  <a:pt x="1252868" y="824660"/>
                </a:lnTo>
                <a:lnTo>
                  <a:pt x="1081192" y="695240"/>
                </a:lnTo>
                <a:lnTo>
                  <a:pt x="906982" y="569374"/>
                </a:lnTo>
                <a:lnTo>
                  <a:pt x="730220" y="447208"/>
                </a:lnTo>
                <a:lnTo>
                  <a:pt x="550890" y="328889"/>
                </a:lnTo>
                <a:lnTo>
                  <a:pt x="368973" y="214562"/>
                </a:lnTo>
                <a:lnTo>
                  <a:pt x="184451" y="104376"/>
                </a:lnTo>
                <a:lnTo>
                  <a:pt x="0" y="0"/>
                </a:lnTo>
              </a:path>
            </a:pathLst>
          </a:custGeom>
          <a:ln w="12192">
            <a:solidFill>
              <a:srgbClr val="FFFFFF"/>
            </a:solidFill>
            <a:prstDash val="dash"/>
          </a:ln>
        </p:spPr>
        <p:txBody>
          <a:bodyPr wrap="square" lIns="0" tIns="0" rIns="0" bIns="0" rtlCol="0"/>
          <a:lstStyle/>
          <a:p>
            <a:endParaRPr sz="1350"/>
          </a:p>
        </p:txBody>
      </p:sp>
      <p:sp>
        <p:nvSpPr>
          <p:cNvPr id="28" name="bk object 28"/>
          <p:cNvSpPr/>
          <p:nvPr/>
        </p:nvSpPr>
        <p:spPr>
          <a:xfrm>
            <a:off x="0" y="0"/>
            <a:ext cx="267653" cy="212090"/>
          </a:xfrm>
          <a:custGeom>
            <a:avLst/>
            <a:gdLst/>
            <a:ahLst/>
            <a:cxnLst/>
            <a:rect l="l" t="t" r="r" b="b"/>
            <a:pathLst>
              <a:path w="356870" h="212090">
                <a:moveTo>
                  <a:pt x="355410" y="1524"/>
                </a:moveTo>
                <a:lnTo>
                  <a:pt x="304419" y="30206"/>
                </a:lnTo>
                <a:lnTo>
                  <a:pt x="268605" y="50696"/>
                </a:lnTo>
                <a:lnTo>
                  <a:pt x="232790" y="71468"/>
                </a:lnTo>
                <a:lnTo>
                  <a:pt x="196977" y="92522"/>
                </a:lnTo>
                <a:lnTo>
                  <a:pt x="161163" y="113858"/>
                </a:lnTo>
                <a:lnTo>
                  <a:pt x="125348" y="135476"/>
                </a:lnTo>
                <a:lnTo>
                  <a:pt x="89535" y="157376"/>
                </a:lnTo>
                <a:lnTo>
                  <a:pt x="53720" y="179558"/>
                </a:lnTo>
                <a:lnTo>
                  <a:pt x="17906" y="202022"/>
                </a:lnTo>
                <a:lnTo>
                  <a:pt x="1524" y="212395"/>
                </a:lnTo>
              </a:path>
            </a:pathLst>
          </a:custGeom>
          <a:ln w="12192">
            <a:solidFill>
              <a:srgbClr val="FFFFFF"/>
            </a:solidFill>
            <a:prstDash val="dash"/>
          </a:ln>
        </p:spPr>
        <p:txBody>
          <a:bodyPr wrap="square" lIns="0" tIns="0" rIns="0" bIns="0" rtlCol="0"/>
          <a:lstStyle/>
          <a:p>
            <a:endParaRPr sz="1350"/>
          </a:p>
        </p:txBody>
      </p:sp>
      <p:sp>
        <p:nvSpPr>
          <p:cNvPr id="29" name="bk object 29"/>
          <p:cNvSpPr/>
          <p:nvPr/>
        </p:nvSpPr>
        <p:spPr>
          <a:xfrm>
            <a:off x="4665622" y="0"/>
            <a:ext cx="3839528" cy="6858000"/>
          </a:xfrm>
          <a:custGeom>
            <a:avLst/>
            <a:gdLst/>
            <a:ahLst/>
            <a:cxnLst/>
            <a:rect l="l" t="t" r="r" b="b"/>
            <a:pathLst>
              <a:path w="5119370" h="6858000">
                <a:moveTo>
                  <a:pt x="5004778" y="6857996"/>
                </a:moveTo>
                <a:lnTo>
                  <a:pt x="5066338" y="6641020"/>
                </a:lnTo>
                <a:lnTo>
                  <a:pt x="5104477" y="6418282"/>
                </a:lnTo>
                <a:lnTo>
                  <a:pt x="5119091" y="6196218"/>
                </a:lnTo>
                <a:lnTo>
                  <a:pt x="5111809" y="5975163"/>
                </a:lnTo>
                <a:lnTo>
                  <a:pt x="5084260" y="5755455"/>
                </a:lnTo>
                <a:lnTo>
                  <a:pt x="5038071" y="5537428"/>
                </a:lnTo>
                <a:lnTo>
                  <a:pt x="4974871" y="5321419"/>
                </a:lnTo>
                <a:lnTo>
                  <a:pt x="4896288" y="5107763"/>
                </a:lnTo>
                <a:lnTo>
                  <a:pt x="4803950" y="4896796"/>
                </a:lnTo>
                <a:lnTo>
                  <a:pt x="4699486" y="4688855"/>
                </a:lnTo>
                <a:lnTo>
                  <a:pt x="4584523" y="4484276"/>
                </a:lnTo>
                <a:lnTo>
                  <a:pt x="4460689" y="4283394"/>
                </a:lnTo>
                <a:lnTo>
                  <a:pt x="4329614" y="4086545"/>
                </a:lnTo>
                <a:lnTo>
                  <a:pt x="4192925" y="3894065"/>
                </a:lnTo>
                <a:lnTo>
                  <a:pt x="4052250" y="3706290"/>
                </a:lnTo>
                <a:lnTo>
                  <a:pt x="3909218" y="3523557"/>
                </a:lnTo>
                <a:lnTo>
                  <a:pt x="3765456" y="3346200"/>
                </a:lnTo>
                <a:lnTo>
                  <a:pt x="3622594" y="3174557"/>
                </a:lnTo>
                <a:lnTo>
                  <a:pt x="3482259" y="3008962"/>
                </a:lnTo>
                <a:lnTo>
                  <a:pt x="3346079" y="2849753"/>
                </a:lnTo>
                <a:lnTo>
                  <a:pt x="3200703" y="2683174"/>
                </a:lnTo>
                <a:lnTo>
                  <a:pt x="3053091" y="2518241"/>
                </a:lnTo>
                <a:lnTo>
                  <a:pt x="2903224" y="2355097"/>
                </a:lnTo>
                <a:lnTo>
                  <a:pt x="2751078" y="2193885"/>
                </a:lnTo>
                <a:lnTo>
                  <a:pt x="2596634" y="2034748"/>
                </a:lnTo>
                <a:lnTo>
                  <a:pt x="2439868" y="1877829"/>
                </a:lnTo>
                <a:lnTo>
                  <a:pt x="2280760" y="1723270"/>
                </a:lnTo>
                <a:lnTo>
                  <a:pt x="2119289" y="1571216"/>
                </a:lnTo>
                <a:lnTo>
                  <a:pt x="1955433" y="1421808"/>
                </a:lnTo>
                <a:lnTo>
                  <a:pt x="1789170" y="1275191"/>
                </a:lnTo>
                <a:lnTo>
                  <a:pt x="1620479" y="1131506"/>
                </a:lnTo>
                <a:lnTo>
                  <a:pt x="1449339" y="990896"/>
                </a:lnTo>
                <a:lnTo>
                  <a:pt x="1275728" y="853505"/>
                </a:lnTo>
                <a:lnTo>
                  <a:pt x="1099624" y="719476"/>
                </a:lnTo>
                <a:lnTo>
                  <a:pt x="921008" y="588952"/>
                </a:lnTo>
                <a:lnTo>
                  <a:pt x="739856" y="462075"/>
                </a:lnTo>
                <a:lnTo>
                  <a:pt x="556147" y="338989"/>
                </a:lnTo>
                <a:lnTo>
                  <a:pt x="369861" y="219836"/>
                </a:lnTo>
                <a:lnTo>
                  <a:pt x="180975" y="104760"/>
                </a:lnTo>
                <a:lnTo>
                  <a:pt x="0" y="0"/>
                </a:lnTo>
              </a:path>
            </a:pathLst>
          </a:custGeom>
          <a:ln w="9144">
            <a:solidFill>
              <a:srgbClr val="FFFFFF"/>
            </a:solidFill>
          </a:ln>
        </p:spPr>
        <p:txBody>
          <a:bodyPr wrap="square" lIns="0" tIns="0" rIns="0" bIns="0" rtlCol="0"/>
          <a:lstStyle/>
          <a:p>
            <a:endParaRPr sz="1350"/>
          </a:p>
        </p:txBody>
      </p:sp>
      <p:sp>
        <p:nvSpPr>
          <p:cNvPr id="30" name="bk object 30"/>
          <p:cNvSpPr/>
          <p:nvPr/>
        </p:nvSpPr>
        <p:spPr>
          <a:xfrm>
            <a:off x="4849339" y="0"/>
            <a:ext cx="3788093" cy="6858000"/>
          </a:xfrm>
          <a:custGeom>
            <a:avLst/>
            <a:gdLst/>
            <a:ahLst/>
            <a:cxnLst/>
            <a:rect l="l" t="t" r="r" b="b"/>
            <a:pathLst>
              <a:path w="5050790" h="6858000">
                <a:moveTo>
                  <a:pt x="4950547" y="6857996"/>
                </a:moveTo>
                <a:lnTo>
                  <a:pt x="5005956" y="6643376"/>
                </a:lnTo>
                <a:lnTo>
                  <a:pt x="5039372" y="6423371"/>
                </a:lnTo>
                <a:lnTo>
                  <a:pt x="5050722" y="6204364"/>
                </a:lnTo>
                <a:lnTo>
                  <a:pt x="5041505" y="5986643"/>
                </a:lnTo>
                <a:lnTo>
                  <a:pt x="5013221" y="5770494"/>
                </a:lnTo>
                <a:lnTo>
                  <a:pt x="4967369" y="5556204"/>
                </a:lnTo>
                <a:lnTo>
                  <a:pt x="4905450" y="5344058"/>
                </a:lnTo>
                <a:lnTo>
                  <a:pt x="4828963" y="5134343"/>
                </a:lnTo>
                <a:lnTo>
                  <a:pt x="4739407" y="4927346"/>
                </a:lnTo>
                <a:lnTo>
                  <a:pt x="4638283" y="4723352"/>
                </a:lnTo>
                <a:lnTo>
                  <a:pt x="4527090" y="4522648"/>
                </a:lnTo>
                <a:lnTo>
                  <a:pt x="4407328" y="4325520"/>
                </a:lnTo>
                <a:lnTo>
                  <a:pt x="4280496" y="4132255"/>
                </a:lnTo>
                <a:lnTo>
                  <a:pt x="4148095" y="3943138"/>
                </a:lnTo>
                <a:lnTo>
                  <a:pt x="4011624" y="3758457"/>
                </a:lnTo>
                <a:lnTo>
                  <a:pt x="3872582" y="3578498"/>
                </a:lnTo>
                <a:lnTo>
                  <a:pt x="3732469" y="3403546"/>
                </a:lnTo>
                <a:lnTo>
                  <a:pt x="3592786" y="3233889"/>
                </a:lnTo>
                <a:lnTo>
                  <a:pt x="3455032" y="3069812"/>
                </a:lnTo>
                <a:lnTo>
                  <a:pt x="3320706" y="2911602"/>
                </a:lnTo>
                <a:lnTo>
                  <a:pt x="3176794" y="2743556"/>
                </a:lnTo>
                <a:lnTo>
                  <a:pt x="3030711" y="2577073"/>
                </a:lnTo>
                <a:lnTo>
                  <a:pt x="2882431" y="2412286"/>
                </a:lnTo>
                <a:lnTo>
                  <a:pt x="2731923" y="2249326"/>
                </a:lnTo>
                <a:lnTo>
                  <a:pt x="2579159" y="2088326"/>
                </a:lnTo>
                <a:lnTo>
                  <a:pt x="2424110" y="1929418"/>
                </a:lnTo>
                <a:lnTo>
                  <a:pt x="2266749" y="1772735"/>
                </a:lnTo>
                <a:lnTo>
                  <a:pt x="2107045" y="1618408"/>
                </a:lnTo>
                <a:lnTo>
                  <a:pt x="1944971" y="1466571"/>
                </a:lnTo>
                <a:lnTo>
                  <a:pt x="1780497" y="1317355"/>
                </a:lnTo>
                <a:lnTo>
                  <a:pt x="1613596" y="1170892"/>
                </a:lnTo>
                <a:lnTo>
                  <a:pt x="1444238" y="1027316"/>
                </a:lnTo>
                <a:lnTo>
                  <a:pt x="1272395" y="886758"/>
                </a:lnTo>
                <a:lnTo>
                  <a:pt x="1098038" y="749350"/>
                </a:lnTo>
                <a:lnTo>
                  <a:pt x="921138" y="615225"/>
                </a:lnTo>
                <a:lnTo>
                  <a:pt x="741667" y="484516"/>
                </a:lnTo>
                <a:lnTo>
                  <a:pt x="559596" y="357354"/>
                </a:lnTo>
                <a:lnTo>
                  <a:pt x="374896" y="233871"/>
                </a:lnTo>
                <a:lnTo>
                  <a:pt x="187540" y="114201"/>
                </a:lnTo>
                <a:lnTo>
                  <a:pt x="0" y="0"/>
                </a:lnTo>
              </a:path>
            </a:pathLst>
          </a:custGeom>
          <a:ln w="9144">
            <a:solidFill>
              <a:srgbClr val="FFFFFF"/>
            </a:solidFill>
          </a:ln>
        </p:spPr>
        <p:txBody>
          <a:bodyPr wrap="square" lIns="0" tIns="0" rIns="0" bIns="0" rtlCol="0"/>
          <a:lstStyle/>
          <a:p>
            <a:endParaRPr sz="1350"/>
          </a:p>
        </p:txBody>
      </p:sp>
      <p:sp>
        <p:nvSpPr>
          <p:cNvPr id="31" name="bk object 31"/>
          <p:cNvSpPr/>
          <p:nvPr/>
        </p:nvSpPr>
        <p:spPr>
          <a:xfrm>
            <a:off x="5158359" y="0"/>
            <a:ext cx="3631406" cy="6858000"/>
          </a:xfrm>
          <a:custGeom>
            <a:avLst/>
            <a:gdLst/>
            <a:ahLst/>
            <a:cxnLst/>
            <a:rect l="l" t="t" r="r" b="b"/>
            <a:pathLst>
              <a:path w="4841875" h="6858000">
                <a:moveTo>
                  <a:pt x="4813211" y="6859520"/>
                </a:moveTo>
                <a:lnTo>
                  <a:pt x="4836814" y="6641443"/>
                </a:lnTo>
                <a:lnTo>
                  <a:pt x="4841788" y="6423297"/>
                </a:lnTo>
                <a:lnTo>
                  <a:pt x="4829165" y="6206781"/>
                </a:lnTo>
                <a:lnTo>
                  <a:pt x="4800147" y="5992066"/>
                </a:lnTo>
                <a:lnTo>
                  <a:pt x="4755933" y="5779325"/>
                </a:lnTo>
                <a:lnTo>
                  <a:pt x="4697723" y="5568728"/>
                </a:lnTo>
                <a:lnTo>
                  <a:pt x="4626715" y="5360448"/>
                </a:lnTo>
                <a:lnTo>
                  <a:pt x="4544110" y="5154657"/>
                </a:lnTo>
                <a:lnTo>
                  <a:pt x="4451108" y="4951526"/>
                </a:lnTo>
                <a:lnTo>
                  <a:pt x="4348908" y="4751228"/>
                </a:lnTo>
                <a:lnTo>
                  <a:pt x="4238710" y="4553934"/>
                </a:lnTo>
                <a:lnTo>
                  <a:pt x="4121713" y="4359816"/>
                </a:lnTo>
                <a:lnTo>
                  <a:pt x="3999118" y="4169046"/>
                </a:lnTo>
                <a:lnTo>
                  <a:pt x="3872123" y="3981795"/>
                </a:lnTo>
                <a:lnTo>
                  <a:pt x="3741929" y="3798236"/>
                </a:lnTo>
                <a:lnTo>
                  <a:pt x="3609736" y="3618540"/>
                </a:lnTo>
                <a:lnTo>
                  <a:pt x="3476742" y="3442880"/>
                </a:lnTo>
                <a:lnTo>
                  <a:pt x="3344148" y="3271426"/>
                </a:lnTo>
                <a:lnTo>
                  <a:pt x="3213153" y="3104352"/>
                </a:lnTo>
                <a:lnTo>
                  <a:pt x="3084957" y="2941828"/>
                </a:lnTo>
                <a:lnTo>
                  <a:pt x="2951118" y="2775169"/>
                </a:lnTo>
                <a:lnTo>
                  <a:pt x="2815260" y="2609969"/>
                </a:lnTo>
                <a:lnTo>
                  <a:pt x="2677361" y="2446328"/>
                </a:lnTo>
                <a:lnTo>
                  <a:pt x="2537399" y="2284345"/>
                </a:lnTo>
                <a:lnTo>
                  <a:pt x="2395352" y="2124122"/>
                </a:lnTo>
                <a:lnTo>
                  <a:pt x="2251201" y="1965758"/>
                </a:lnTo>
                <a:lnTo>
                  <a:pt x="2104922" y="1809354"/>
                </a:lnTo>
                <a:lnTo>
                  <a:pt x="1956495" y="1655009"/>
                </a:lnTo>
                <a:lnTo>
                  <a:pt x="1805899" y="1502824"/>
                </a:lnTo>
                <a:lnTo>
                  <a:pt x="1653111" y="1352899"/>
                </a:lnTo>
                <a:lnTo>
                  <a:pt x="1498110" y="1205334"/>
                </a:lnTo>
                <a:lnTo>
                  <a:pt x="1340876" y="1060230"/>
                </a:lnTo>
                <a:lnTo>
                  <a:pt x="1181385" y="917687"/>
                </a:lnTo>
                <a:lnTo>
                  <a:pt x="1019618" y="777804"/>
                </a:lnTo>
                <a:lnTo>
                  <a:pt x="855553" y="640683"/>
                </a:lnTo>
                <a:lnTo>
                  <a:pt x="689168" y="506423"/>
                </a:lnTo>
                <a:lnTo>
                  <a:pt x="520441" y="375124"/>
                </a:lnTo>
                <a:lnTo>
                  <a:pt x="349352" y="246887"/>
                </a:lnTo>
                <a:lnTo>
                  <a:pt x="175878" y="121812"/>
                </a:lnTo>
                <a:lnTo>
                  <a:pt x="2200" y="1524"/>
                </a:lnTo>
              </a:path>
            </a:pathLst>
          </a:custGeom>
          <a:ln w="9144">
            <a:solidFill>
              <a:srgbClr val="FFFFFF"/>
            </a:solidFill>
          </a:ln>
        </p:spPr>
        <p:txBody>
          <a:bodyPr wrap="square" lIns="0" tIns="0" rIns="0" bIns="0" rtlCol="0"/>
          <a:lstStyle/>
          <a:p>
            <a:endParaRPr sz="1350"/>
          </a:p>
        </p:txBody>
      </p:sp>
      <p:sp>
        <p:nvSpPr>
          <p:cNvPr id="32" name="bk object 32"/>
          <p:cNvSpPr/>
          <p:nvPr/>
        </p:nvSpPr>
        <p:spPr>
          <a:xfrm>
            <a:off x="6575678" y="0"/>
            <a:ext cx="2564130" cy="2740660"/>
          </a:xfrm>
          <a:custGeom>
            <a:avLst/>
            <a:gdLst/>
            <a:ahLst/>
            <a:cxnLst/>
            <a:rect l="l" t="t" r="r" b="b"/>
            <a:pathLst>
              <a:path w="3418840" h="2740660">
                <a:moveTo>
                  <a:pt x="3418331" y="2741676"/>
                </a:moveTo>
                <a:lnTo>
                  <a:pt x="3261870" y="2588557"/>
                </a:lnTo>
                <a:lnTo>
                  <a:pt x="3103845" y="2436784"/>
                </a:lnTo>
                <a:lnTo>
                  <a:pt x="2944262" y="2286413"/>
                </a:lnTo>
                <a:lnTo>
                  <a:pt x="2783128" y="2137501"/>
                </a:lnTo>
                <a:lnTo>
                  <a:pt x="2620452" y="1990105"/>
                </a:lnTo>
                <a:lnTo>
                  <a:pt x="2456240" y="1844283"/>
                </a:lnTo>
                <a:lnTo>
                  <a:pt x="2290499" y="1700092"/>
                </a:lnTo>
                <a:lnTo>
                  <a:pt x="2123236" y="1557588"/>
                </a:lnTo>
                <a:lnTo>
                  <a:pt x="1954459" y="1416830"/>
                </a:lnTo>
                <a:lnTo>
                  <a:pt x="1784175" y="1277874"/>
                </a:lnTo>
                <a:lnTo>
                  <a:pt x="1612390" y="1140776"/>
                </a:lnTo>
                <a:lnTo>
                  <a:pt x="1439113" y="1005596"/>
                </a:lnTo>
                <a:lnTo>
                  <a:pt x="1264349" y="872389"/>
                </a:lnTo>
                <a:lnTo>
                  <a:pt x="1088107" y="741212"/>
                </a:lnTo>
                <a:lnTo>
                  <a:pt x="910393" y="612124"/>
                </a:lnTo>
                <a:lnTo>
                  <a:pt x="731215" y="485180"/>
                </a:lnTo>
                <a:lnTo>
                  <a:pt x="550579" y="360439"/>
                </a:lnTo>
                <a:lnTo>
                  <a:pt x="368493" y="237957"/>
                </a:lnTo>
                <a:lnTo>
                  <a:pt x="184964" y="117791"/>
                </a:lnTo>
                <a:lnTo>
                  <a:pt x="2393" y="1524"/>
                </a:lnTo>
              </a:path>
            </a:pathLst>
          </a:custGeom>
          <a:ln w="9144">
            <a:solidFill>
              <a:srgbClr val="FFFFFF"/>
            </a:solidFill>
          </a:ln>
        </p:spPr>
        <p:txBody>
          <a:bodyPr wrap="square" lIns="0" tIns="0" rIns="0" bIns="0" rtlCol="0"/>
          <a:lstStyle/>
          <a:p>
            <a:endParaRPr sz="1350"/>
          </a:p>
        </p:txBody>
      </p:sp>
      <p:sp>
        <p:nvSpPr>
          <p:cNvPr id="33" name="bk object 33"/>
          <p:cNvSpPr/>
          <p:nvPr/>
        </p:nvSpPr>
        <p:spPr>
          <a:xfrm>
            <a:off x="6926580" y="3048"/>
            <a:ext cx="2213134" cy="2555875"/>
          </a:xfrm>
          <a:custGeom>
            <a:avLst/>
            <a:gdLst/>
            <a:ahLst/>
            <a:cxnLst/>
            <a:rect l="l" t="t" r="r" b="b"/>
            <a:pathLst>
              <a:path w="2950845" h="2555875">
                <a:moveTo>
                  <a:pt x="2950463" y="2555748"/>
                </a:moveTo>
                <a:lnTo>
                  <a:pt x="2796561" y="2398606"/>
                </a:lnTo>
                <a:lnTo>
                  <a:pt x="2643244" y="2244726"/>
                </a:lnTo>
                <a:lnTo>
                  <a:pt x="2490527" y="2094078"/>
                </a:lnTo>
                <a:lnTo>
                  <a:pt x="2338425" y="1946635"/>
                </a:lnTo>
                <a:lnTo>
                  <a:pt x="2186951" y="1802368"/>
                </a:lnTo>
                <a:lnTo>
                  <a:pt x="2036121" y="1661247"/>
                </a:lnTo>
                <a:lnTo>
                  <a:pt x="1885947" y="1523245"/>
                </a:lnTo>
                <a:lnTo>
                  <a:pt x="1736445" y="1388333"/>
                </a:lnTo>
                <a:lnTo>
                  <a:pt x="1587629" y="1256482"/>
                </a:lnTo>
                <a:lnTo>
                  <a:pt x="1439513" y="1127664"/>
                </a:lnTo>
                <a:lnTo>
                  <a:pt x="1292111" y="1001850"/>
                </a:lnTo>
                <a:lnTo>
                  <a:pt x="1145438" y="879012"/>
                </a:lnTo>
                <a:lnTo>
                  <a:pt x="999508" y="759121"/>
                </a:lnTo>
                <a:lnTo>
                  <a:pt x="854335" y="642148"/>
                </a:lnTo>
                <a:lnTo>
                  <a:pt x="709933" y="528065"/>
                </a:lnTo>
                <a:lnTo>
                  <a:pt x="566318" y="416844"/>
                </a:lnTo>
                <a:lnTo>
                  <a:pt x="423502" y="308455"/>
                </a:lnTo>
                <a:lnTo>
                  <a:pt x="281501" y="202871"/>
                </a:lnTo>
                <a:lnTo>
                  <a:pt x="140329" y="100062"/>
                </a:lnTo>
                <a:lnTo>
                  <a:pt x="0" y="0"/>
                </a:lnTo>
              </a:path>
            </a:pathLst>
          </a:custGeom>
          <a:ln w="9144">
            <a:solidFill>
              <a:srgbClr val="FFFFFF"/>
            </a:solidFill>
          </a:ln>
        </p:spPr>
        <p:txBody>
          <a:bodyPr wrap="square" lIns="0" tIns="0" rIns="0" bIns="0" rtlCol="0"/>
          <a:lstStyle/>
          <a:p>
            <a:endParaRPr sz="1350"/>
          </a:p>
        </p:txBody>
      </p:sp>
      <p:sp>
        <p:nvSpPr>
          <p:cNvPr id="34" name="bk object 34"/>
          <p:cNvSpPr/>
          <p:nvPr/>
        </p:nvSpPr>
        <p:spPr>
          <a:xfrm>
            <a:off x="7515225" y="0"/>
            <a:ext cx="1624489" cy="1356360"/>
          </a:xfrm>
          <a:custGeom>
            <a:avLst/>
            <a:gdLst/>
            <a:ahLst/>
            <a:cxnLst/>
            <a:rect l="l" t="t" r="r" b="b"/>
            <a:pathLst>
              <a:path w="2165984" h="1356360">
                <a:moveTo>
                  <a:pt x="2725" y="1524"/>
                </a:moveTo>
                <a:lnTo>
                  <a:pt x="109298" y="61107"/>
                </a:lnTo>
                <a:lnTo>
                  <a:pt x="218703" y="122929"/>
                </a:lnTo>
                <a:lnTo>
                  <a:pt x="328180" y="185466"/>
                </a:lnTo>
                <a:lnTo>
                  <a:pt x="437692" y="248716"/>
                </a:lnTo>
                <a:lnTo>
                  <a:pt x="547205" y="312681"/>
                </a:lnTo>
                <a:lnTo>
                  <a:pt x="656682" y="377361"/>
                </a:lnTo>
                <a:lnTo>
                  <a:pt x="766087" y="442755"/>
                </a:lnTo>
                <a:lnTo>
                  <a:pt x="875385" y="508863"/>
                </a:lnTo>
                <a:lnTo>
                  <a:pt x="984540" y="575686"/>
                </a:lnTo>
                <a:lnTo>
                  <a:pt x="1093517" y="643223"/>
                </a:lnTo>
                <a:lnTo>
                  <a:pt x="1202280" y="711474"/>
                </a:lnTo>
                <a:lnTo>
                  <a:pt x="1310792" y="780440"/>
                </a:lnTo>
                <a:lnTo>
                  <a:pt x="1419019" y="850120"/>
                </a:lnTo>
                <a:lnTo>
                  <a:pt x="1526924" y="920515"/>
                </a:lnTo>
                <a:lnTo>
                  <a:pt x="1634472" y="991623"/>
                </a:lnTo>
                <a:lnTo>
                  <a:pt x="1741627" y="1063447"/>
                </a:lnTo>
                <a:lnTo>
                  <a:pt x="1848353" y="1135984"/>
                </a:lnTo>
                <a:lnTo>
                  <a:pt x="1954615" y="1209236"/>
                </a:lnTo>
                <a:lnTo>
                  <a:pt x="2060377" y="1283203"/>
                </a:lnTo>
                <a:lnTo>
                  <a:pt x="2165604" y="1357884"/>
                </a:lnTo>
              </a:path>
            </a:pathLst>
          </a:custGeom>
          <a:ln w="9144">
            <a:solidFill>
              <a:srgbClr val="FFFFFF"/>
            </a:solidFill>
            <a:prstDash val="dash"/>
          </a:ln>
        </p:spPr>
        <p:txBody>
          <a:bodyPr wrap="square" lIns="0" tIns="0" rIns="0" bIns="0" rtlCol="0"/>
          <a:lstStyle/>
          <a:p>
            <a:endParaRPr sz="1350"/>
          </a:p>
        </p:txBody>
      </p:sp>
      <p:sp>
        <p:nvSpPr>
          <p:cNvPr id="35" name="bk object 35"/>
          <p:cNvSpPr/>
          <p:nvPr/>
        </p:nvSpPr>
        <p:spPr>
          <a:xfrm>
            <a:off x="8468488" y="0"/>
            <a:ext cx="671036" cy="533400"/>
          </a:xfrm>
          <a:custGeom>
            <a:avLst/>
            <a:gdLst/>
            <a:ahLst/>
            <a:cxnLst/>
            <a:rect l="l" t="t" r="r" b="b"/>
            <a:pathLst>
              <a:path w="894715" h="533400">
                <a:moveTo>
                  <a:pt x="2652" y="1524"/>
                </a:moveTo>
                <a:lnTo>
                  <a:pt x="44958" y="25829"/>
                </a:lnTo>
                <a:lnTo>
                  <a:pt x="89914" y="51733"/>
                </a:lnTo>
                <a:lnTo>
                  <a:pt x="134865" y="77714"/>
                </a:lnTo>
                <a:lnTo>
                  <a:pt x="179807" y="103778"/>
                </a:lnTo>
                <a:lnTo>
                  <a:pt x="224736" y="129926"/>
                </a:lnTo>
                <a:lnTo>
                  <a:pt x="269648" y="156164"/>
                </a:lnTo>
                <a:lnTo>
                  <a:pt x="314540" y="182495"/>
                </a:lnTo>
                <a:lnTo>
                  <a:pt x="359407" y="208922"/>
                </a:lnTo>
                <a:lnTo>
                  <a:pt x="404247" y="235449"/>
                </a:lnTo>
                <a:lnTo>
                  <a:pt x="449056" y="262080"/>
                </a:lnTo>
                <a:lnTo>
                  <a:pt x="493829" y="288819"/>
                </a:lnTo>
                <a:lnTo>
                  <a:pt x="538563" y="315669"/>
                </a:lnTo>
                <a:lnTo>
                  <a:pt x="583254" y="342634"/>
                </a:lnTo>
                <a:lnTo>
                  <a:pt x="627899" y="369718"/>
                </a:lnTo>
                <a:lnTo>
                  <a:pt x="672494" y="396924"/>
                </a:lnTo>
                <a:lnTo>
                  <a:pt x="717035" y="424257"/>
                </a:lnTo>
                <a:lnTo>
                  <a:pt x="761519" y="451719"/>
                </a:lnTo>
                <a:lnTo>
                  <a:pt x="805941" y="479315"/>
                </a:lnTo>
                <a:lnTo>
                  <a:pt x="850299" y="507049"/>
                </a:lnTo>
                <a:lnTo>
                  <a:pt x="894587" y="534924"/>
                </a:lnTo>
              </a:path>
            </a:pathLst>
          </a:custGeom>
          <a:ln w="9144">
            <a:solidFill>
              <a:srgbClr val="FFFFFF"/>
            </a:solidFill>
          </a:ln>
        </p:spPr>
        <p:txBody>
          <a:bodyPr wrap="square" lIns="0" tIns="0" rIns="0" bIns="0" rtlCol="0"/>
          <a:lstStyle/>
          <a:p>
            <a:endParaRPr sz="135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9/14/2023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7194389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46166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1" y="3840481"/>
            <a:ext cx="6400799" cy="115416"/>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042853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894A6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750" b="0" i="1">
                <a:solidFill>
                  <a:srgbClr val="225C83"/>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8720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894A60"/>
                </a:solidFill>
                <a:latin typeface="Arial"/>
                <a:cs typeface="Arial"/>
              </a:defRPr>
            </a:lvl1pPr>
          </a:lstStyle>
          <a:p>
            <a:endParaRPr/>
          </a:p>
        </p:txBody>
      </p:sp>
      <p:sp>
        <p:nvSpPr>
          <p:cNvPr id="3" name="Holder 3"/>
          <p:cNvSpPr>
            <a:spLocks noGrp="1"/>
          </p:cNvSpPr>
          <p:nvPr>
            <p:ph sz="half" idx="2"/>
          </p:nvPr>
        </p:nvSpPr>
        <p:spPr>
          <a:xfrm>
            <a:off x="715544" y="2380319"/>
            <a:ext cx="3609975" cy="115416"/>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sz="half" idx="3"/>
          </p:nvPr>
        </p:nvSpPr>
        <p:spPr>
          <a:xfrm>
            <a:off x="5314769" y="1793909"/>
            <a:ext cx="3492500" cy="215444"/>
          </a:xfrm>
          <a:prstGeom prst="rect">
            <a:avLst/>
          </a:prstGeom>
        </p:spPr>
        <p:txBody>
          <a:bodyPr wrap="square" lIns="0" tIns="0" rIns="0" bIns="0">
            <a:spAutoFit/>
          </a:bodyPr>
          <a:lstStyle>
            <a:lvl1pPr>
              <a:defRPr sz="1400" b="0" i="0">
                <a:solidFill>
                  <a:schemeClr val="tx1"/>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9/14/2023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5777578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 y="1"/>
            <a:ext cx="9143999" cy="6857999"/>
          </a:xfrm>
          <a:prstGeom prst="rect">
            <a:avLst/>
          </a:prstGeom>
          <a:blipFill>
            <a:blip r:embed="rId2" cstate="print"/>
            <a:stretch>
              <a:fillRect/>
            </a:stretch>
          </a:blipFill>
        </p:spPr>
        <p:txBody>
          <a:bodyPr wrap="square" lIns="0" tIns="0" rIns="0" bIns="0" rtlCol="0"/>
          <a:lstStyle/>
          <a:p>
            <a:endParaRPr sz="1800"/>
          </a:p>
        </p:txBody>
      </p:sp>
      <p:sp>
        <p:nvSpPr>
          <p:cNvPr id="2" name="Holder 2"/>
          <p:cNvSpPr>
            <a:spLocks noGrp="1"/>
          </p:cNvSpPr>
          <p:nvPr>
            <p:ph type="title"/>
          </p:nvPr>
        </p:nvSpPr>
        <p:spPr/>
        <p:txBody>
          <a:bodyPr lIns="0" tIns="0" rIns="0" bIns="0"/>
          <a:lstStyle>
            <a:lvl1pPr>
              <a:defRPr sz="3000" b="1" i="0">
                <a:solidFill>
                  <a:srgbClr val="894A6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9/14/2023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754744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9/14/2023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7748083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EC22B-CF87-5213-83A6-221BDA1ED0E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EB1D12B-6E04-A555-02C7-10854817832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DDB8E15-86DE-81C8-F175-7EE37E2A32FB}"/>
              </a:ext>
            </a:extLst>
          </p:cNvPr>
          <p:cNvSpPr>
            <a:spLocks noGrp="1"/>
          </p:cNvSpPr>
          <p:nvPr>
            <p:ph type="dt" sz="half" idx="10"/>
          </p:nvPr>
        </p:nvSpPr>
        <p:spPr/>
        <p:txBody>
          <a:bodyPr/>
          <a:lstStyle/>
          <a:p>
            <a:fld id="{A12455F1-94A3-4BB4-8C3B-77642E434C5D}" type="datetimeFigureOut">
              <a:rPr lang="en-US" smtClean="0"/>
              <a:t>9/14/2023</a:t>
            </a:fld>
            <a:endParaRPr lang="en-US"/>
          </a:p>
        </p:txBody>
      </p:sp>
      <p:sp>
        <p:nvSpPr>
          <p:cNvPr id="5" name="Footer Placeholder 4">
            <a:extLst>
              <a:ext uri="{FF2B5EF4-FFF2-40B4-BE49-F238E27FC236}">
                <a16:creationId xmlns:a16="http://schemas.microsoft.com/office/drawing/2014/main" id="{1F117556-DD23-A49C-DA5F-66E6970B21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783A76-F4F1-4CC6-4B38-26913B47B493}"/>
              </a:ext>
            </a:extLst>
          </p:cNvPr>
          <p:cNvSpPr>
            <a:spLocks noGrp="1"/>
          </p:cNvSpPr>
          <p:nvPr>
            <p:ph type="sldNum" sz="quarter" idx="12"/>
          </p:nvPr>
        </p:nvSpPr>
        <p:spPr/>
        <p:txBody>
          <a:bodyPr/>
          <a:lstStyle/>
          <a:p>
            <a:fld id="{45BBF379-5A95-4E96-8D02-413DBC798CF6}" type="slidenum">
              <a:rPr lang="en-US" smtClean="0"/>
              <a:t>‹#›</a:t>
            </a:fld>
            <a:endParaRPr lang="en-US"/>
          </a:p>
        </p:txBody>
      </p:sp>
    </p:spTree>
    <p:extLst>
      <p:ext uri="{BB962C8B-B14F-4D97-AF65-F5344CB8AC3E}">
        <p14:creationId xmlns:p14="http://schemas.microsoft.com/office/powerpoint/2010/main" val="2051347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rtlCol="0"/>
          <a:lstStyle>
            <a:lvl1pPr defTabSz="457200" fontAlgn="base">
              <a:spcBef>
                <a:spcPct val="0"/>
              </a:spcBef>
              <a:spcAft>
                <a:spcPct val="0"/>
              </a:spcAft>
              <a:defRPr>
                <a:solidFill>
                  <a:prstClr val="white"/>
                </a:solidFill>
                <a:latin typeface="Arial" pitchFamily="34" charset="0"/>
                <a:ea typeface="ＭＳ Ｐゴシック" pitchFamily="34" charset="-128"/>
              </a:defRPr>
            </a:lvl1pPr>
          </a:lstStyle>
          <a:p>
            <a:pPr>
              <a:defRPr/>
            </a:pPr>
            <a:endParaRPr lang="en-US"/>
          </a:p>
        </p:txBody>
      </p:sp>
      <p:sp>
        <p:nvSpPr>
          <p:cNvPr id="3" name="Slide Number Placeholder 3"/>
          <p:cNvSpPr>
            <a:spLocks noGrp="1"/>
          </p:cNvSpPr>
          <p:nvPr>
            <p:ph type="sldNum" sz="quarter" idx="11"/>
          </p:nvPr>
        </p:nvSpPr>
        <p:spPr/>
        <p:txBody>
          <a:bodyPr/>
          <a:lstStyle>
            <a:lvl1pPr>
              <a:defRPr/>
            </a:lvl1pPr>
          </a:lstStyle>
          <a:p>
            <a:pPr>
              <a:defRPr/>
            </a:pPr>
            <a:fld id="{71807544-5015-4353-8DDF-AF1D2BB73CD7}" type="slidenum">
              <a:rPr lang="en-US" altLang="en-US"/>
              <a:pPr>
                <a:defRPr/>
              </a:pPr>
              <a:t>‹#›</a:t>
            </a:fld>
            <a:endParaRPr lang="en-US" altLang="en-US"/>
          </a:p>
        </p:txBody>
      </p:sp>
    </p:spTree>
    <p:extLst>
      <p:ext uri="{BB962C8B-B14F-4D97-AF65-F5344CB8AC3E}">
        <p14:creationId xmlns:p14="http://schemas.microsoft.com/office/powerpoint/2010/main" val="159542704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32F10-6FFE-B73D-7354-95C48B7757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2A638-6C3C-8880-DA10-ED6C123759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93CF8D-EBC8-A573-8085-92370CEF343F}"/>
              </a:ext>
            </a:extLst>
          </p:cNvPr>
          <p:cNvSpPr>
            <a:spLocks noGrp="1"/>
          </p:cNvSpPr>
          <p:nvPr>
            <p:ph type="dt" sz="half" idx="10"/>
          </p:nvPr>
        </p:nvSpPr>
        <p:spPr/>
        <p:txBody>
          <a:bodyPr/>
          <a:lstStyle/>
          <a:p>
            <a:fld id="{A12455F1-94A3-4BB4-8C3B-77642E434C5D}" type="datetimeFigureOut">
              <a:rPr lang="en-US" smtClean="0"/>
              <a:t>9/14/2023</a:t>
            </a:fld>
            <a:endParaRPr lang="en-US"/>
          </a:p>
        </p:txBody>
      </p:sp>
      <p:sp>
        <p:nvSpPr>
          <p:cNvPr id="5" name="Footer Placeholder 4">
            <a:extLst>
              <a:ext uri="{FF2B5EF4-FFF2-40B4-BE49-F238E27FC236}">
                <a16:creationId xmlns:a16="http://schemas.microsoft.com/office/drawing/2014/main" id="{5738D9B9-6337-85E5-E781-4F978BD9C9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37CB97-ABEA-9337-1999-794658D6B8F6}"/>
              </a:ext>
            </a:extLst>
          </p:cNvPr>
          <p:cNvSpPr>
            <a:spLocks noGrp="1"/>
          </p:cNvSpPr>
          <p:nvPr>
            <p:ph type="sldNum" sz="quarter" idx="12"/>
          </p:nvPr>
        </p:nvSpPr>
        <p:spPr/>
        <p:txBody>
          <a:bodyPr/>
          <a:lstStyle/>
          <a:p>
            <a:fld id="{45BBF379-5A95-4E96-8D02-413DBC798CF6}" type="slidenum">
              <a:rPr lang="en-US" smtClean="0"/>
              <a:t>‹#›</a:t>
            </a:fld>
            <a:endParaRPr lang="en-US"/>
          </a:p>
        </p:txBody>
      </p:sp>
    </p:spTree>
    <p:extLst>
      <p:ext uri="{BB962C8B-B14F-4D97-AF65-F5344CB8AC3E}">
        <p14:creationId xmlns:p14="http://schemas.microsoft.com/office/powerpoint/2010/main" val="384362802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C97FA-36A4-6A90-70D6-E2D4CCB9FE3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6F77FC7-A65D-3E28-0B6E-5A134F8235F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A2DE5C-7851-D2F3-A7F9-E7D5276D675F}"/>
              </a:ext>
            </a:extLst>
          </p:cNvPr>
          <p:cNvSpPr>
            <a:spLocks noGrp="1"/>
          </p:cNvSpPr>
          <p:nvPr>
            <p:ph type="dt" sz="half" idx="10"/>
          </p:nvPr>
        </p:nvSpPr>
        <p:spPr/>
        <p:txBody>
          <a:bodyPr/>
          <a:lstStyle/>
          <a:p>
            <a:fld id="{A12455F1-94A3-4BB4-8C3B-77642E434C5D}" type="datetimeFigureOut">
              <a:rPr lang="en-US" smtClean="0"/>
              <a:t>9/14/2023</a:t>
            </a:fld>
            <a:endParaRPr lang="en-US"/>
          </a:p>
        </p:txBody>
      </p:sp>
      <p:sp>
        <p:nvSpPr>
          <p:cNvPr id="5" name="Footer Placeholder 4">
            <a:extLst>
              <a:ext uri="{FF2B5EF4-FFF2-40B4-BE49-F238E27FC236}">
                <a16:creationId xmlns:a16="http://schemas.microsoft.com/office/drawing/2014/main" id="{903DAB05-5070-CF71-815D-A5DB91A055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A2CC49-F298-0B98-68E0-C3622459D92E}"/>
              </a:ext>
            </a:extLst>
          </p:cNvPr>
          <p:cNvSpPr>
            <a:spLocks noGrp="1"/>
          </p:cNvSpPr>
          <p:nvPr>
            <p:ph type="sldNum" sz="quarter" idx="12"/>
          </p:nvPr>
        </p:nvSpPr>
        <p:spPr/>
        <p:txBody>
          <a:bodyPr/>
          <a:lstStyle/>
          <a:p>
            <a:fld id="{45BBF379-5A95-4E96-8D02-413DBC798CF6}" type="slidenum">
              <a:rPr lang="en-US" smtClean="0"/>
              <a:t>‹#›</a:t>
            </a:fld>
            <a:endParaRPr lang="en-US"/>
          </a:p>
        </p:txBody>
      </p:sp>
    </p:spTree>
    <p:extLst>
      <p:ext uri="{BB962C8B-B14F-4D97-AF65-F5344CB8AC3E}">
        <p14:creationId xmlns:p14="http://schemas.microsoft.com/office/powerpoint/2010/main" val="269253914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45EA0-C861-B962-0DBB-20702C00E0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2146B3-91F9-069C-D1B4-F2FF5817997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AA0A70-07C6-AA1D-D638-6D00163AB12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21ABEA-F2C2-F316-1569-1FF093F8EC88}"/>
              </a:ext>
            </a:extLst>
          </p:cNvPr>
          <p:cNvSpPr>
            <a:spLocks noGrp="1"/>
          </p:cNvSpPr>
          <p:nvPr>
            <p:ph type="dt" sz="half" idx="10"/>
          </p:nvPr>
        </p:nvSpPr>
        <p:spPr/>
        <p:txBody>
          <a:bodyPr/>
          <a:lstStyle/>
          <a:p>
            <a:fld id="{A12455F1-94A3-4BB4-8C3B-77642E434C5D}" type="datetimeFigureOut">
              <a:rPr lang="en-US" smtClean="0"/>
              <a:t>9/14/2023</a:t>
            </a:fld>
            <a:endParaRPr lang="en-US"/>
          </a:p>
        </p:txBody>
      </p:sp>
      <p:sp>
        <p:nvSpPr>
          <p:cNvPr id="6" name="Footer Placeholder 5">
            <a:extLst>
              <a:ext uri="{FF2B5EF4-FFF2-40B4-BE49-F238E27FC236}">
                <a16:creationId xmlns:a16="http://schemas.microsoft.com/office/drawing/2014/main" id="{F4D9036D-8AC6-B187-4A8F-5CAA2D67D0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AE43D9-EF47-4DD0-1F4D-7ED3E1C66B81}"/>
              </a:ext>
            </a:extLst>
          </p:cNvPr>
          <p:cNvSpPr>
            <a:spLocks noGrp="1"/>
          </p:cNvSpPr>
          <p:nvPr>
            <p:ph type="sldNum" sz="quarter" idx="12"/>
          </p:nvPr>
        </p:nvSpPr>
        <p:spPr/>
        <p:txBody>
          <a:bodyPr/>
          <a:lstStyle/>
          <a:p>
            <a:fld id="{45BBF379-5A95-4E96-8D02-413DBC798CF6}" type="slidenum">
              <a:rPr lang="en-US" smtClean="0"/>
              <a:t>‹#›</a:t>
            </a:fld>
            <a:endParaRPr lang="en-US"/>
          </a:p>
        </p:txBody>
      </p:sp>
    </p:spTree>
    <p:extLst>
      <p:ext uri="{BB962C8B-B14F-4D97-AF65-F5344CB8AC3E}">
        <p14:creationId xmlns:p14="http://schemas.microsoft.com/office/powerpoint/2010/main" val="384785194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344C6-6C4A-2989-BD29-8F03519A826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6FDB56-6E37-C8BD-F474-AD0D429B4E9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EB4AB2A-3725-2812-955F-69F4FD919EF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E5E6C7-616E-BDE4-42BE-F83F9359A45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394DD45-FC27-5AEB-5DE5-27347C590EF6}"/>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CDE2B0-B219-75DC-0ACE-AF4D67DF3306}"/>
              </a:ext>
            </a:extLst>
          </p:cNvPr>
          <p:cNvSpPr>
            <a:spLocks noGrp="1"/>
          </p:cNvSpPr>
          <p:nvPr>
            <p:ph type="dt" sz="half" idx="10"/>
          </p:nvPr>
        </p:nvSpPr>
        <p:spPr/>
        <p:txBody>
          <a:bodyPr/>
          <a:lstStyle/>
          <a:p>
            <a:fld id="{A12455F1-94A3-4BB4-8C3B-77642E434C5D}" type="datetimeFigureOut">
              <a:rPr lang="en-US" smtClean="0"/>
              <a:t>9/14/2023</a:t>
            </a:fld>
            <a:endParaRPr lang="en-US"/>
          </a:p>
        </p:txBody>
      </p:sp>
      <p:sp>
        <p:nvSpPr>
          <p:cNvPr id="8" name="Footer Placeholder 7">
            <a:extLst>
              <a:ext uri="{FF2B5EF4-FFF2-40B4-BE49-F238E27FC236}">
                <a16:creationId xmlns:a16="http://schemas.microsoft.com/office/drawing/2014/main" id="{C5D20CED-70A0-A264-0764-4174A7BEAC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BB6CD3-9260-A77D-FA18-34769BDC2896}"/>
              </a:ext>
            </a:extLst>
          </p:cNvPr>
          <p:cNvSpPr>
            <a:spLocks noGrp="1"/>
          </p:cNvSpPr>
          <p:nvPr>
            <p:ph type="sldNum" sz="quarter" idx="12"/>
          </p:nvPr>
        </p:nvSpPr>
        <p:spPr/>
        <p:txBody>
          <a:bodyPr/>
          <a:lstStyle/>
          <a:p>
            <a:fld id="{45BBF379-5A95-4E96-8D02-413DBC798CF6}" type="slidenum">
              <a:rPr lang="en-US" smtClean="0"/>
              <a:t>‹#›</a:t>
            </a:fld>
            <a:endParaRPr lang="en-US"/>
          </a:p>
        </p:txBody>
      </p:sp>
    </p:spTree>
    <p:extLst>
      <p:ext uri="{BB962C8B-B14F-4D97-AF65-F5344CB8AC3E}">
        <p14:creationId xmlns:p14="http://schemas.microsoft.com/office/powerpoint/2010/main" val="195766357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BA017-1F83-CEE6-B4C5-B2756C481B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BB1B4C-9587-B852-653F-E67E1C3FD3CF}"/>
              </a:ext>
            </a:extLst>
          </p:cNvPr>
          <p:cNvSpPr>
            <a:spLocks noGrp="1"/>
          </p:cNvSpPr>
          <p:nvPr>
            <p:ph type="dt" sz="half" idx="10"/>
          </p:nvPr>
        </p:nvSpPr>
        <p:spPr/>
        <p:txBody>
          <a:bodyPr/>
          <a:lstStyle/>
          <a:p>
            <a:fld id="{A12455F1-94A3-4BB4-8C3B-77642E434C5D}" type="datetimeFigureOut">
              <a:rPr lang="en-US" smtClean="0"/>
              <a:t>9/14/2023</a:t>
            </a:fld>
            <a:endParaRPr lang="en-US"/>
          </a:p>
        </p:txBody>
      </p:sp>
      <p:sp>
        <p:nvSpPr>
          <p:cNvPr id="4" name="Footer Placeholder 3">
            <a:extLst>
              <a:ext uri="{FF2B5EF4-FFF2-40B4-BE49-F238E27FC236}">
                <a16:creationId xmlns:a16="http://schemas.microsoft.com/office/drawing/2014/main" id="{E69BCBD5-2ACC-6A29-BC68-5D43AA26EA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5EFC0F-66A9-081E-5876-A27E852800CE}"/>
              </a:ext>
            </a:extLst>
          </p:cNvPr>
          <p:cNvSpPr>
            <a:spLocks noGrp="1"/>
          </p:cNvSpPr>
          <p:nvPr>
            <p:ph type="sldNum" sz="quarter" idx="12"/>
          </p:nvPr>
        </p:nvSpPr>
        <p:spPr/>
        <p:txBody>
          <a:bodyPr/>
          <a:lstStyle/>
          <a:p>
            <a:fld id="{45BBF379-5A95-4E96-8D02-413DBC798CF6}" type="slidenum">
              <a:rPr lang="en-US" smtClean="0"/>
              <a:t>‹#›</a:t>
            </a:fld>
            <a:endParaRPr lang="en-US"/>
          </a:p>
        </p:txBody>
      </p:sp>
    </p:spTree>
    <p:extLst>
      <p:ext uri="{BB962C8B-B14F-4D97-AF65-F5344CB8AC3E}">
        <p14:creationId xmlns:p14="http://schemas.microsoft.com/office/powerpoint/2010/main" val="38451763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1A93D5-0986-6F35-C4D9-890BC2856078}"/>
              </a:ext>
            </a:extLst>
          </p:cNvPr>
          <p:cNvSpPr>
            <a:spLocks noGrp="1"/>
          </p:cNvSpPr>
          <p:nvPr>
            <p:ph type="dt" sz="half" idx="10"/>
          </p:nvPr>
        </p:nvSpPr>
        <p:spPr/>
        <p:txBody>
          <a:bodyPr/>
          <a:lstStyle/>
          <a:p>
            <a:fld id="{A12455F1-94A3-4BB4-8C3B-77642E434C5D}" type="datetimeFigureOut">
              <a:rPr lang="en-US" smtClean="0"/>
              <a:t>9/14/2023</a:t>
            </a:fld>
            <a:endParaRPr lang="en-US"/>
          </a:p>
        </p:txBody>
      </p:sp>
      <p:sp>
        <p:nvSpPr>
          <p:cNvPr id="3" name="Footer Placeholder 2">
            <a:extLst>
              <a:ext uri="{FF2B5EF4-FFF2-40B4-BE49-F238E27FC236}">
                <a16:creationId xmlns:a16="http://schemas.microsoft.com/office/drawing/2014/main" id="{D96805E6-DB08-05D2-E952-2AA3023922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FBB99F-09FD-A306-9C89-AEDDAC006EAE}"/>
              </a:ext>
            </a:extLst>
          </p:cNvPr>
          <p:cNvSpPr>
            <a:spLocks noGrp="1"/>
          </p:cNvSpPr>
          <p:nvPr>
            <p:ph type="sldNum" sz="quarter" idx="12"/>
          </p:nvPr>
        </p:nvSpPr>
        <p:spPr/>
        <p:txBody>
          <a:bodyPr/>
          <a:lstStyle/>
          <a:p>
            <a:fld id="{45BBF379-5A95-4E96-8D02-413DBC798CF6}" type="slidenum">
              <a:rPr lang="en-US" smtClean="0"/>
              <a:t>‹#›</a:t>
            </a:fld>
            <a:endParaRPr lang="en-US"/>
          </a:p>
        </p:txBody>
      </p:sp>
    </p:spTree>
    <p:extLst>
      <p:ext uri="{BB962C8B-B14F-4D97-AF65-F5344CB8AC3E}">
        <p14:creationId xmlns:p14="http://schemas.microsoft.com/office/powerpoint/2010/main" val="266714939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E8441-ACF8-5B98-7E07-5B107E83EE3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B4CD059-3C9C-DC8B-B455-21B6DF5B122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116772-DC24-4B84-594D-6B279675618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923A7EF-0B08-2410-9D58-28FE0C96E670}"/>
              </a:ext>
            </a:extLst>
          </p:cNvPr>
          <p:cNvSpPr>
            <a:spLocks noGrp="1"/>
          </p:cNvSpPr>
          <p:nvPr>
            <p:ph type="dt" sz="half" idx="10"/>
          </p:nvPr>
        </p:nvSpPr>
        <p:spPr/>
        <p:txBody>
          <a:bodyPr/>
          <a:lstStyle/>
          <a:p>
            <a:fld id="{A12455F1-94A3-4BB4-8C3B-77642E434C5D}" type="datetimeFigureOut">
              <a:rPr lang="en-US" smtClean="0"/>
              <a:t>9/14/2023</a:t>
            </a:fld>
            <a:endParaRPr lang="en-US"/>
          </a:p>
        </p:txBody>
      </p:sp>
      <p:sp>
        <p:nvSpPr>
          <p:cNvPr id="6" name="Footer Placeholder 5">
            <a:extLst>
              <a:ext uri="{FF2B5EF4-FFF2-40B4-BE49-F238E27FC236}">
                <a16:creationId xmlns:a16="http://schemas.microsoft.com/office/drawing/2014/main" id="{CE6FCE83-1437-42ED-4CCA-442D56A1F5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883DEF-80F8-2BB6-CE34-14DD89FEB304}"/>
              </a:ext>
            </a:extLst>
          </p:cNvPr>
          <p:cNvSpPr>
            <a:spLocks noGrp="1"/>
          </p:cNvSpPr>
          <p:nvPr>
            <p:ph type="sldNum" sz="quarter" idx="12"/>
          </p:nvPr>
        </p:nvSpPr>
        <p:spPr/>
        <p:txBody>
          <a:bodyPr/>
          <a:lstStyle/>
          <a:p>
            <a:fld id="{45BBF379-5A95-4E96-8D02-413DBC798CF6}" type="slidenum">
              <a:rPr lang="en-US" smtClean="0"/>
              <a:t>‹#›</a:t>
            </a:fld>
            <a:endParaRPr lang="en-US"/>
          </a:p>
        </p:txBody>
      </p:sp>
    </p:spTree>
    <p:extLst>
      <p:ext uri="{BB962C8B-B14F-4D97-AF65-F5344CB8AC3E}">
        <p14:creationId xmlns:p14="http://schemas.microsoft.com/office/powerpoint/2010/main" val="282288994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07B14-441D-EA4B-4BD8-9F0EC8ED944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6A50E0E-520A-36FB-5364-23C17F6A786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DB89F7B-8248-6EEB-9EDC-05D7DBAC818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3FC2C89-06DA-4A6B-C03F-FE2EF83A0874}"/>
              </a:ext>
            </a:extLst>
          </p:cNvPr>
          <p:cNvSpPr>
            <a:spLocks noGrp="1"/>
          </p:cNvSpPr>
          <p:nvPr>
            <p:ph type="dt" sz="half" idx="10"/>
          </p:nvPr>
        </p:nvSpPr>
        <p:spPr/>
        <p:txBody>
          <a:bodyPr/>
          <a:lstStyle/>
          <a:p>
            <a:fld id="{A12455F1-94A3-4BB4-8C3B-77642E434C5D}" type="datetimeFigureOut">
              <a:rPr lang="en-US" smtClean="0"/>
              <a:t>9/14/2023</a:t>
            </a:fld>
            <a:endParaRPr lang="en-US"/>
          </a:p>
        </p:txBody>
      </p:sp>
      <p:sp>
        <p:nvSpPr>
          <p:cNvPr id="6" name="Footer Placeholder 5">
            <a:extLst>
              <a:ext uri="{FF2B5EF4-FFF2-40B4-BE49-F238E27FC236}">
                <a16:creationId xmlns:a16="http://schemas.microsoft.com/office/drawing/2014/main" id="{FB44E4A7-8FD4-B572-FA9E-06F9670C18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BA7D24-B2AA-9C4D-FB9F-FFC59B55B2DE}"/>
              </a:ext>
            </a:extLst>
          </p:cNvPr>
          <p:cNvSpPr>
            <a:spLocks noGrp="1"/>
          </p:cNvSpPr>
          <p:nvPr>
            <p:ph type="sldNum" sz="quarter" idx="12"/>
          </p:nvPr>
        </p:nvSpPr>
        <p:spPr/>
        <p:txBody>
          <a:bodyPr/>
          <a:lstStyle/>
          <a:p>
            <a:fld id="{45BBF379-5A95-4E96-8D02-413DBC798CF6}" type="slidenum">
              <a:rPr lang="en-US" smtClean="0"/>
              <a:t>‹#›</a:t>
            </a:fld>
            <a:endParaRPr lang="en-US"/>
          </a:p>
        </p:txBody>
      </p:sp>
    </p:spTree>
    <p:extLst>
      <p:ext uri="{BB962C8B-B14F-4D97-AF65-F5344CB8AC3E}">
        <p14:creationId xmlns:p14="http://schemas.microsoft.com/office/powerpoint/2010/main" val="97946588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98026-C8BC-0849-C8C2-DDF12938BD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540D63-3A5B-B691-AB46-566C39A623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B776D4-8DD9-9C04-33B3-9B512579FE69}"/>
              </a:ext>
            </a:extLst>
          </p:cNvPr>
          <p:cNvSpPr>
            <a:spLocks noGrp="1"/>
          </p:cNvSpPr>
          <p:nvPr>
            <p:ph type="dt" sz="half" idx="10"/>
          </p:nvPr>
        </p:nvSpPr>
        <p:spPr/>
        <p:txBody>
          <a:bodyPr/>
          <a:lstStyle/>
          <a:p>
            <a:fld id="{A12455F1-94A3-4BB4-8C3B-77642E434C5D}" type="datetimeFigureOut">
              <a:rPr lang="en-US" smtClean="0"/>
              <a:t>9/14/2023</a:t>
            </a:fld>
            <a:endParaRPr lang="en-US"/>
          </a:p>
        </p:txBody>
      </p:sp>
      <p:sp>
        <p:nvSpPr>
          <p:cNvPr id="5" name="Footer Placeholder 4">
            <a:extLst>
              <a:ext uri="{FF2B5EF4-FFF2-40B4-BE49-F238E27FC236}">
                <a16:creationId xmlns:a16="http://schemas.microsoft.com/office/drawing/2014/main" id="{8CCD29D9-2EA2-BAA1-5C06-29E4A8A2F8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965D31-0E3E-6451-DC5F-DEA341D6BC18}"/>
              </a:ext>
            </a:extLst>
          </p:cNvPr>
          <p:cNvSpPr>
            <a:spLocks noGrp="1"/>
          </p:cNvSpPr>
          <p:nvPr>
            <p:ph type="sldNum" sz="quarter" idx="12"/>
          </p:nvPr>
        </p:nvSpPr>
        <p:spPr/>
        <p:txBody>
          <a:bodyPr/>
          <a:lstStyle/>
          <a:p>
            <a:fld id="{45BBF379-5A95-4E96-8D02-413DBC798CF6}" type="slidenum">
              <a:rPr lang="en-US" smtClean="0"/>
              <a:t>‹#›</a:t>
            </a:fld>
            <a:endParaRPr lang="en-US"/>
          </a:p>
        </p:txBody>
      </p:sp>
    </p:spTree>
    <p:extLst>
      <p:ext uri="{BB962C8B-B14F-4D97-AF65-F5344CB8AC3E}">
        <p14:creationId xmlns:p14="http://schemas.microsoft.com/office/powerpoint/2010/main" val="35120451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0AB0F-76D9-E431-3AE9-FA47588EED5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1E20E8-A5A8-3E1F-257E-D619B2787F62}"/>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35A321-D86A-3497-F831-B578A9E8B8AB}"/>
              </a:ext>
            </a:extLst>
          </p:cNvPr>
          <p:cNvSpPr>
            <a:spLocks noGrp="1"/>
          </p:cNvSpPr>
          <p:nvPr>
            <p:ph type="dt" sz="half" idx="10"/>
          </p:nvPr>
        </p:nvSpPr>
        <p:spPr/>
        <p:txBody>
          <a:bodyPr/>
          <a:lstStyle/>
          <a:p>
            <a:fld id="{A12455F1-94A3-4BB4-8C3B-77642E434C5D}" type="datetimeFigureOut">
              <a:rPr lang="en-US" smtClean="0"/>
              <a:t>9/14/2023</a:t>
            </a:fld>
            <a:endParaRPr lang="en-US"/>
          </a:p>
        </p:txBody>
      </p:sp>
      <p:sp>
        <p:nvSpPr>
          <p:cNvPr id="5" name="Footer Placeholder 4">
            <a:extLst>
              <a:ext uri="{FF2B5EF4-FFF2-40B4-BE49-F238E27FC236}">
                <a16:creationId xmlns:a16="http://schemas.microsoft.com/office/drawing/2014/main" id="{F719ADF6-24BF-74F6-DBE3-BFF848394C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EE3DE4-B597-5442-8834-23A1B365080E}"/>
              </a:ext>
            </a:extLst>
          </p:cNvPr>
          <p:cNvSpPr>
            <a:spLocks noGrp="1"/>
          </p:cNvSpPr>
          <p:nvPr>
            <p:ph type="sldNum" sz="quarter" idx="12"/>
          </p:nvPr>
        </p:nvSpPr>
        <p:spPr/>
        <p:txBody>
          <a:bodyPr/>
          <a:lstStyle/>
          <a:p>
            <a:fld id="{45BBF379-5A95-4E96-8D02-413DBC798CF6}" type="slidenum">
              <a:rPr lang="en-US" smtClean="0"/>
              <a:t>‹#›</a:t>
            </a:fld>
            <a:endParaRPr lang="en-US"/>
          </a:p>
        </p:txBody>
      </p:sp>
    </p:spTree>
    <p:extLst>
      <p:ext uri="{BB962C8B-B14F-4D97-AF65-F5344CB8AC3E}">
        <p14:creationId xmlns:p14="http://schemas.microsoft.com/office/powerpoint/2010/main" val="961718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theme" Target="../theme/theme2.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slideLayout" Target="../slideLayouts/slideLayout73.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33" Type="http://schemas.openxmlformats.org/officeDocument/2006/relationships/image" Target="../media/image14.jpg"/><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29" Type="http://schemas.openxmlformats.org/officeDocument/2006/relationships/slideLayout" Target="../slideLayouts/slideLayout76.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32" Type="http://schemas.openxmlformats.org/officeDocument/2006/relationships/theme" Target="../theme/theme3.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28" Type="http://schemas.openxmlformats.org/officeDocument/2006/relationships/slideLayout" Target="../slideLayouts/slideLayout75.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31" Type="http://schemas.openxmlformats.org/officeDocument/2006/relationships/slideLayout" Target="../slideLayouts/slideLayout78.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slideLayout" Target="../slideLayouts/slideLayout74.xml"/><Relationship Id="rId30" Type="http://schemas.openxmlformats.org/officeDocument/2006/relationships/slideLayout" Target="../slideLayouts/slideLayout77.xml"/><Relationship Id="rId8"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theme" Target="../theme/theme4.xml"/><Relationship Id="rId5" Type="http://schemas.openxmlformats.org/officeDocument/2006/relationships/slideLayout" Target="../slideLayouts/slideLayout83.xml"/><Relationship Id="rId4" Type="http://schemas.openxmlformats.org/officeDocument/2006/relationships/slideLayout" Target="../slideLayouts/slideLayout8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86.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theme" Target="../theme/theme5.xml"/><Relationship Id="rId5" Type="http://schemas.openxmlformats.org/officeDocument/2006/relationships/slideLayout" Target="../slideLayouts/slideLayout88.xml"/><Relationship Id="rId4" Type="http://schemas.openxmlformats.org/officeDocument/2006/relationships/slideLayout" Target="../slideLayouts/slideLayout8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6.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23.jpg"/><Relationship Id="rId5" Type="http://schemas.openxmlformats.org/officeDocument/2006/relationships/slideLayout" Target="../slideLayouts/slideLayout104.xml"/><Relationship Id="rId10" Type="http://schemas.openxmlformats.org/officeDocument/2006/relationships/theme" Target="../theme/theme7.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9"/>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122238"/>
            <a:ext cx="82296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a:t>
            </a:r>
            <a:br>
              <a:rPr lang="en-US" altLang="en-US"/>
            </a:br>
            <a:r>
              <a:rPr lang="en-US" altLang="en-US"/>
              <a:t>Master title style</a:t>
            </a:r>
          </a:p>
        </p:txBody>
      </p:sp>
      <p:sp>
        <p:nvSpPr>
          <p:cNvPr id="2051" name="Text Placeholder 2"/>
          <p:cNvSpPr>
            <a:spLocks noGrp="1"/>
          </p:cNvSpPr>
          <p:nvPr>
            <p:ph type="body" idx="1"/>
          </p:nvPr>
        </p:nvSpPr>
        <p:spPr bwMode="auto">
          <a:xfrm>
            <a:off x="0" y="160020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365760" rIns="457200" bIns="36576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0" y="6356350"/>
            <a:ext cx="6019800" cy="501650"/>
          </a:xfrm>
          <a:prstGeom prst="rect">
            <a:avLst/>
          </a:prstGeom>
        </p:spPr>
        <p:txBody>
          <a:bodyPr vert="horz" wrap="square" lIns="274320" tIns="0" rIns="91440" bIns="182880" numCol="1" anchor="ctr" anchorCtr="0" compatLnSpc="1">
            <a:prstTxWarp prst="textNoShape">
              <a:avLst/>
            </a:prstTxWarp>
          </a:bodyPr>
          <a:lstStyle>
            <a:lvl1pPr eaLnBrk="1" hangingPunct="1">
              <a:defRPr sz="1200">
                <a:solidFill>
                  <a:srgbClr val="FFFFFF"/>
                </a:solidFill>
                <a:latin typeface="Arial" pitchFamily="34" charset="0"/>
                <a:ea typeface="ＭＳ Ｐゴシック" panose="020B0600070205080204" pitchFamily="34" charset="-128"/>
              </a:defRPr>
            </a:lvl1pPr>
          </a:lstStyle>
          <a:p>
            <a:pPr defTabSz="457200"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MS PGothic" pitchFamily="34" charset="-128"/>
              </a:defRPr>
            </a:lvl1pPr>
          </a:lstStyle>
          <a:p>
            <a:pPr defTabSz="457200" fontAlgn="base">
              <a:spcBef>
                <a:spcPct val="0"/>
              </a:spcBef>
              <a:spcAft>
                <a:spcPct val="0"/>
              </a:spcAft>
              <a:defRPr/>
            </a:pPr>
            <a:fld id="{3EC0E435-FAFC-4A36-8B35-7D502878114A}" type="slidenum">
              <a:rPr lang="en-US" altLang="en-US"/>
              <a:pPr defTabSz="457200" fontAlgn="base">
                <a:spcBef>
                  <a:spcPct val="0"/>
                </a:spcBef>
                <a:spcAft>
                  <a:spcPct val="0"/>
                </a:spcAft>
                <a:defRPr/>
              </a:pPr>
              <a:t>‹#›</a:t>
            </a:fld>
            <a:endParaRPr lang="en-US" altLang="en-US"/>
          </a:p>
        </p:txBody>
      </p:sp>
    </p:spTree>
    <p:extLst>
      <p:ext uri="{BB962C8B-B14F-4D97-AF65-F5344CB8AC3E}">
        <p14:creationId xmlns:p14="http://schemas.microsoft.com/office/powerpoint/2010/main" val="28874517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Lst>
  <p:hf sldNum="0" hdr="0" dt="0"/>
  <p:txStyles>
    <p:titleStyle>
      <a:lvl1pPr algn="ctr" rtl="0" eaLnBrk="0" fontAlgn="base" hangingPunct="0">
        <a:spcBef>
          <a:spcPct val="0"/>
        </a:spcBef>
        <a:spcAft>
          <a:spcPct val="0"/>
        </a:spcAft>
        <a:defRPr sz="4000" b="1" kern="1200">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4000" b="1">
          <a:solidFill>
            <a:schemeClr val="tx2"/>
          </a:solidFill>
          <a:latin typeface="Arial" pitchFamily="34" charset="0"/>
          <a:cs typeface="Arial" pitchFamily="34" charset="0"/>
        </a:defRPr>
      </a:lvl2pPr>
      <a:lvl3pPr algn="ctr" rtl="0" eaLnBrk="0" fontAlgn="base" hangingPunct="0">
        <a:spcBef>
          <a:spcPct val="0"/>
        </a:spcBef>
        <a:spcAft>
          <a:spcPct val="0"/>
        </a:spcAft>
        <a:defRPr sz="4000" b="1">
          <a:solidFill>
            <a:schemeClr val="tx2"/>
          </a:solidFill>
          <a:latin typeface="Arial" pitchFamily="34" charset="0"/>
          <a:cs typeface="Arial" pitchFamily="34" charset="0"/>
        </a:defRPr>
      </a:lvl3pPr>
      <a:lvl4pPr algn="ctr" rtl="0" eaLnBrk="0" fontAlgn="base" hangingPunct="0">
        <a:spcBef>
          <a:spcPct val="0"/>
        </a:spcBef>
        <a:spcAft>
          <a:spcPct val="0"/>
        </a:spcAft>
        <a:defRPr sz="4000" b="1">
          <a:solidFill>
            <a:schemeClr val="tx2"/>
          </a:solidFill>
          <a:latin typeface="Arial" pitchFamily="34" charset="0"/>
          <a:cs typeface="Arial" pitchFamily="34" charset="0"/>
        </a:defRPr>
      </a:lvl4pPr>
      <a:lvl5pPr algn="ctr" rtl="0" eaLnBrk="0" fontAlgn="base" hangingPunct="0">
        <a:spcBef>
          <a:spcPct val="0"/>
        </a:spcBef>
        <a:spcAft>
          <a:spcPct val="0"/>
        </a:spcAft>
        <a:defRPr sz="4000" b="1">
          <a:solidFill>
            <a:schemeClr val="tx2"/>
          </a:solidFill>
          <a:latin typeface="Arial" pitchFamily="34" charset="0"/>
          <a:cs typeface="Arial" pitchFamily="34" charset="0"/>
        </a:defRPr>
      </a:lvl5pPr>
      <a:lvl6pPr marL="457200" algn="ctr" rtl="0" fontAlgn="base">
        <a:spcBef>
          <a:spcPct val="0"/>
        </a:spcBef>
        <a:spcAft>
          <a:spcPct val="0"/>
        </a:spcAft>
        <a:defRPr sz="4000" b="1">
          <a:solidFill>
            <a:schemeClr val="tx2"/>
          </a:solidFill>
          <a:latin typeface="Arial" pitchFamily="34" charset="0"/>
          <a:cs typeface="Arial" pitchFamily="34" charset="0"/>
        </a:defRPr>
      </a:lvl6pPr>
      <a:lvl7pPr marL="914400" algn="ctr" rtl="0" fontAlgn="base">
        <a:spcBef>
          <a:spcPct val="0"/>
        </a:spcBef>
        <a:spcAft>
          <a:spcPct val="0"/>
        </a:spcAft>
        <a:defRPr sz="4000" b="1">
          <a:solidFill>
            <a:schemeClr val="tx2"/>
          </a:solidFill>
          <a:latin typeface="Arial" pitchFamily="34" charset="0"/>
          <a:cs typeface="Arial" pitchFamily="34" charset="0"/>
        </a:defRPr>
      </a:lvl7pPr>
      <a:lvl8pPr marL="1371600" algn="ctr" rtl="0" fontAlgn="base">
        <a:spcBef>
          <a:spcPct val="0"/>
        </a:spcBef>
        <a:spcAft>
          <a:spcPct val="0"/>
        </a:spcAft>
        <a:defRPr sz="4000" b="1">
          <a:solidFill>
            <a:schemeClr val="tx2"/>
          </a:solidFill>
          <a:latin typeface="Arial" pitchFamily="34" charset="0"/>
          <a:cs typeface="Arial" pitchFamily="34" charset="0"/>
        </a:defRPr>
      </a:lvl8pPr>
      <a:lvl9pPr marL="1828800" algn="ctr" rtl="0" fontAlgn="base">
        <a:spcBef>
          <a:spcPct val="0"/>
        </a:spcBef>
        <a:spcAft>
          <a:spcPct val="0"/>
        </a:spcAft>
        <a:defRPr sz="4000" b="1">
          <a:solidFill>
            <a:schemeClr val="tx2"/>
          </a:solidFill>
          <a:latin typeface="Arial" pitchFamily="34" charset="0"/>
          <a:cs typeface="Arial" pitchFamily="34" charset="0"/>
        </a:defRPr>
      </a:lvl9pPr>
    </p:titleStyle>
    <p:bodyStyle>
      <a:lvl1pPr marL="342900" indent="-342900" algn="l" rtl="0" eaLnBrk="0" fontAlgn="base" hangingPunct="0">
        <a:spcBef>
          <a:spcPct val="0"/>
        </a:spcBef>
        <a:spcAft>
          <a:spcPts val="600"/>
        </a:spcAft>
        <a:buClr>
          <a:schemeClr val="bg1"/>
        </a:buClr>
        <a:buSzPct val="90000"/>
        <a:buFont typeface="Arial" panose="020B0604020202020204" pitchFamily="34" charset="0"/>
        <a:buChar char="•"/>
        <a:defRPr sz="3200" kern="1200">
          <a:solidFill>
            <a:schemeClr val="bg1"/>
          </a:solidFill>
          <a:latin typeface="Arial" pitchFamily="34" charset="0"/>
          <a:ea typeface="+mn-ea"/>
          <a:cs typeface="Arial" pitchFamily="34" charset="0"/>
        </a:defRPr>
      </a:lvl1pPr>
      <a:lvl2pPr marL="742950" indent="-285750" algn="l" rtl="0" eaLnBrk="0" fontAlgn="base" hangingPunct="0">
        <a:spcBef>
          <a:spcPct val="0"/>
        </a:spcBef>
        <a:spcAft>
          <a:spcPts val="600"/>
        </a:spcAft>
        <a:buClr>
          <a:schemeClr val="bg1"/>
        </a:buClr>
        <a:buSzPct val="90000"/>
        <a:buFont typeface="Arial" panose="020B0604020202020204" pitchFamily="34" charset="0"/>
        <a:buChar char="–"/>
        <a:defRPr sz="2800" kern="1200">
          <a:solidFill>
            <a:schemeClr val="bg1"/>
          </a:solidFill>
          <a:latin typeface="Arial" pitchFamily="34" charset="0"/>
          <a:ea typeface="+mn-ea"/>
          <a:cs typeface="Arial" pitchFamily="34" charset="0"/>
        </a:defRPr>
      </a:lvl2pPr>
      <a:lvl3pPr marL="1143000" indent="-228600" algn="l" rtl="0" eaLnBrk="0" fontAlgn="base" hangingPunct="0">
        <a:spcBef>
          <a:spcPct val="0"/>
        </a:spcBef>
        <a:spcAft>
          <a:spcPts val="600"/>
        </a:spcAft>
        <a:buClr>
          <a:schemeClr val="bg1"/>
        </a:buClr>
        <a:buSzPct val="90000"/>
        <a:buFont typeface="Wingdings" panose="05000000000000000000" pitchFamily="2" charset="2"/>
        <a:buChar char="§"/>
        <a:defRPr sz="2400" kern="1200">
          <a:solidFill>
            <a:schemeClr val="bg1"/>
          </a:solidFill>
          <a:latin typeface="Arial" pitchFamily="34" charset="0"/>
          <a:ea typeface="+mn-ea"/>
          <a:cs typeface="Arial" pitchFamily="34" charset="0"/>
        </a:defRPr>
      </a:lvl3pPr>
      <a:lvl4pPr marL="1600200" indent="-228600" algn="l" rtl="0" eaLnBrk="0" fontAlgn="base" hangingPunct="0">
        <a:spcBef>
          <a:spcPct val="0"/>
        </a:spcBef>
        <a:spcAft>
          <a:spcPts val="600"/>
        </a:spcAft>
        <a:buClr>
          <a:schemeClr val="bg1"/>
        </a:buClr>
        <a:buSzPct val="90000"/>
        <a:buFont typeface="Arial" panose="020B0604020202020204" pitchFamily="34" charset="0"/>
        <a:buChar char="♦"/>
        <a:defRPr sz="2000" kern="1200">
          <a:solidFill>
            <a:schemeClr val="bg1"/>
          </a:solidFill>
          <a:latin typeface="Arial" pitchFamily="34" charset="0"/>
          <a:ea typeface="+mn-ea"/>
          <a:cs typeface="Arial" pitchFamily="34" charset="0"/>
        </a:defRPr>
      </a:lvl4pPr>
      <a:lvl5pPr marL="2057400" indent="-228600" algn="l" rtl="0" eaLnBrk="0" fontAlgn="base" hangingPunct="0">
        <a:spcBef>
          <a:spcPct val="0"/>
        </a:spcBef>
        <a:spcAft>
          <a:spcPts val="600"/>
        </a:spcAft>
        <a:buClr>
          <a:schemeClr val="bg1"/>
        </a:buClr>
        <a:buSzPct val="90000"/>
        <a:buFont typeface="Arial" panose="020B0604020202020204" pitchFamily="34" charset="0"/>
        <a:buChar char="»"/>
        <a:defRPr sz="20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3C"/>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6775450" y="6308725"/>
            <a:ext cx="2133600"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solidFill>
                  <a:schemeClr val="bg1"/>
                </a:solidFill>
                <a:ea typeface="MS PGothic" panose="020B0600070205080204" pitchFamily="34" charset="-128"/>
              </a:defRPr>
            </a:lvl1pPr>
          </a:lstStyle>
          <a:p>
            <a:pPr defTabSz="457200" fontAlgn="base">
              <a:spcBef>
                <a:spcPct val="0"/>
              </a:spcBef>
              <a:spcAft>
                <a:spcPct val="0"/>
              </a:spcAft>
              <a:defRPr/>
            </a:pPr>
            <a:fld id="{F9419CDE-1C2D-4305-BF52-84E18C859E28}" type="slidenum">
              <a:rPr lang="en-US" altLang="en-US">
                <a:solidFill>
                  <a:srgbClr val="00003C"/>
                </a:solidFill>
              </a:rPr>
              <a:pPr defTabSz="457200" fontAlgn="base">
                <a:spcBef>
                  <a:spcPct val="0"/>
                </a:spcBef>
                <a:spcAft>
                  <a:spcPct val="0"/>
                </a:spcAft>
                <a:defRPr/>
              </a:pPr>
              <a:t>‹#›</a:t>
            </a:fld>
            <a:endParaRPr lang="en-US" altLang="en-US">
              <a:solidFill>
                <a:srgbClr val="00003C"/>
              </a:solidFill>
            </a:endParaRPr>
          </a:p>
        </p:txBody>
      </p:sp>
    </p:spTree>
    <p:extLst>
      <p:ext uri="{BB962C8B-B14F-4D97-AF65-F5344CB8AC3E}">
        <p14:creationId xmlns:p14="http://schemas.microsoft.com/office/powerpoint/2010/main" val="382705235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55" r:id="rId18"/>
    <p:sldLayoutId id="2147483756" r:id="rId19"/>
    <p:sldLayoutId id="2147483765" r:id="rId20"/>
  </p:sldLayoutIdLst>
  <p:txStyles>
    <p:titleStyle>
      <a:lvl1pPr algn="ctr" defTabSz="457200" rtl="0" eaLnBrk="0" fontAlgn="base" hangingPunct="0">
        <a:lnSpc>
          <a:spcPct val="85000"/>
        </a:lnSpc>
        <a:spcBef>
          <a:spcPct val="0"/>
        </a:spcBef>
        <a:spcAft>
          <a:spcPct val="0"/>
        </a:spcAft>
        <a:defRPr sz="3600" b="1" kern="1200">
          <a:solidFill>
            <a:schemeClr val="accent1"/>
          </a:solidFill>
          <a:latin typeface="+mj-lt"/>
          <a:ea typeface="ＭＳ Ｐゴシック" panose="020B0600070205080204" pitchFamily="34" charset="-128"/>
          <a:cs typeface="+mj-cs"/>
        </a:defRPr>
      </a:lvl1pPr>
      <a:lvl2pPr algn="ctr" defTabSz="457200" rtl="0" eaLnBrk="0" fontAlgn="base" hangingPunct="0">
        <a:lnSpc>
          <a:spcPct val="85000"/>
        </a:lnSpc>
        <a:spcBef>
          <a:spcPct val="0"/>
        </a:spcBef>
        <a:spcAft>
          <a:spcPct val="0"/>
        </a:spcAft>
        <a:defRPr sz="3600" b="1">
          <a:solidFill>
            <a:schemeClr val="accent1"/>
          </a:solidFill>
          <a:latin typeface="Arial" charset="0"/>
          <a:ea typeface="ＭＳ Ｐゴシック" panose="020B0600070205080204" pitchFamily="34" charset="-128"/>
        </a:defRPr>
      </a:lvl2pPr>
      <a:lvl3pPr algn="ctr" defTabSz="457200" rtl="0" eaLnBrk="0" fontAlgn="base" hangingPunct="0">
        <a:lnSpc>
          <a:spcPct val="85000"/>
        </a:lnSpc>
        <a:spcBef>
          <a:spcPct val="0"/>
        </a:spcBef>
        <a:spcAft>
          <a:spcPct val="0"/>
        </a:spcAft>
        <a:defRPr sz="3600" b="1">
          <a:solidFill>
            <a:schemeClr val="accent1"/>
          </a:solidFill>
          <a:latin typeface="Arial" charset="0"/>
          <a:ea typeface="ＭＳ Ｐゴシック" panose="020B0600070205080204" pitchFamily="34" charset="-128"/>
        </a:defRPr>
      </a:lvl3pPr>
      <a:lvl4pPr algn="ctr" defTabSz="457200" rtl="0" eaLnBrk="0" fontAlgn="base" hangingPunct="0">
        <a:lnSpc>
          <a:spcPct val="85000"/>
        </a:lnSpc>
        <a:spcBef>
          <a:spcPct val="0"/>
        </a:spcBef>
        <a:spcAft>
          <a:spcPct val="0"/>
        </a:spcAft>
        <a:defRPr sz="3600" b="1">
          <a:solidFill>
            <a:schemeClr val="accent1"/>
          </a:solidFill>
          <a:latin typeface="Arial" charset="0"/>
          <a:ea typeface="ＭＳ Ｐゴシック" panose="020B0600070205080204" pitchFamily="34" charset="-128"/>
        </a:defRPr>
      </a:lvl4pPr>
      <a:lvl5pPr algn="ctr" defTabSz="457200" rtl="0" eaLnBrk="0" fontAlgn="base" hangingPunct="0">
        <a:lnSpc>
          <a:spcPct val="85000"/>
        </a:lnSpc>
        <a:spcBef>
          <a:spcPct val="0"/>
        </a:spcBef>
        <a:spcAft>
          <a:spcPct val="0"/>
        </a:spcAft>
        <a:defRPr sz="3600" b="1">
          <a:solidFill>
            <a:schemeClr val="accent1"/>
          </a:solidFill>
          <a:latin typeface="Arial" charset="0"/>
          <a:ea typeface="ＭＳ Ｐゴシック" panose="020B0600070205080204" pitchFamily="34" charset="-128"/>
        </a:defRPr>
      </a:lvl5pPr>
      <a:lvl6pPr marL="457200" algn="ctr" defTabSz="457200" rtl="0" fontAlgn="base">
        <a:lnSpc>
          <a:spcPct val="85000"/>
        </a:lnSpc>
        <a:spcBef>
          <a:spcPct val="0"/>
        </a:spcBef>
        <a:spcAft>
          <a:spcPct val="0"/>
        </a:spcAft>
        <a:defRPr sz="3600" b="1">
          <a:solidFill>
            <a:schemeClr val="accent1"/>
          </a:solidFill>
          <a:latin typeface="Arial" charset="0"/>
          <a:ea typeface="ＭＳ Ｐゴシック" charset="-128"/>
        </a:defRPr>
      </a:lvl6pPr>
      <a:lvl7pPr marL="914400" algn="ctr" defTabSz="457200" rtl="0" fontAlgn="base">
        <a:lnSpc>
          <a:spcPct val="85000"/>
        </a:lnSpc>
        <a:spcBef>
          <a:spcPct val="0"/>
        </a:spcBef>
        <a:spcAft>
          <a:spcPct val="0"/>
        </a:spcAft>
        <a:defRPr sz="3600" b="1">
          <a:solidFill>
            <a:schemeClr val="accent1"/>
          </a:solidFill>
          <a:latin typeface="Arial" charset="0"/>
          <a:ea typeface="ＭＳ Ｐゴシック" charset="-128"/>
        </a:defRPr>
      </a:lvl7pPr>
      <a:lvl8pPr marL="1371600" algn="ctr" defTabSz="457200" rtl="0" fontAlgn="base">
        <a:lnSpc>
          <a:spcPct val="85000"/>
        </a:lnSpc>
        <a:spcBef>
          <a:spcPct val="0"/>
        </a:spcBef>
        <a:spcAft>
          <a:spcPct val="0"/>
        </a:spcAft>
        <a:defRPr sz="3600" b="1">
          <a:solidFill>
            <a:schemeClr val="accent1"/>
          </a:solidFill>
          <a:latin typeface="Arial" charset="0"/>
          <a:ea typeface="ＭＳ Ｐゴシック" charset="-128"/>
        </a:defRPr>
      </a:lvl8pPr>
      <a:lvl9pPr marL="1828800" algn="ctr" defTabSz="457200" rtl="0" fontAlgn="base">
        <a:lnSpc>
          <a:spcPct val="85000"/>
        </a:lnSpc>
        <a:spcBef>
          <a:spcPct val="0"/>
        </a:spcBef>
        <a:spcAft>
          <a:spcPct val="0"/>
        </a:spcAft>
        <a:defRPr sz="3600" b="1">
          <a:solidFill>
            <a:schemeClr val="accent1"/>
          </a:solidFill>
          <a:latin typeface="Arial" charset="0"/>
          <a:ea typeface="ＭＳ Ｐゴシック" charset="-128"/>
        </a:defRPr>
      </a:lvl9pPr>
    </p:titleStyle>
    <p:bodyStyle>
      <a:lvl1pPr marL="342900" indent="-342900" algn="l" defTabSz="457200" rtl="0" eaLnBrk="0" fontAlgn="base" hangingPunct="0">
        <a:spcBef>
          <a:spcPct val="0"/>
        </a:spcBef>
        <a:spcAft>
          <a:spcPts val="200"/>
        </a:spcAft>
        <a:buClr>
          <a:schemeClr val="accent1"/>
        </a:buClr>
        <a:buFont typeface="Arial" panose="020B0604020202020204" pitchFamily="34" charset="0"/>
        <a:buChar char="•"/>
        <a:defRPr sz="2800" b="1" kern="1200">
          <a:solidFill>
            <a:schemeClr val="tx1"/>
          </a:solidFill>
          <a:latin typeface="+mn-lt"/>
          <a:ea typeface="ＭＳ Ｐゴシック" panose="020B0600070205080204" pitchFamily="34" charset="-128"/>
          <a:cs typeface="+mn-cs"/>
        </a:defRPr>
      </a:lvl1pPr>
      <a:lvl2pPr marL="742950" indent="-285750" algn="l" defTabSz="457200" rtl="0" eaLnBrk="0" fontAlgn="base" hangingPunct="0">
        <a:spcBef>
          <a:spcPct val="0"/>
        </a:spcBef>
        <a:spcAft>
          <a:spcPts val="200"/>
        </a:spcAft>
        <a:buClr>
          <a:schemeClr val="accent1"/>
        </a:buClr>
        <a:buFont typeface="Arial" panose="020B0604020202020204" pitchFamily="34" charset="0"/>
        <a:buChar char="–"/>
        <a:defRPr sz="2400" b="1" kern="1200">
          <a:solidFill>
            <a:schemeClr val="tx1"/>
          </a:solidFill>
          <a:latin typeface="+mn-lt"/>
          <a:ea typeface="ＭＳ Ｐゴシック" panose="020B0600070205080204" pitchFamily="34" charset="-128"/>
          <a:cs typeface="+mn-cs"/>
        </a:defRPr>
      </a:lvl2pPr>
      <a:lvl3pPr marL="1143000" indent="-228600" algn="l" defTabSz="457200" rtl="0" eaLnBrk="0" fontAlgn="base" hangingPunct="0">
        <a:spcBef>
          <a:spcPct val="0"/>
        </a:spcBef>
        <a:spcAft>
          <a:spcPts val="200"/>
        </a:spcAft>
        <a:buClr>
          <a:schemeClr val="accent1"/>
        </a:buClr>
        <a:buFont typeface="Arial" panose="020B0604020202020204" pitchFamily="34" charset="0"/>
        <a:buChar char="•"/>
        <a:defRPr sz="2200" b="1" kern="1200">
          <a:solidFill>
            <a:schemeClr val="tx1"/>
          </a:solidFill>
          <a:latin typeface="+mn-lt"/>
          <a:ea typeface="ＭＳ Ｐゴシック" panose="020B0600070205080204" pitchFamily="34" charset="-128"/>
          <a:cs typeface="+mn-cs"/>
        </a:defRPr>
      </a:lvl3pPr>
      <a:lvl4pPr marL="1600200" indent="-228600" algn="l" defTabSz="457200" rtl="0" eaLnBrk="0" fontAlgn="base" hangingPunct="0">
        <a:spcBef>
          <a:spcPct val="0"/>
        </a:spcBef>
        <a:spcAft>
          <a:spcPts val="200"/>
        </a:spcAft>
        <a:buClr>
          <a:schemeClr val="accent1"/>
        </a:buClr>
        <a:buFont typeface="Arial" panose="020B0604020202020204" pitchFamily="34" charset="0"/>
        <a:buChar char="–"/>
        <a:defRPr sz="2000" b="1" kern="1200">
          <a:solidFill>
            <a:schemeClr val="tx1"/>
          </a:solidFill>
          <a:latin typeface="+mn-lt"/>
          <a:ea typeface="ＭＳ Ｐゴシック" panose="020B0600070205080204" pitchFamily="34" charset="-128"/>
          <a:cs typeface="+mn-cs"/>
        </a:defRPr>
      </a:lvl4pPr>
      <a:lvl5pPr marL="2057400" indent="-228600" algn="l" defTabSz="457200" rtl="0" eaLnBrk="0" fontAlgn="base" hangingPunct="0">
        <a:spcBef>
          <a:spcPct val="0"/>
        </a:spcBef>
        <a:spcAft>
          <a:spcPts val="200"/>
        </a:spcAft>
        <a:buClr>
          <a:schemeClr val="accent1"/>
        </a:buClr>
        <a:buFont typeface="Arial" panose="020B0604020202020204" pitchFamily="34" charset="0"/>
        <a:buChar char="»"/>
        <a:defRPr sz="2000" b="1" kern="1200">
          <a:solidFill>
            <a:schemeClr val="tx1"/>
          </a:solidFill>
          <a:latin typeface="+mn-lt"/>
          <a:ea typeface="ＭＳ Ｐゴシック"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blackGray">
      <p:bgPr>
        <a:blipFill dpi="0" rotWithShape="1">
          <a:blip r:embed="rId3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136525"/>
            <a:ext cx="9143999" cy="1016127"/>
          </a:xfrm>
          <a:prstGeom prst="rect">
            <a:avLst/>
          </a:prstGeom>
        </p:spPr>
        <p:txBody>
          <a:bodyPr vert="horz" lIns="182880" tIns="91440" rIns="182880" bIns="9144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0" y="1418250"/>
            <a:ext cx="9144000" cy="4351338"/>
          </a:xfrm>
          <a:prstGeom prst="rect">
            <a:avLst/>
          </a:prstGeom>
          <a:noFill/>
        </p:spPr>
        <p:txBody>
          <a:bodyPr vert="horz" lIns="457200" tIns="182880" rIns="457200" bIns="36576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3"/>
          </p:nvPr>
        </p:nvSpPr>
        <p:spPr>
          <a:xfrm>
            <a:off x="0" y="6055666"/>
            <a:ext cx="9144000" cy="665811"/>
          </a:xfrm>
          <a:prstGeom prst="rect">
            <a:avLst/>
          </a:prstGeom>
        </p:spPr>
        <p:txBody>
          <a:bodyPr vert="horz" lIns="274320" tIns="0" rIns="91440" bIns="182880" rtlCol="0" anchor="ctr"/>
          <a:lstStyle>
            <a:lvl1pPr algn="l">
              <a:defRPr sz="900">
                <a:solidFill>
                  <a:schemeClr val="tx1">
                    <a:lumMod val="90000"/>
                    <a:lumOff val="10000"/>
                  </a:schemeClr>
                </a:solidFill>
              </a:defRPr>
            </a:lvl1pPr>
          </a:lstStyle>
          <a:p>
            <a:endParaRPr lang="en-US" dirty="0"/>
          </a:p>
        </p:txBody>
      </p:sp>
    </p:spTree>
    <p:extLst>
      <p:ext uri="{BB962C8B-B14F-4D97-AF65-F5344CB8AC3E}">
        <p14:creationId xmlns:p14="http://schemas.microsoft.com/office/powerpoint/2010/main" val="204197303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 id="2147483799" r:id="rId19"/>
    <p:sldLayoutId id="2147483800" r:id="rId20"/>
    <p:sldLayoutId id="2147483801" r:id="rId21"/>
    <p:sldLayoutId id="2147483802" r:id="rId22"/>
    <p:sldLayoutId id="2147483803" r:id="rId23"/>
    <p:sldLayoutId id="2147483804" r:id="rId24"/>
    <p:sldLayoutId id="2147483805" r:id="rId25"/>
    <p:sldLayoutId id="2147483806" r:id="rId26"/>
    <p:sldLayoutId id="2147483807" r:id="rId27"/>
    <p:sldLayoutId id="2147483808" r:id="rId28"/>
    <p:sldLayoutId id="2147483809" r:id="rId29"/>
    <p:sldLayoutId id="2147483810" r:id="rId30"/>
    <p:sldLayoutId id="2147483846" r:id="rId31"/>
  </p:sldLayoutIdLst>
  <p:txStyles>
    <p:titleStyle>
      <a:lvl1pPr algn="ctr" defTabSz="685800" rtl="0" eaLnBrk="1" latinLnBrk="0" hangingPunct="1">
        <a:lnSpc>
          <a:spcPct val="100000"/>
        </a:lnSpc>
        <a:spcBef>
          <a:spcPct val="0"/>
        </a:spcBef>
        <a:buNone/>
        <a:defRPr sz="3000" b="1" kern="1200">
          <a:solidFill>
            <a:schemeClr val="accent5"/>
          </a:solidFill>
          <a:latin typeface="+mj-lt"/>
          <a:ea typeface="+mj-ea"/>
          <a:cs typeface="+mj-cs"/>
        </a:defRPr>
      </a:lvl1pPr>
    </p:titleStyle>
    <p:bodyStyle>
      <a:lvl1pPr marL="171450" indent="-171450" algn="l" defTabSz="685800" rtl="0" eaLnBrk="1" latinLnBrk="0" hangingPunct="1">
        <a:lnSpc>
          <a:spcPct val="100000"/>
        </a:lnSpc>
        <a:spcBef>
          <a:spcPts val="0"/>
        </a:spcBef>
        <a:spcAft>
          <a:spcPts val="450"/>
        </a:spcAft>
        <a:buSzPct val="90000"/>
        <a:buFont typeface="Arial" panose="020B0604020202020204" pitchFamily="34" charset="0"/>
        <a:buChar char="•"/>
        <a:defRPr sz="2400" kern="1200">
          <a:solidFill>
            <a:schemeClr val="tx1"/>
          </a:solidFill>
          <a:latin typeface="+mn-lt"/>
          <a:ea typeface="+mn-ea"/>
          <a:cs typeface="+mn-cs"/>
        </a:defRPr>
      </a:lvl1pPr>
      <a:lvl2pPr marL="600075" indent="-257175" algn="l" defTabSz="685800" rtl="0" eaLnBrk="1" latinLnBrk="0" hangingPunct="1">
        <a:lnSpc>
          <a:spcPct val="100000"/>
        </a:lnSpc>
        <a:spcBef>
          <a:spcPts val="0"/>
        </a:spcBef>
        <a:spcAft>
          <a:spcPts val="450"/>
        </a:spcAft>
        <a:buSzPct val="90000"/>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lnSpc>
          <a:spcPct val="100000"/>
        </a:lnSpc>
        <a:spcBef>
          <a:spcPts val="0"/>
        </a:spcBef>
        <a:spcAft>
          <a:spcPts val="450"/>
        </a:spcAft>
        <a:buSzPct val="90000"/>
        <a:buFont typeface="Wingdings" panose="05000000000000000000" pitchFamily="2" charset="2"/>
        <a:buChar char="§"/>
        <a:defRPr sz="1800" kern="1200">
          <a:solidFill>
            <a:schemeClr val="tx1"/>
          </a:solidFill>
          <a:latin typeface="+mn-lt"/>
          <a:ea typeface="+mn-ea"/>
          <a:cs typeface="+mn-cs"/>
        </a:defRPr>
      </a:lvl3pPr>
      <a:lvl4pPr marL="1200150" indent="-171450" algn="l" defTabSz="685800" rtl="0" eaLnBrk="1" latinLnBrk="0" hangingPunct="1">
        <a:lnSpc>
          <a:spcPct val="100000"/>
        </a:lnSpc>
        <a:spcBef>
          <a:spcPts val="0"/>
        </a:spcBef>
        <a:spcAft>
          <a:spcPts val="450"/>
        </a:spcAft>
        <a:buSzPct val="90000"/>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SzPct val="90000"/>
        <a:buFont typeface="Arial" panose="020B0604020202020204" pitchFamily="34" charset="0"/>
        <a:buChar char="•"/>
        <a:defRPr sz="12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66979" y="273685"/>
            <a:ext cx="8410041" cy="615553"/>
          </a:xfrm>
          <a:prstGeom prst="rect">
            <a:avLst/>
          </a:prstGeom>
        </p:spPr>
        <p:txBody>
          <a:bodyPr wrap="square" lIns="0" tIns="0" rIns="0" bIns="0">
            <a:spAutoFit/>
          </a:bodyPr>
          <a:lstStyle>
            <a:lvl1pPr>
              <a:defRPr sz="4000" b="0" i="0">
                <a:solidFill>
                  <a:schemeClr val="tx1"/>
                </a:solidFill>
                <a:latin typeface="Calibri Light"/>
                <a:cs typeface="Calibri Light"/>
              </a:defRPr>
            </a:lvl1pPr>
          </a:lstStyle>
          <a:p>
            <a:endParaRPr/>
          </a:p>
        </p:txBody>
      </p:sp>
      <p:sp>
        <p:nvSpPr>
          <p:cNvPr id="3" name="Holder 3"/>
          <p:cNvSpPr>
            <a:spLocks noGrp="1"/>
          </p:cNvSpPr>
          <p:nvPr>
            <p:ph type="body" idx="1"/>
          </p:nvPr>
        </p:nvSpPr>
        <p:spPr>
          <a:xfrm>
            <a:off x="1330834" y="1489608"/>
            <a:ext cx="6482333"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1" y="6377940"/>
            <a:ext cx="2926079"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9/14/2023</a:t>
            </a:fld>
            <a:endParaRPr lang="en-US"/>
          </a:p>
        </p:txBody>
      </p:sp>
      <p:sp>
        <p:nvSpPr>
          <p:cNvPr id="6" name="Holder 6"/>
          <p:cNvSpPr>
            <a:spLocks noGrp="1"/>
          </p:cNvSpPr>
          <p:nvPr>
            <p:ph type="sldNum" sz="quarter" idx="7"/>
          </p:nvPr>
        </p:nvSpPr>
        <p:spPr>
          <a:xfrm>
            <a:off x="6583680" y="6377940"/>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34243675"/>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88925" y="45472"/>
            <a:ext cx="8566150" cy="461665"/>
          </a:xfrm>
          <a:prstGeom prst="rect">
            <a:avLst/>
          </a:prstGeom>
        </p:spPr>
        <p:txBody>
          <a:bodyPr wrap="square" lIns="0" tIns="0" rIns="0" bIns="0">
            <a:spAutoFit/>
          </a:bodyPr>
          <a:lstStyle>
            <a:lvl1pPr>
              <a:defRPr sz="3000" b="1" i="0">
                <a:solidFill>
                  <a:srgbClr val="894A60"/>
                </a:solidFill>
                <a:latin typeface="Arial"/>
                <a:cs typeface="Arial"/>
              </a:defRPr>
            </a:lvl1pPr>
          </a:lstStyle>
          <a:p>
            <a:endParaRPr/>
          </a:p>
        </p:txBody>
      </p:sp>
      <p:sp>
        <p:nvSpPr>
          <p:cNvPr id="3" name="Holder 3"/>
          <p:cNvSpPr>
            <a:spLocks noGrp="1"/>
          </p:cNvSpPr>
          <p:nvPr>
            <p:ph type="body" idx="1"/>
          </p:nvPr>
        </p:nvSpPr>
        <p:spPr>
          <a:xfrm>
            <a:off x="686300" y="1236589"/>
            <a:ext cx="7771401" cy="115416"/>
          </a:xfrm>
          <a:prstGeom prst="rect">
            <a:avLst/>
          </a:prstGeom>
        </p:spPr>
        <p:txBody>
          <a:bodyPr wrap="square" lIns="0" tIns="0" rIns="0" bIns="0">
            <a:spAutoFit/>
          </a:bodyPr>
          <a:lstStyle>
            <a:lvl1pPr>
              <a:defRPr sz="750" b="0" i="1">
                <a:solidFill>
                  <a:srgbClr val="225C83"/>
                </a:solidFill>
                <a:latin typeface="Calibri"/>
                <a:cs typeface="Calibri"/>
              </a:defRPr>
            </a:lvl1pPr>
          </a:lstStyle>
          <a:p>
            <a:endParaRPr/>
          </a:p>
        </p:txBody>
      </p:sp>
      <p:sp>
        <p:nvSpPr>
          <p:cNvPr id="4" name="Holder 4"/>
          <p:cNvSpPr>
            <a:spLocks noGrp="1"/>
          </p:cNvSpPr>
          <p:nvPr>
            <p:ph type="ftr" sz="quarter" idx="5"/>
          </p:nvPr>
        </p:nvSpPr>
        <p:spPr>
          <a:xfrm>
            <a:off x="3108961" y="6377941"/>
            <a:ext cx="2926079"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1"/>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9/14/2023</a:t>
            </a:fld>
            <a:endParaRPr lang="en-US"/>
          </a:p>
        </p:txBody>
      </p:sp>
      <p:sp>
        <p:nvSpPr>
          <p:cNvPr id="6" name="Holder 6"/>
          <p:cNvSpPr>
            <a:spLocks noGrp="1"/>
          </p:cNvSpPr>
          <p:nvPr>
            <p:ph type="sldNum" sz="quarter" idx="7"/>
          </p:nvPr>
        </p:nvSpPr>
        <p:spPr>
          <a:xfrm>
            <a:off x="6583680" y="6377941"/>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52289421"/>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F17BFC-6F9F-6E68-8A53-00BC076AFA1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20BAB9-93FD-C155-E44B-05C5BEDF09D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D127C-2110-12BC-E831-5FF97726479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12455F1-94A3-4BB4-8C3B-77642E434C5D}" type="datetimeFigureOut">
              <a:rPr lang="en-US" smtClean="0"/>
              <a:t>9/14/2023</a:t>
            </a:fld>
            <a:endParaRPr lang="en-US"/>
          </a:p>
        </p:txBody>
      </p:sp>
      <p:sp>
        <p:nvSpPr>
          <p:cNvPr id="5" name="Footer Placeholder 4">
            <a:extLst>
              <a:ext uri="{FF2B5EF4-FFF2-40B4-BE49-F238E27FC236}">
                <a16:creationId xmlns:a16="http://schemas.microsoft.com/office/drawing/2014/main" id="{CC8CD654-2B26-219F-9719-243EA9F8E31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B058BF-6D18-32DE-9F6F-4E3B6F9C8E0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5BBF379-5A95-4E96-8D02-413DBC798CF6}" type="slidenum">
              <a:rPr lang="en-US" smtClean="0"/>
              <a:t>‹#›</a:t>
            </a:fld>
            <a:endParaRPr lang="en-US"/>
          </a:p>
        </p:txBody>
      </p:sp>
    </p:spTree>
    <p:extLst>
      <p:ext uri="{BB962C8B-B14F-4D97-AF65-F5344CB8AC3E}">
        <p14:creationId xmlns:p14="http://schemas.microsoft.com/office/powerpoint/2010/main" val="1579240745"/>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2BD92E-EEAD-CA4E-8251-25A6951F8CEF}"/>
              </a:ext>
            </a:extLst>
          </p:cNvPr>
          <p:cNvPicPr>
            <a:picLocks noChangeAspect="1"/>
          </p:cNvPicPr>
          <p:nvPr userDrawn="1"/>
        </p:nvPicPr>
        <p:blipFill>
          <a:blip r:embed="rId11"/>
          <a:srcRect/>
          <a:stretch/>
        </p:blipFill>
        <p:spPr>
          <a:xfrm>
            <a:off x="0" y="3050"/>
            <a:ext cx="9152056" cy="6851901"/>
          </a:xfrm>
          <a:prstGeom prst="rect">
            <a:avLst/>
          </a:prstGeom>
        </p:spPr>
      </p:pic>
      <p:sp>
        <p:nvSpPr>
          <p:cNvPr id="2" name="Title Placeholder 1"/>
          <p:cNvSpPr>
            <a:spLocks noGrp="1"/>
          </p:cNvSpPr>
          <p:nvPr>
            <p:ph type="title"/>
          </p:nvPr>
        </p:nvSpPr>
        <p:spPr>
          <a:xfrm>
            <a:off x="457200" y="160336"/>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2983684"/>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Lst>
  <p:txStyles>
    <p:titleStyle>
      <a:lvl1pPr algn="ctr" defTabSz="457200" rtl="0" eaLnBrk="1" latinLnBrk="0" hangingPunct="1">
        <a:spcBef>
          <a:spcPct val="0"/>
        </a:spcBef>
        <a:buNone/>
        <a:defRPr sz="3200" kern="1200">
          <a:solidFill>
            <a:schemeClr val="bg1"/>
          </a:solidFill>
          <a:latin typeface="+mj-lt"/>
          <a:ea typeface="+mj-ea"/>
          <a:cs typeface="+mj-cs"/>
        </a:defRPr>
      </a:lvl1pPr>
    </p:titleStyle>
    <p:body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81.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8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5.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5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78.xml"/><Relationship Id="rId4" Type="http://schemas.openxmlformats.org/officeDocument/2006/relationships/chart" Target="../charts/char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6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5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53.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3"/>
          <p:cNvSpPr txBox="1">
            <a:spLocks noChangeArrowheads="1"/>
          </p:cNvSpPr>
          <p:nvPr/>
        </p:nvSpPr>
        <p:spPr bwMode="auto">
          <a:xfrm>
            <a:off x="-152400" y="1672773"/>
            <a:ext cx="9067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Aft>
                <a:spcPts val="200"/>
              </a:spcAft>
              <a:buClr>
                <a:schemeClr val="accent1"/>
              </a:buClr>
              <a:buFont typeface="Arial" panose="020B0604020202020204" pitchFamily="34" charset="0"/>
              <a:buChar char="•"/>
              <a:defRPr sz="2800" b="1">
                <a:solidFill>
                  <a:schemeClr val="tx1"/>
                </a:solidFill>
                <a:latin typeface="Arial" panose="020B0604020202020204" pitchFamily="34" charset="0"/>
                <a:ea typeface="ＭＳ Ｐゴシック" pitchFamily="34" charset="-128"/>
              </a:defRPr>
            </a:lvl1pPr>
            <a:lvl2pPr marL="742950" indent="-285750">
              <a:spcAft>
                <a:spcPts val="200"/>
              </a:spcAft>
              <a:buClr>
                <a:schemeClr val="accent1"/>
              </a:buClr>
              <a:buFont typeface="Arial" panose="020B0604020202020204" pitchFamily="34" charset="0"/>
              <a:buChar char="–"/>
              <a:defRPr sz="2400" b="1">
                <a:solidFill>
                  <a:schemeClr val="tx1"/>
                </a:solidFill>
                <a:latin typeface="Arial" panose="020B0604020202020204" pitchFamily="34" charset="0"/>
                <a:ea typeface="ＭＳ Ｐゴシック" pitchFamily="34" charset="-128"/>
              </a:defRPr>
            </a:lvl2pPr>
            <a:lvl3pPr marL="1143000" indent="-228600">
              <a:spcAft>
                <a:spcPts val="200"/>
              </a:spcAft>
              <a:buClr>
                <a:schemeClr val="accent1"/>
              </a:buClr>
              <a:buFont typeface="Arial" panose="020B0604020202020204" pitchFamily="34" charset="0"/>
              <a:buChar char="•"/>
              <a:defRPr sz="2200" b="1">
                <a:solidFill>
                  <a:schemeClr val="tx1"/>
                </a:solidFill>
                <a:latin typeface="Arial" panose="020B0604020202020204" pitchFamily="34" charset="0"/>
                <a:ea typeface="ＭＳ Ｐゴシック" pitchFamily="34" charset="-128"/>
              </a:defRPr>
            </a:lvl3pPr>
            <a:lvl4pPr marL="1600200" indent="-228600">
              <a:spcAft>
                <a:spcPts val="200"/>
              </a:spcAft>
              <a:buClr>
                <a:schemeClr val="accent1"/>
              </a:buClr>
              <a:buFont typeface="Arial" panose="020B0604020202020204" pitchFamily="34" charset="0"/>
              <a:buChar char="–"/>
              <a:defRPr sz="2000" b="1">
                <a:solidFill>
                  <a:schemeClr val="tx1"/>
                </a:solidFill>
                <a:latin typeface="Arial" panose="020B0604020202020204" pitchFamily="34" charset="0"/>
                <a:ea typeface="ＭＳ Ｐゴシック" pitchFamily="34" charset="-128"/>
              </a:defRPr>
            </a:lvl4pPr>
            <a:lvl5pPr marL="2057400" indent="-228600">
              <a:spcAft>
                <a:spcPts val="200"/>
              </a:spcAft>
              <a:buClr>
                <a:schemeClr val="accent1"/>
              </a:buClr>
              <a:buFont typeface="Arial" panose="020B0604020202020204" pitchFamily="34" charset="0"/>
              <a:buChar char="»"/>
              <a:defRPr sz="2000" b="1">
                <a:solidFill>
                  <a:schemeClr val="tx1"/>
                </a:solidFill>
                <a:latin typeface="Arial" panose="020B0604020202020204" pitchFamily="34" charset="0"/>
                <a:ea typeface="ＭＳ Ｐゴシック" pitchFamily="34" charset="-128"/>
              </a:defRPr>
            </a:lvl5pPr>
            <a:lvl6pPr marL="2514600" indent="-228600" defTabSz="457200" eaLnBrk="0" fontAlgn="base" hangingPunct="0">
              <a:spcBef>
                <a:spcPct val="0"/>
              </a:spcBef>
              <a:spcAft>
                <a:spcPts val="200"/>
              </a:spcAft>
              <a:buClr>
                <a:schemeClr val="accent1"/>
              </a:buClr>
              <a:buFont typeface="Arial" panose="020B0604020202020204" pitchFamily="34" charset="0"/>
              <a:buChar char="»"/>
              <a:defRPr sz="2000" b="1">
                <a:solidFill>
                  <a:schemeClr val="tx1"/>
                </a:solidFill>
                <a:latin typeface="Arial" panose="020B0604020202020204" pitchFamily="34" charset="0"/>
                <a:ea typeface="ＭＳ Ｐゴシック" pitchFamily="34" charset="-128"/>
              </a:defRPr>
            </a:lvl6pPr>
            <a:lvl7pPr marL="2971800" indent="-228600" defTabSz="457200" eaLnBrk="0" fontAlgn="base" hangingPunct="0">
              <a:spcBef>
                <a:spcPct val="0"/>
              </a:spcBef>
              <a:spcAft>
                <a:spcPts val="200"/>
              </a:spcAft>
              <a:buClr>
                <a:schemeClr val="accent1"/>
              </a:buClr>
              <a:buFont typeface="Arial" panose="020B0604020202020204" pitchFamily="34" charset="0"/>
              <a:buChar char="»"/>
              <a:defRPr sz="2000" b="1">
                <a:solidFill>
                  <a:schemeClr val="tx1"/>
                </a:solidFill>
                <a:latin typeface="Arial" panose="020B0604020202020204" pitchFamily="34" charset="0"/>
                <a:ea typeface="ＭＳ Ｐゴシック" pitchFamily="34" charset="-128"/>
              </a:defRPr>
            </a:lvl7pPr>
            <a:lvl8pPr marL="3429000" indent="-228600" defTabSz="457200" eaLnBrk="0" fontAlgn="base" hangingPunct="0">
              <a:spcBef>
                <a:spcPct val="0"/>
              </a:spcBef>
              <a:spcAft>
                <a:spcPts val="200"/>
              </a:spcAft>
              <a:buClr>
                <a:schemeClr val="accent1"/>
              </a:buClr>
              <a:buFont typeface="Arial" panose="020B0604020202020204" pitchFamily="34" charset="0"/>
              <a:buChar char="»"/>
              <a:defRPr sz="2000" b="1">
                <a:solidFill>
                  <a:schemeClr val="tx1"/>
                </a:solidFill>
                <a:latin typeface="Arial" panose="020B0604020202020204" pitchFamily="34" charset="0"/>
                <a:ea typeface="ＭＳ Ｐゴシック" pitchFamily="34" charset="-128"/>
              </a:defRPr>
            </a:lvl8pPr>
            <a:lvl9pPr marL="3886200" indent="-228600" defTabSz="457200" eaLnBrk="0" fontAlgn="base" hangingPunct="0">
              <a:spcBef>
                <a:spcPct val="0"/>
              </a:spcBef>
              <a:spcAft>
                <a:spcPts val="200"/>
              </a:spcAft>
              <a:buClr>
                <a:schemeClr val="accent1"/>
              </a:buClr>
              <a:buFont typeface="Arial" panose="020B0604020202020204" pitchFamily="34" charset="0"/>
              <a:buChar char="»"/>
              <a:defRPr sz="2000" b="1">
                <a:solidFill>
                  <a:schemeClr val="tx1"/>
                </a:solidFill>
                <a:latin typeface="Arial" panose="020B0604020202020204" pitchFamily="34" charset="0"/>
                <a:ea typeface="ＭＳ Ｐゴシック" pitchFamily="34" charset="-128"/>
              </a:defRPr>
            </a:lvl9pPr>
          </a:lstStyle>
          <a:p>
            <a:pPr algn="ctr" defTabSz="457200" eaLnBrk="0" fontAlgn="base" hangingPunct="0">
              <a:spcBef>
                <a:spcPct val="0"/>
              </a:spcBef>
              <a:spcAft>
                <a:spcPct val="0"/>
              </a:spcAft>
              <a:buClrTx/>
              <a:buFontTx/>
              <a:buNone/>
            </a:pPr>
            <a:endParaRPr lang="en-US" altLang="en-US" sz="3200" dirty="0">
              <a:latin typeface="Times New Roman" panose="02020603050405020304" pitchFamily="18" charset="0"/>
            </a:endParaRPr>
          </a:p>
          <a:p>
            <a:pPr algn="ctr" defTabSz="457200" eaLnBrk="0" fontAlgn="base" hangingPunct="0">
              <a:spcBef>
                <a:spcPct val="0"/>
              </a:spcBef>
              <a:spcAft>
                <a:spcPct val="0"/>
              </a:spcAft>
              <a:buClrTx/>
              <a:buFontTx/>
              <a:buNone/>
            </a:pPr>
            <a:endParaRPr lang="en-US" altLang="en-US" sz="3200" dirty="0">
              <a:latin typeface="Times New Roman" panose="02020603050405020304" pitchFamily="18" charset="0"/>
            </a:endParaRPr>
          </a:p>
        </p:txBody>
      </p:sp>
      <p:sp>
        <p:nvSpPr>
          <p:cNvPr id="132101" name="TextBox 3"/>
          <p:cNvSpPr txBox="1">
            <a:spLocks noChangeArrowheads="1"/>
          </p:cNvSpPr>
          <p:nvPr/>
        </p:nvSpPr>
        <p:spPr bwMode="auto">
          <a:xfrm>
            <a:off x="146843" y="40579"/>
            <a:ext cx="885031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200"/>
              </a:spcAft>
              <a:buClr>
                <a:schemeClr val="accent1"/>
              </a:buClr>
              <a:buFont typeface="Arial" panose="020B0604020202020204" pitchFamily="34" charset="0"/>
              <a:buChar char="•"/>
              <a:defRPr sz="2800" b="1">
                <a:solidFill>
                  <a:schemeClr val="tx1"/>
                </a:solidFill>
                <a:latin typeface="Arial" panose="020B0604020202020204" pitchFamily="34" charset="0"/>
                <a:ea typeface="ＭＳ Ｐゴシック" pitchFamily="34" charset="-128"/>
              </a:defRPr>
            </a:lvl1pPr>
            <a:lvl2pPr marL="742950" indent="-285750">
              <a:spcAft>
                <a:spcPts val="200"/>
              </a:spcAft>
              <a:buClr>
                <a:schemeClr val="accent1"/>
              </a:buClr>
              <a:buFont typeface="Arial" panose="020B0604020202020204" pitchFamily="34" charset="0"/>
              <a:buChar char="–"/>
              <a:defRPr sz="2400" b="1">
                <a:solidFill>
                  <a:schemeClr val="tx1"/>
                </a:solidFill>
                <a:latin typeface="Arial" panose="020B0604020202020204" pitchFamily="34" charset="0"/>
                <a:ea typeface="ＭＳ Ｐゴシック" pitchFamily="34" charset="-128"/>
              </a:defRPr>
            </a:lvl2pPr>
            <a:lvl3pPr marL="1143000" indent="-228600">
              <a:spcAft>
                <a:spcPts val="200"/>
              </a:spcAft>
              <a:buClr>
                <a:schemeClr val="accent1"/>
              </a:buClr>
              <a:buFont typeface="Arial" panose="020B0604020202020204" pitchFamily="34" charset="0"/>
              <a:buChar char="•"/>
              <a:defRPr sz="2200" b="1">
                <a:solidFill>
                  <a:schemeClr val="tx1"/>
                </a:solidFill>
                <a:latin typeface="Arial" panose="020B0604020202020204" pitchFamily="34" charset="0"/>
                <a:ea typeface="ＭＳ Ｐゴシック" pitchFamily="34" charset="-128"/>
              </a:defRPr>
            </a:lvl3pPr>
            <a:lvl4pPr marL="1600200" indent="-228600">
              <a:spcAft>
                <a:spcPts val="200"/>
              </a:spcAft>
              <a:buClr>
                <a:schemeClr val="accent1"/>
              </a:buClr>
              <a:buFont typeface="Arial" panose="020B0604020202020204" pitchFamily="34" charset="0"/>
              <a:buChar char="–"/>
              <a:defRPr sz="2000" b="1">
                <a:solidFill>
                  <a:schemeClr val="tx1"/>
                </a:solidFill>
                <a:latin typeface="Arial" panose="020B0604020202020204" pitchFamily="34" charset="0"/>
                <a:ea typeface="ＭＳ Ｐゴシック" pitchFamily="34" charset="-128"/>
              </a:defRPr>
            </a:lvl4pPr>
            <a:lvl5pPr marL="2057400" indent="-228600">
              <a:spcAft>
                <a:spcPts val="200"/>
              </a:spcAft>
              <a:buClr>
                <a:schemeClr val="accent1"/>
              </a:buClr>
              <a:buFont typeface="Arial" panose="020B0604020202020204" pitchFamily="34" charset="0"/>
              <a:buChar char="»"/>
              <a:defRPr sz="2000" b="1">
                <a:solidFill>
                  <a:schemeClr val="tx1"/>
                </a:solidFill>
                <a:latin typeface="Arial" panose="020B0604020202020204" pitchFamily="34" charset="0"/>
                <a:ea typeface="ＭＳ Ｐゴシック" pitchFamily="34" charset="-128"/>
              </a:defRPr>
            </a:lvl5pPr>
            <a:lvl6pPr marL="2514600" indent="-228600" defTabSz="457200" eaLnBrk="0" fontAlgn="base" hangingPunct="0">
              <a:spcBef>
                <a:spcPct val="0"/>
              </a:spcBef>
              <a:spcAft>
                <a:spcPts val="200"/>
              </a:spcAft>
              <a:buClr>
                <a:schemeClr val="accent1"/>
              </a:buClr>
              <a:buFont typeface="Arial" panose="020B0604020202020204" pitchFamily="34" charset="0"/>
              <a:buChar char="»"/>
              <a:defRPr sz="2000" b="1">
                <a:solidFill>
                  <a:schemeClr val="tx1"/>
                </a:solidFill>
                <a:latin typeface="Arial" panose="020B0604020202020204" pitchFamily="34" charset="0"/>
                <a:ea typeface="ＭＳ Ｐゴシック" pitchFamily="34" charset="-128"/>
              </a:defRPr>
            </a:lvl6pPr>
            <a:lvl7pPr marL="2971800" indent="-228600" defTabSz="457200" eaLnBrk="0" fontAlgn="base" hangingPunct="0">
              <a:spcBef>
                <a:spcPct val="0"/>
              </a:spcBef>
              <a:spcAft>
                <a:spcPts val="200"/>
              </a:spcAft>
              <a:buClr>
                <a:schemeClr val="accent1"/>
              </a:buClr>
              <a:buFont typeface="Arial" panose="020B0604020202020204" pitchFamily="34" charset="0"/>
              <a:buChar char="»"/>
              <a:defRPr sz="2000" b="1">
                <a:solidFill>
                  <a:schemeClr val="tx1"/>
                </a:solidFill>
                <a:latin typeface="Arial" panose="020B0604020202020204" pitchFamily="34" charset="0"/>
                <a:ea typeface="ＭＳ Ｐゴシック" pitchFamily="34" charset="-128"/>
              </a:defRPr>
            </a:lvl7pPr>
            <a:lvl8pPr marL="3429000" indent="-228600" defTabSz="457200" eaLnBrk="0" fontAlgn="base" hangingPunct="0">
              <a:spcBef>
                <a:spcPct val="0"/>
              </a:spcBef>
              <a:spcAft>
                <a:spcPts val="200"/>
              </a:spcAft>
              <a:buClr>
                <a:schemeClr val="accent1"/>
              </a:buClr>
              <a:buFont typeface="Arial" panose="020B0604020202020204" pitchFamily="34" charset="0"/>
              <a:buChar char="»"/>
              <a:defRPr sz="2000" b="1">
                <a:solidFill>
                  <a:schemeClr val="tx1"/>
                </a:solidFill>
                <a:latin typeface="Arial" panose="020B0604020202020204" pitchFamily="34" charset="0"/>
                <a:ea typeface="ＭＳ Ｐゴシック" pitchFamily="34" charset="-128"/>
              </a:defRPr>
            </a:lvl8pPr>
            <a:lvl9pPr marL="3886200" indent="-228600" defTabSz="457200" eaLnBrk="0" fontAlgn="base" hangingPunct="0">
              <a:spcBef>
                <a:spcPct val="0"/>
              </a:spcBef>
              <a:spcAft>
                <a:spcPts val="200"/>
              </a:spcAft>
              <a:buClr>
                <a:schemeClr val="accent1"/>
              </a:buClr>
              <a:buFont typeface="Arial" panose="020B0604020202020204" pitchFamily="34" charset="0"/>
              <a:buChar char="»"/>
              <a:defRPr sz="2000" b="1">
                <a:solidFill>
                  <a:schemeClr val="tx1"/>
                </a:solidFill>
                <a:latin typeface="Arial" panose="020B0604020202020204" pitchFamily="34" charset="0"/>
                <a:ea typeface="ＭＳ Ｐゴシック" pitchFamily="34" charset="-128"/>
              </a:defRPr>
            </a:lvl9pPr>
          </a:lstStyle>
          <a:p>
            <a:pPr algn="ctr" defTabSz="457200" eaLnBrk="0" fontAlgn="base" hangingPunct="0">
              <a:spcBef>
                <a:spcPct val="0"/>
              </a:spcBef>
              <a:spcAft>
                <a:spcPct val="0"/>
              </a:spcAft>
              <a:buClrTx/>
              <a:buFontTx/>
              <a:buNone/>
            </a:pPr>
            <a:r>
              <a:rPr lang="en-US" altLang="en-US" sz="3200" dirty="0">
                <a:solidFill>
                  <a:srgbClr val="FFFF00"/>
                </a:solidFill>
              </a:rPr>
              <a:t> Positioning Highly Effective Therapy in Ulcerative Colitis</a:t>
            </a:r>
          </a:p>
        </p:txBody>
      </p:sp>
      <p:sp>
        <p:nvSpPr>
          <p:cNvPr id="7" name="Text Placeholder 12">
            <a:extLst>
              <a:ext uri="{FF2B5EF4-FFF2-40B4-BE49-F238E27FC236}">
                <a16:creationId xmlns:a16="http://schemas.microsoft.com/office/drawing/2014/main" id="{00CB703A-D2F0-C207-29EB-F3E418A27FB2}"/>
              </a:ext>
            </a:extLst>
          </p:cNvPr>
          <p:cNvSpPr txBox="1">
            <a:spLocks/>
          </p:cNvSpPr>
          <p:nvPr/>
        </p:nvSpPr>
        <p:spPr bwMode="auto">
          <a:xfrm>
            <a:off x="228600" y="1461654"/>
            <a:ext cx="8534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0" rIns="0" bIns="0" numCol="1" anchor="t" anchorCtr="0" compatLnSpc="1">
            <a:prstTxWarp prst="textNoShape">
              <a:avLst/>
            </a:prstTxWarp>
            <a:noAutofit/>
          </a:bodyPr>
          <a:lstStyle>
            <a:lvl1pPr marL="342900" indent="-342900" algn="l" rtl="0" eaLnBrk="0" fontAlgn="base" hangingPunct="0">
              <a:spcBef>
                <a:spcPct val="0"/>
              </a:spcBef>
              <a:spcAft>
                <a:spcPts val="600"/>
              </a:spcAft>
              <a:buClr>
                <a:schemeClr val="bg1"/>
              </a:buClr>
              <a:buSzPct val="90000"/>
              <a:buFontTx/>
              <a:buNone/>
              <a:defRPr sz="2400" kern="1200">
                <a:solidFill>
                  <a:schemeClr val="bg1"/>
                </a:solidFill>
                <a:latin typeface="Arial" pitchFamily="34" charset="0"/>
                <a:ea typeface="+mn-ea"/>
                <a:cs typeface="Arial" pitchFamily="34" charset="0"/>
              </a:defRPr>
            </a:lvl1pPr>
            <a:lvl2pPr marL="742950" indent="-285750" algn="l" rtl="0" eaLnBrk="0" fontAlgn="base" hangingPunct="0">
              <a:spcBef>
                <a:spcPct val="0"/>
              </a:spcBef>
              <a:spcAft>
                <a:spcPts val="600"/>
              </a:spcAft>
              <a:buClr>
                <a:schemeClr val="bg1"/>
              </a:buClr>
              <a:buSzPct val="90000"/>
              <a:buFontTx/>
              <a:buNone/>
              <a:defRPr sz="2400" kern="1200">
                <a:solidFill>
                  <a:schemeClr val="bg1"/>
                </a:solidFill>
                <a:latin typeface="Arial" pitchFamily="34" charset="0"/>
                <a:ea typeface="+mn-ea"/>
                <a:cs typeface="Arial" pitchFamily="34" charset="0"/>
              </a:defRPr>
            </a:lvl2pPr>
            <a:lvl3pPr marL="1143000" indent="-228600" algn="l" rtl="0" eaLnBrk="0" fontAlgn="base" hangingPunct="0">
              <a:spcBef>
                <a:spcPct val="0"/>
              </a:spcBef>
              <a:spcAft>
                <a:spcPts val="600"/>
              </a:spcAft>
              <a:buClr>
                <a:schemeClr val="bg1"/>
              </a:buClr>
              <a:buSzPct val="90000"/>
              <a:buFontTx/>
              <a:buNone/>
              <a:defRPr sz="2400" kern="1200">
                <a:solidFill>
                  <a:schemeClr val="bg1"/>
                </a:solidFill>
                <a:latin typeface="Arial" pitchFamily="34" charset="0"/>
                <a:ea typeface="+mn-ea"/>
                <a:cs typeface="Arial" pitchFamily="34" charset="0"/>
              </a:defRPr>
            </a:lvl3pPr>
            <a:lvl4pPr marL="1600200" indent="-228600" algn="l" rtl="0" eaLnBrk="0" fontAlgn="base" hangingPunct="0">
              <a:spcBef>
                <a:spcPct val="0"/>
              </a:spcBef>
              <a:spcAft>
                <a:spcPts val="600"/>
              </a:spcAft>
              <a:buClr>
                <a:schemeClr val="bg1"/>
              </a:buClr>
              <a:buSzPct val="90000"/>
              <a:buFontTx/>
              <a:buNone/>
              <a:defRPr sz="2400" kern="1200">
                <a:solidFill>
                  <a:schemeClr val="bg1"/>
                </a:solidFill>
                <a:latin typeface="Arial" pitchFamily="34" charset="0"/>
                <a:ea typeface="+mn-ea"/>
                <a:cs typeface="Arial" pitchFamily="34" charset="0"/>
              </a:defRPr>
            </a:lvl4pPr>
            <a:lvl5pPr marL="2057400" indent="-228600" algn="l" rtl="0" eaLnBrk="0" fontAlgn="base" hangingPunct="0">
              <a:spcBef>
                <a:spcPct val="0"/>
              </a:spcBef>
              <a:spcAft>
                <a:spcPts val="600"/>
              </a:spcAft>
              <a:buClr>
                <a:schemeClr val="bg1"/>
              </a:buClr>
              <a:buSzPct val="90000"/>
              <a:buFontTx/>
              <a:buNone/>
              <a:defRPr sz="24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ctr" defTabSz="914400" rtl="0" eaLnBrk="0" fontAlgn="base" latinLnBrk="0" hangingPunct="0">
              <a:lnSpc>
                <a:spcPct val="100000"/>
              </a:lnSpc>
              <a:spcBef>
                <a:spcPct val="0"/>
              </a:spcBef>
              <a:spcAft>
                <a:spcPts val="600"/>
              </a:spcAft>
              <a:buClr>
                <a:sysClr val="window" lastClr="FFFFFF"/>
              </a:buClr>
              <a:buSzPct val="90000"/>
              <a:buFontTx/>
              <a:buNone/>
              <a:tabLst/>
              <a:defRPr/>
            </a:pPr>
            <a:r>
              <a:rPr kumimoji="0" lang="en-US"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Gary R Lichtenstein, MD, FACP, FACG, AGAF</a:t>
            </a:r>
          </a:p>
          <a:p>
            <a:pPr marL="342900" marR="0" lvl="0" indent="-342900" algn="ctr" defTabSz="914400" rtl="0" eaLnBrk="0" fontAlgn="base" latinLnBrk="0" hangingPunct="0">
              <a:lnSpc>
                <a:spcPct val="100000"/>
              </a:lnSpc>
              <a:spcBef>
                <a:spcPct val="0"/>
              </a:spcBef>
              <a:spcAft>
                <a:spcPts val="600"/>
              </a:spcAft>
              <a:buClr>
                <a:sysClr val="window" lastClr="FFFFFF"/>
              </a:buClr>
              <a:buSzPct val="90000"/>
              <a:buFontTx/>
              <a:buNone/>
              <a:tabLst/>
              <a:defRPr/>
            </a:pPr>
            <a:r>
              <a:rPr kumimoji="0" lang="en-US" sz="1800" b="0" i="0" u="none" strike="noStrike" kern="1200" cap="none" spc="0" normalizeH="0" baseline="0" noProof="0" dirty="0">
                <a:ln>
                  <a:noFill/>
                </a:ln>
                <a:solidFill>
                  <a:sysClr val="window" lastClr="FFFFFF"/>
                </a:solidFill>
                <a:effectLst/>
                <a:uLnTx/>
                <a:uFillTx/>
                <a:latin typeface="Arial" pitchFamily="34" charset="0"/>
                <a:ea typeface="+mn-ea"/>
                <a:cs typeface="Arial" pitchFamily="34" charset="0"/>
              </a:rPr>
              <a:t>Professor of Medicine</a:t>
            </a:r>
          </a:p>
          <a:p>
            <a:pPr marL="342900" marR="0" lvl="0" indent="-342900" algn="ctr" defTabSz="914400" rtl="0" eaLnBrk="0" fontAlgn="base" latinLnBrk="0" hangingPunct="0">
              <a:lnSpc>
                <a:spcPct val="100000"/>
              </a:lnSpc>
              <a:spcBef>
                <a:spcPct val="0"/>
              </a:spcBef>
              <a:spcAft>
                <a:spcPts val="600"/>
              </a:spcAft>
              <a:buClr>
                <a:sysClr val="window" lastClr="FFFFFF"/>
              </a:buClr>
              <a:buSzPct val="90000"/>
              <a:buFontTx/>
              <a:buNone/>
              <a:tabLst/>
              <a:defRPr/>
            </a:pPr>
            <a:r>
              <a:rPr kumimoji="0" lang="en-US" sz="1800" b="0" i="0" u="none" strike="noStrike" kern="1200" cap="none" spc="0" normalizeH="0" baseline="0" noProof="0" dirty="0">
                <a:ln>
                  <a:noFill/>
                </a:ln>
                <a:solidFill>
                  <a:sysClr val="window" lastClr="FFFFFF"/>
                </a:solidFill>
                <a:effectLst/>
                <a:uLnTx/>
                <a:uFillTx/>
                <a:latin typeface="Arial" pitchFamily="34" charset="0"/>
                <a:ea typeface="+mn-ea"/>
                <a:cs typeface="Arial" pitchFamily="34" charset="0"/>
              </a:rPr>
              <a:t>University of Pennsylvania School of Medicine</a:t>
            </a:r>
          </a:p>
          <a:p>
            <a:pPr marL="342900" marR="0" lvl="0" indent="-342900" algn="ctr" defTabSz="914400" rtl="0" eaLnBrk="0" fontAlgn="base" latinLnBrk="0" hangingPunct="0">
              <a:lnSpc>
                <a:spcPct val="100000"/>
              </a:lnSpc>
              <a:spcBef>
                <a:spcPct val="0"/>
              </a:spcBef>
              <a:spcAft>
                <a:spcPts val="600"/>
              </a:spcAft>
              <a:buClr>
                <a:sysClr val="window" lastClr="FFFFFF"/>
              </a:buClr>
              <a:buSzPct val="90000"/>
              <a:buFontTx/>
              <a:buNone/>
              <a:tabLst/>
              <a:defRPr/>
            </a:pPr>
            <a:r>
              <a:rPr kumimoji="0" lang="en-US" sz="1800" b="0" i="0" u="none" strike="noStrike" kern="1200" cap="none" spc="0" normalizeH="0" baseline="0" noProof="0" dirty="0">
                <a:ln>
                  <a:noFill/>
                </a:ln>
                <a:solidFill>
                  <a:sysClr val="window" lastClr="FFFFFF"/>
                </a:solidFill>
                <a:effectLst/>
                <a:uLnTx/>
                <a:uFillTx/>
                <a:latin typeface="Arial" pitchFamily="34" charset="0"/>
                <a:ea typeface="+mn-ea"/>
                <a:cs typeface="Arial" pitchFamily="34" charset="0"/>
              </a:rPr>
              <a:t>Vice Chief,  Gastroenterology</a:t>
            </a:r>
          </a:p>
          <a:p>
            <a:pPr marL="342900" marR="0" lvl="0" indent="-342900" algn="ctr" defTabSz="914400" rtl="0" eaLnBrk="0" fontAlgn="base" latinLnBrk="0" hangingPunct="0">
              <a:lnSpc>
                <a:spcPct val="100000"/>
              </a:lnSpc>
              <a:spcBef>
                <a:spcPct val="0"/>
              </a:spcBef>
              <a:spcAft>
                <a:spcPts val="600"/>
              </a:spcAft>
              <a:buClr>
                <a:sysClr val="window" lastClr="FFFFFF"/>
              </a:buClr>
              <a:buSzPct val="90000"/>
              <a:buFontTx/>
              <a:buNone/>
              <a:tabLst/>
              <a:defRPr/>
            </a:pPr>
            <a:r>
              <a:rPr lang="en-US" sz="1800" dirty="0">
                <a:solidFill>
                  <a:sysClr val="window" lastClr="FFFFFF"/>
                </a:solidFill>
              </a:rPr>
              <a:t>Development and Philanthropy</a:t>
            </a:r>
            <a:endParaRPr kumimoji="0" lang="en-US" sz="1800" b="0" i="0" u="none" strike="noStrike" kern="1200" cap="none" spc="0" normalizeH="0" baseline="0" noProof="0" dirty="0">
              <a:ln>
                <a:noFill/>
              </a:ln>
              <a:solidFill>
                <a:sysClr val="window" lastClr="FFFFFF"/>
              </a:solidFill>
              <a:effectLst/>
              <a:uLnTx/>
              <a:uFillTx/>
              <a:latin typeface="Arial" pitchFamily="34" charset="0"/>
              <a:ea typeface="+mn-ea"/>
              <a:cs typeface="Arial" pitchFamily="34" charset="0"/>
            </a:endParaRPr>
          </a:p>
          <a:p>
            <a:pPr marL="342900" marR="0" lvl="0" indent="-342900" algn="ctr" defTabSz="914400" rtl="0" eaLnBrk="0" fontAlgn="base" latinLnBrk="0" hangingPunct="0">
              <a:lnSpc>
                <a:spcPct val="100000"/>
              </a:lnSpc>
              <a:spcBef>
                <a:spcPct val="0"/>
              </a:spcBef>
              <a:spcAft>
                <a:spcPts val="600"/>
              </a:spcAft>
              <a:buClr>
                <a:sysClr val="window" lastClr="FFFFFF"/>
              </a:buClr>
              <a:buSzPct val="90000"/>
              <a:buFontTx/>
              <a:buNone/>
              <a:tabLst/>
              <a:defRPr/>
            </a:pPr>
            <a:r>
              <a:rPr kumimoji="0" lang="en-US" sz="1800" b="0" i="0" u="none" strike="noStrike" kern="1200" cap="none" spc="0" normalizeH="0" baseline="0" noProof="0" dirty="0">
                <a:ln>
                  <a:noFill/>
                </a:ln>
                <a:solidFill>
                  <a:sysClr val="window" lastClr="FFFFFF"/>
                </a:solidFill>
                <a:effectLst/>
                <a:uLnTx/>
                <a:uFillTx/>
                <a:latin typeface="Arial" pitchFamily="34" charset="0"/>
                <a:ea typeface="+mn-ea"/>
                <a:cs typeface="Arial" pitchFamily="34" charset="0"/>
              </a:rPr>
              <a:t>University of Pennsylvania Health System</a:t>
            </a:r>
          </a:p>
          <a:p>
            <a:pPr marL="342900" marR="0" lvl="0" indent="-342900" algn="ctr" defTabSz="914400" rtl="0" eaLnBrk="0" fontAlgn="base" latinLnBrk="0" hangingPunct="0">
              <a:lnSpc>
                <a:spcPct val="100000"/>
              </a:lnSpc>
              <a:spcBef>
                <a:spcPct val="0"/>
              </a:spcBef>
              <a:spcAft>
                <a:spcPts val="600"/>
              </a:spcAft>
              <a:buClr>
                <a:sysClr val="window" lastClr="FFFFFF"/>
              </a:buClr>
              <a:buSzPct val="90000"/>
              <a:buFontTx/>
              <a:buNone/>
              <a:tabLst/>
              <a:defRPr/>
            </a:pPr>
            <a:r>
              <a:rPr kumimoji="0" lang="en-US" sz="1800" b="0" i="0" u="none" strike="noStrike" kern="1200" cap="none" spc="0" normalizeH="0" baseline="0" noProof="0" dirty="0">
                <a:ln>
                  <a:noFill/>
                </a:ln>
                <a:solidFill>
                  <a:sysClr val="window" lastClr="FFFFFF"/>
                </a:solidFill>
                <a:effectLst/>
                <a:uLnTx/>
                <a:uFillTx/>
                <a:latin typeface="Arial" pitchFamily="34" charset="0"/>
                <a:ea typeface="+mn-ea"/>
                <a:cs typeface="Arial" pitchFamily="34" charset="0"/>
              </a:rPr>
              <a:t>Philadelphia, Pennsylvania</a:t>
            </a:r>
          </a:p>
          <a:p>
            <a:pPr marL="342900" marR="0" lvl="0" indent="-342900" algn="ctr" defTabSz="914400" rtl="0" eaLnBrk="0" fontAlgn="base" latinLnBrk="0" hangingPunct="0">
              <a:lnSpc>
                <a:spcPct val="100000"/>
              </a:lnSpc>
              <a:spcBef>
                <a:spcPct val="0"/>
              </a:spcBef>
              <a:spcAft>
                <a:spcPts val="600"/>
              </a:spcAft>
              <a:buClr>
                <a:sysClr val="window" lastClr="FFFFFF"/>
              </a:buClr>
              <a:buSzPct val="90000"/>
              <a:buFontTx/>
              <a:buNone/>
              <a:tabLst/>
              <a:defRPr/>
            </a:pPr>
            <a:endParaRPr lang="en-US" sz="1800" dirty="0">
              <a:solidFill>
                <a:sysClr val="window" lastClr="FFFFFF"/>
              </a:solidFill>
            </a:endParaRPr>
          </a:p>
          <a:p>
            <a:pPr marL="342900" marR="0" lvl="0" indent="-342900" algn="ctr" defTabSz="914400" rtl="0" eaLnBrk="0" fontAlgn="base" latinLnBrk="0" hangingPunct="0">
              <a:lnSpc>
                <a:spcPct val="100000"/>
              </a:lnSpc>
              <a:spcBef>
                <a:spcPct val="0"/>
              </a:spcBef>
              <a:spcAft>
                <a:spcPts val="600"/>
              </a:spcAft>
              <a:buClr>
                <a:sysClr val="window" lastClr="FFFFFF"/>
              </a:buClr>
              <a:buSzPct val="90000"/>
              <a:buFontTx/>
              <a:buNone/>
              <a:tabLst/>
              <a:defRPr/>
            </a:pPr>
            <a:r>
              <a:rPr kumimoji="0" lang="en-US"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Lisa B Malter, MD, FACG, AGAF</a:t>
            </a:r>
          </a:p>
          <a:p>
            <a:pPr marL="342900" marR="0" lvl="0" indent="-342900" algn="ctr" defTabSz="914400" rtl="0" eaLnBrk="0" fontAlgn="base" latinLnBrk="0" hangingPunct="0">
              <a:lnSpc>
                <a:spcPct val="100000"/>
              </a:lnSpc>
              <a:spcBef>
                <a:spcPct val="0"/>
              </a:spcBef>
              <a:spcAft>
                <a:spcPts val="600"/>
              </a:spcAft>
              <a:buClr>
                <a:sysClr val="window" lastClr="FFFFFF"/>
              </a:buClr>
              <a:buSzPct val="90000"/>
              <a:buFontTx/>
              <a:buNone/>
              <a:tabLst/>
              <a:defRPr/>
            </a:pPr>
            <a:r>
              <a:rPr lang="en-US" sz="1800" dirty="0">
                <a:solidFill>
                  <a:sysClr val="window" lastClr="FFFFFF"/>
                </a:solidFill>
              </a:rPr>
              <a:t>Professor of Medicine</a:t>
            </a:r>
          </a:p>
          <a:p>
            <a:pPr marL="342900" marR="0" lvl="0" indent="-342900" algn="ctr" defTabSz="914400" rtl="0" eaLnBrk="0" fontAlgn="base" latinLnBrk="0" hangingPunct="0">
              <a:lnSpc>
                <a:spcPct val="100000"/>
              </a:lnSpc>
              <a:spcBef>
                <a:spcPct val="0"/>
              </a:spcBef>
              <a:spcAft>
                <a:spcPts val="600"/>
              </a:spcAft>
              <a:buClr>
                <a:sysClr val="window" lastClr="FFFFFF"/>
              </a:buClr>
              <a:buSzPct val="90000"/>
              <a:buFontTx/>
              <a:buNone/>
              <a:tabLst/>
              <a:defRPr/>
            </a:pPr>
            <a:r>
              <a:rPr kumimoji="0" lang="en-US" sz="1800" b="0" i="0" u="none" strike="noStrike" kern="1200" cap="none" spc="0" normalizeH="0" baseline="0" noProof="0" dirty="0">
                <a:ln>
                  <a:noFill/>
                </a:ln>
                <a:solidFill>
                  <a:sysClr val="window" lastClr="FFFFFF"/>
                </a:solidFill>
                <a:effectLst/>
                <a:uLnTx/>
                <a:uFillTx/>
                <a:latin typeface="Arial" pitchFamily="34" charset="0"/>
                <a:ea typeface="+mn-ea"/>
                <a:cs typeface="Arial" pitchFamily="34" charset="0"/>
              </a:rPr>
              <a:t>Division of Gastroenterology</a:t>
            </a:r>
          </a:p>
          <a:p>
            <a:pPr marL="342900" marR="0" lvl="0" indent="-342900" algn="ctr" defTabSz="914400" rtl="0" eaLnBrk="0" fontAlgn="base" latinLnBrk="0" hangingPunct="0">
              <a:lnSpc>
                <a:spcPct val="100000"/>
              </a:lnSpc>
              <a:spcBef>
                <a:spcPct val="0"/>
              </a:spcBef>
              <a:spcAft>
                <a:spcPts val="600"/>
              </a:spcAft>
              <a:buClr>
                <a:sysClr val="window" lastClr="FFFFFF"/>
              </a:buClr>
              <a:buSzPct val="90000"/>
              <a:buFontTx/>
              <a:buNone/>
              <a:tabLst/>
              <a:defRPr/>
            </a:pPr>
            <a:r>
              <a:rPr lang="en-US" sz="1800" dirty="0">
                <a:solidFill>
                  <a:sysClr val="window" lastClr="FFFFFF"/>
                </a:solidFill>
              </a:rPr>
              <a:t>Director of Education,  IBD Center</a:t>
            </a:r>
          </a:p>
          <a:p>
            <a:pPr marL="342900" marR="0" lvl="0" indent="-342900" algn="ctr" defTabSz="914400" rtl="0" eaLnBrk="0" fontAlgn="base" latinLnBrk="0" hangingPunct="0">
              <a:lnSpc>
                <a:spcPct val="100000"/>
              </a:lnSpc>
              <a:spcBef>
                <a:spcPct val="0"/>
              </a:spcBef>
              <a:spcAft>
                <a:spcPts val="600"/>
              </a:spcAft>
              <a:buClr>
                <a:sysClr val="window" lastClr="FFFFFF"/>
              </a:buClr>
              <a:buSzPct val="90000"/>
              <a:buFontTx/>
              <a:buNone/>
              <a:tabLst/>
              <a:defRPr/>
            </a:pPr>
            <a:r>
              <a:rPr kumimoji="0" lang="en-US" sz="1800" b="0" i="0" u="none" strike="noStrike" kern="1200" cap="none" spc="0" normalizeH="0" baseline="0" noProof="0" dirty="0">
                <a:ln>
                  <a:noFill/>
                </a:ln>
                <a:solidFill>
                  <a:sysClr val="window" lastClr="FFFFFF"/>
                </a:solidFill>
                <a:effectLst/>
                <a:uLnTx/>
                <a:uFillTx/>
                <a:latin typeface="Arial" pitchFamily="34" charset="0"/>
                <a:ea typeface="+mn-ea"/>
                <a:cs typeface="Arial" pitchFamily="34" charset="0"/>
              </a:rPr>
              <a:t>Director of IBD Program, Bellevue Hospital</a:t>
            </a:r>
          </a:p>
          <a:p>
            <a:pPr marL="342900" marR="0" lvl="0" indent="-342900" algn="ctr" defTabSz="914400" rtl="0" eaLnBrk="0" fontAlgn="base" latinLnBrk="0" hangingPunct="0">
              <a:lnSpc>
                <a:spcPct val="100000"/>
              </a:lnSpc>
              <a:spcBef>
                <a:spcPct val="0"/>
              </a:spcBef>
              <a:spcAft>
                <a:spcPts val="600"/>
              </a:spcAft>
              <a:buClr>
                <a:sysClr val="window" lastClr="FFFFFF"/>
              </a:buClr>
              <a:buSzPct val="90000"/>
              <a:buFontTx/>
              <a:buNone/>
              <a:tabLst/>
              <a:defRPr/>
            </a:pPr>
            <a:r>
              <a:rPr lang="en-US" sz="1800" dirty="0">
                <a:solidFill>
                  <a:sysClr val="window" lastClr="FFFFFF"/>
                </a:solidFill>
              </a:rPr>
              <a:t>NYU Grossman School of Medicine</a:t>
            </a:r>
          </a:p>
          <a:p>
            <a:pPr marL="342900" marR="0" lvl="0" indent="-342900" algn="ctr" defTabSz="914400" rtl="0" eaLnBrk="0" fontAlgn="base" latinLnBrk="0" hangingPunct="0">
              <a:lnSpc>
                <a:spcPct val="100000"/>
              </a:lnSpc>
              <a:spcBef>
                <a:spcPct val="0"/>
              </a:spcBef>
              <a:spcAft>
                <a:spcPts val="600"/>
              </a:spcAft>
              <a:buClr>
                <a:sysClr val="window" lastClr="FFFFFF"/>
              </a:buClr>
              <a:buSzPct val="90000"/>
              <a:buFontTx/>
              <a:buNone/>
              <a:tabLst/>
              <a:defRPr/>
            </a:pPr>
            <a:r>
              <a:rPr kumimoji="0" lang="en-US" sz="1800" b="0" i="0" u="none" strike="noStrike" kern="1200" cap="none" spc="0" normalizeH="0" baseline="0" noProof="0" dirty="0">
                <a:ln>
                  <a:noFill/>
                </a:ln>
                <a:solidFill>
                  <a:sysClr val="window" lastClr="FFFFFF"/>
                </a:solidFill>
                <a:effectLst/>
                <a:uLnTx/>
                <a:uFillTx/>
                <a:latin typeface="Arial" pitchFamily="34" charset="0"/>
                <a:ea typeface="+mn-ea"/>
                <a:cs typeface="Arial" pitchFamily="34" charset="0"/>
              </a:rPr>
              <a:t>New York, New York</a:t>
            </a:r>
          </a:p>
        </p:txBody>
      </p:sp>
    </p:spTree>
    <p:extLst>
      <p:ext uri="{BB962C8B-B14F-4D97-AF65-F5344CB8AC3E}">
        <p14:creationId xmlns:p14="http://schemas.microsoft.com/office/powerpoint/2010/main" val="471403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1B0A5-A1FA-406B-9E49-82C35B24A35F}"/>
              </a:ext>
            </a:extLst>
          </p:cNvPr>
          <p:cNvSpPr>
            <a:spLocks noGrp="1"/>
          </p:cNvSpPr>
          <p:nvPr>
            <p:ph type="title"/>
          </p:nvPr>
        </p:nvSpPr>
        <p:spPr/>
        <p:txBody>
          <a:bodyPr>
            <a:noAutofit/>
          </a:bodyPr>
          <a:lstStyle/>
          <a:p>
            <a:pPr>
              <a:lnSpc>
                <a:spcPct val="90000"/>
              </a:lnSpc>
            </a:pPr>
            <a:r>
              <a:rPr lang="en-US" sz="2800" dirty="0"/>
              <a:t>VARSITY: Efficacy of Vedolizumab vs </a:t>
            </a:r>
            <a:br>
              <a:rPr lang="en-US" sz="2800" dirty="0"/>
            </a:br>
            <a:r>
              <a:rPr lang="en-US" sz="2800" dirty="0"/>
              <a:t>Adalimumab by Previous </a:t>
            </a:r>
            <a:r>
              <a:rPr lang="en-US" sz="2800" dirty="0" err="1"/>
              <a:t>TNFi</a:t>
            </a:r>
            <a:r>
              <a:rPr lang="en-US" sz="2800" dirty="0"/>
              <a:t> Exposure</a:t>
            </a:r>
          </a:p>
        </p:txBody>
      </p:sp>
      <p:sp>
        <p:nvSpPr>
          <p:cNvPr id="15" name="TextBox 14">
            <a:extLst>
              <a:ext uri="{FF2B5EF4-FFF2-40B4-BE49-F238E27FC236}">
                <a16:creationId xmlns:a16="http://schemas.microsoft.com/office/drawing/2014/main" id="{916EEAF7-DFE4-428A-B237-654F74A99274}"/>
              </a:ext>
            </a:extLst>
          </p:cNvPr>
          <p:cNvSpPr txBox="1"/>
          <p:nvPr/>
        </p:nvSpPr>
        <p:spPr bwMode="auto">
          <a:xfrm>
            <a:off x="3502937" y="4858349"/>
            <a:ext cx="8771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457200" rtl="0" eaLnBrk="1" fontAlgn="auto" latinLnBrk="0" hangingPunct="1">
              <a:lnSpc>
                <a:spcPct val="100000"/>
              </a:lnSpc>
              <a:spcBef>
                <a:spcPct val="5000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a:ea typeface="+mn-ea"/>
                <a:cs typeface="+mn-cs"/>
              </a:rPr>
              <a:t>Adalimumab</a:t>
            </a:r>
            <a:endParaRPr kumimoji="0" lang="en-US" sz="1013" b="1" i="0" u="none" strike="noStrike" kern="1200" cap="none" spc="0" normalizeH="0" baseline="0" noProof="0" dirty="0">
              <a:ln>
                <a:noFill/>
              </a:ln>
              <a:solidFill>
                <a:srgbClr val="000000"/>
              </a:solidFill>
              <a:effectLst/>
              <a:uLnTx/>
              <a:uFillTx/>
              <a:latin typeface="Arial"/>
              <a:ea typeface="+mn-ea"/>
              <a:cs typeface="+mn-cs"/>
            </a:endParaRPr>
          </a:p>
        </p:txBody>
      </p:sp>
      <p:sp>
        <p:nvSpPr>
          <p:cNvPr id="16" name="TextBox 15">
            <a:extLst>
              <a:ext uri="{FF2B5EF4-FFF2-40B4-BE49-F238E27FC236}">
                <a16:creationId xmlns:a16="http://schemas.microsoft.com/office/drawing/2014/main" id="{D8276EB7-89A8-434C-A5DF-DE88369E8328}"/>
              </a:ext>
            </a:extLst>
          </p:cNvPr>
          <p:cNvSpPr txBox="1"/>
          <p:nvPr/>
        </p:nvSpPr>
        <p:spPr bwMode="auto">
          <a:xfrm>
            <a:off x="4527125" y="4872199"/>
            <a:ext cx="896399" cy="21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457200" rtl="0" eaLnBrk="1" fontAlgn="auto" latinLnBrk="0" hangingPunct="1">
              <a:lnSpc>
                <a:spcPct val="90000"/>
              </a:lnSpc>
              <a:spcBef>
                <a:spcPts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a:ea typeface="+mn-ea"/>
                <a:cs typeface="+mn-cs"/>
              </a:rPr>
              <a:t>Vedolizumab</a:t>
            </a:r>
          </a:p>
        </p:txBody>
      </p:sp>
      <p:sp>
        <p:nvSpPr>
          <p:cNvPr id="5" name="Rectangle 4">
            <a:extLst>
              <a:ext uri="{FF2B5EF4-FFF2-40B4-BE49-F238E27FC236}">
                <a16:creationId xmlns:a16="http://schemas.microsoft.com/office/drawing/2014/main" id="{FDAA2849-9CEF-4A41-9AF5-E42EEC0B5CB4}"/>
              </a:ext>
            </a:extLst>
          </p:cNvPr>
          <p:cNvSpPr/>
          <p:nvPr/>
        </p:nvSpPr>
        <p:spPr bwMode="auto">
          <a:xfrm>
            <a:off x="3426123" y="4908125"/>
            <a:ext cx="122465" cy="131283"/>
          </a:xfrm>
          <a:prstGeom prst="rect">
            <a:avLst/>
          </a:prstGeom>
          <a:solidFill>
            <a:schemeClr val="accent1"/>
          </a:solidFill>
          <a:ln w="0">
            <a:solidFill>
              <a:schemeClr val="bg1"/>
            </a:solidFill>
            <a:miter lim="800000"/>
            <a:headEnd/>
            <a:tailEnd/>
          </a:ln>
        </p:spPr>
        <p:txBody>
          <a:bodyPr rtlCol="0" anchor="b"/>
          <a:lstStyle/>
          <a:p>
            <a:pPr marL="0" marR="0" lvl="0" indent="0" algn="ctr" defTabSz="457200" rtl="0" eaLnBrk="1" fontAlgn="auto" latinLnBrk="0" hangingPunct="1">
              <a:lnSpc>
                <a:spcPct val="100000"/>
              </a:lnSpc>
              <a:spcBef>
                <a:spcPct val="35000"/>
              </a:spcBef>
              <a:spcAft>
                <a:spcPct val="25000"/>
              </a:spcAft>
              <a:buClr>
                <a:srgbClr val="800080"/>
              </a:buClr>
              <a:buSzTx/>
              <a:buFontTx/>
              <a:buNone/>
              <a:tabLst/>
              <a:defRPr/>
            </a:pPr>
            <a:endParaRPr kumimoji="0" lang="en-US" sz="1013"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21" name="Rectangle 20">
            <a:extLst>
              <a:ext uri="{FF2B5EF4-FFF2-40B4-BE49-F238E27FC236}">
                <a16:creationId xmlns:a16="http://schemas.microsoft.com/office/drawing/2014/main" id="{F5A4D856-D74D-4216-A191-6A3AB2AD7573}"/>
              </a:ext>
            </a:extLst>
          </p:cNvPr>
          <p:cNvSpPr/>
          <p:nvPr/>
        </p:nvSpPr>
        <p:spPr bwMode="auto">
          <a:xfrm>
            <a:off x="4429097" y="4908125"/>
            <a:ext cx="122465" cy="131283"/>
          </a:xfrm>
          <a:prstGeom prst="rect">
            <a:avLst/>
          </a:prstGeom>
          <a:solidFill>
            <a:schemeClr val="accent3"/>
          </a:solidFill>
          <a:ln w="0">
            <a:solidFill>
              <a:schemeClr val="bg1"/>
            </a:solidFill>
            <a:miter lim="800000"/>
            <a:headEnd/>
            <a:tailEnd/>
          </a:ln>
        </p:spPr>
        <p:txBody>
          <a:bodyPr rtlCol="0" anchor="b"/>
          <a:lstStyle/>
          <a:p>
            <a:pPr marL="0" marR="0" lvl="0" indent="0" algn="ctr" defTabSz="457200" rtl="0" eaLnBrk="1" fontAlgn="auto" latinLnBrk="0" hangingPunct="1">
              <a:lnSpc>
                <a:spcPct val="100000"/>
              </a:lnSpc>
              <a:spcBef>
                <a:spcPct val="35000"/>
              </a:spcBef>
              <a:spcAft>
                <a:spcPct val="25000"/>
              </a:spcAft>
              <a:buClr>
                <a:srgbClr val="800080"/>
              </a:buClr>
              <a:buSzTx/>
              <a:buFontTx/>
              <a:buNone/>
              <a:tabLst/>
              <a:defRPr/>
            </a:pPr>
            <a:endParaRPr kumimoji="0" lang="en-US" sz="1013"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grpSp>
        <p:nvGrpSpPr>
          <p:cNvPr id="77" name="Group 76">
            <a:extLst>
              <a:ext uri="{FF2B5EF4-FFF2-40B4-BE49-F238E27FC236}">
                <a16:creationId xmlns:a16="http://schemas.microsoft.com/office/drawing/2014/main" id="{48886B14-26E1-E04D-9568-63B10773BDDC}"/>
              </a:ext>
            </a:extLst>
          </p:cNvPr>
          <p:cNvGrpSpPr/>
          <p:nvPr/>
        </p:nvGrpSpPr>
        <p:grpSpPr>
          <a:xfrm>
            <a:off x="39717" y="2745219"/>
            <a:ext cx="8897144" cy="1800742"/>
            <a:chOff x="39717" y="1354569"/>
            <a:chExt cx="8897144" cy="1800742"/>
          </a:xfrm>
        </p:grpSpPr>
        <p:sp>
          <p:nvSpPr>
            <p:cNvPr id="8" name="TextBox 7">
              <a:extLst>
                <a:ext uri="{FF2B5EF4-FFF2-40B4-BE49-F238E27FC236}">
                  <a16:creationId xmlns:a16="http://schemas.microsoft.com/office/drawing/2014/main" id="{895359D7-7EC6-40A1-8B34-795F5BD92152}"/>
                </a:ext>
              </a:extLst>
            </p:cNvPr>
            <p:cNvSpPr txBox="1"/>
            <p:nvPr/>
          </p:nvSpPr>
          <p:spPr bwMode="auto">
            <a:xfrm>
              <a:off x="588384" y="1354569"/>
              <a:ext cx="212919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457200" rtl="0" eaLnBrk="1" fontAlgn="auto" latinLnBrk="0" hangingPunct="1">
                <a:lnSpc>
                  <a:spcPct val="100000"/>
                </a:lnSpc>
                <a:spcBef>
                  <a:spcPct val="5000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Primary Endpoint: </a:t>
              </a:r>
              <a:br>
                <a:rPr kumimoji="0" lang="en-US" sz="1100" b="1" i="0" u="none" strike="noStrike" kern="1200" cap="none" spc="0" normalizeH="0" baseline="0" noProof="0" dirty="0">
                  <a:ln>
                    <a:noFill/>
                  </a:ln>
                  <a:solidFill>
                    <a:srgbClr val="000000"/>
                  </a:solidFill>
                  <a:effectLst/>
                  <a:uLnTx/>
                  <a:uFillTx/>
                  <a:latin typeface="Arial"/>
                  <a:ea typeface="+mn-ea"/>
                  <a:cs typeface="+mn-cs"/>
                </a:rPr>
              </a:br>
              <a:r>
                <a:rPr kumimoji="0" lang="en-US" sz="1100" b="1" i="0" u="none" strike="noStrike" kern="1200" cap="none" spc="0" normalizeH="0" baseline="0" noProof="0" dirty="0">
                  <a:ln>
                    <a:noFill/>
                  </a:ln>
                  <a:solidFill>
                    <a:srgbClr val="000000"/>
                  </a:solidFill>
                  <a:effectLst/>
                  <a:uLnTx/>
                  <a:uFillTx/>
                  <a:latin typeface="Arial"/>
                  <a:ea typeface="+mn-ea"/>
                  <a:cs typeface="+mn-cs"/>
                </a:rPr>
                <a:t>Clinical Remission</a:t>
              </a:r>
            </a:p>
          </p:txBody>
        </p:sp>
        <p:sp>
          <p:nvSpPr>
            <p:cNvPr id="9" name="TextBox 8">
              <a:extLst>
                <a:ext uri="{FF2B5EF4-FFF2-40B4-BE49-F238E27FC236}">
                  <a16:creationId xmlns:a16="http://schemas.microsoft.com/office/drawing/2014/main" id="{AAD6476C-89E4-4532-9BBB-8F73EDD423EE}"/>
                </a:ext>
              </a:extLst>
            </p:cNvPr>
            <p:cNvSpPr txBox="1"/>
            <p:nvPr/>
          </p:nvSpPr>
          <p:spPr bwMode="auto">
            <a:xfrm>
              <a:off x="3499847" y="1440826"/>
              <a:ext cx="212919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457200" rtl="0" eaLnBrk="1" fontAlgn="auto" latinLnBrk="0" hangingPunct="1">
                <a:lnSpc>
                  <a:spcPct val="100000"/>
                </a:lnSpc>
                <a:spcBef>
                  <a:spcPct val="5000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Endoscopic Improvement</a:t>
              </a:r>
            </a:p>
          </p:txBody>
        </p:sp>
        <p:sp>
          <p:nvSpPr>
            <p:cNvPr id="10" name="TextBox 9">
              <a:extLst>
                <a:ext uri="{FF2B5EF4-FFF2-40B4-BE49-F238E27FC236}">
                  <a16:creationId xmlns:a16="http://schemas.microsoft.com/office/drawing/2014/main" id="{374EABE9-E286-407F-ACEF-F1ADF28E4C32}"/>
                </a:ext>
              </a:extLst>
            </p:cNvPr>
            <p:cNvSpPr txBox="1"/>
            <p:nvPr/>
          </p:nvSpPr>
          <p:spPr bwMode="auto">
            <a:xfrm>
              <a:off x="6489278" y="1354569"/>
              <a:ext cx="212919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457200" rtl="0" eaLnBrk="1" fontAlgn="auto" latinLnBrk="0" hangingPunct="1">
                <a:lnSpc>
                  <a:spcPct val="100000"/>
                </a:lnSpc>
                <a:spcBef>
                  <a:spcPct val="5000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Corticosteroid-Free </a:t>
              </a:r>
              <a:br>
                <a:rPr kumimoji="0" lang="en-US" sz="1100" b="1" i="0" u="none" strike="noStrike" kern="1200" cap="none" spc="0" normalizeH="0" baseline="0" noProof="0" dirty="0">
                  <a:ln>
                    <a:noFill/>
                  </a:ln>
                  <a:solidFill>
                    <a:srgbClr val="000000"/>
                  </a:solidFill>
                  <a:effectLst/>
                  <a:uLnTx/>
                  <a:uFillTx/>
                  <a:latin typeface="Arial"/>
                  <a:ea typeface="+mn-ea"/>
                  <a:cs typeface="+mn-cs"/>
                </a:rPr>
              </a:br>
              <a:r>
                <a:rPr kumimoji="0" lang="en-US" sz="1100" b="1" i="0" u="none" strike="noStrike" kern="1200" cap="none" spc="0" normalizeH="0" baseline="0" noProof="0" dirty="0">
                  <a:ln>
                    <a:noFill/>
                  </a:ln>
                  <a:solidFill>
                    <a:srgbClr val="000000"/>
                  </a:solidFill>
                  <a:effectLst/>
                  <a:uLnTx/>
                  <a:uFillTx/>
                  <a:latin typeface="Arial"/>
                  <a:ea typeface="+mn-ea"/>
                  <a:cs typeface="+mn-cs"/>
                </a:rPr>
                <a:t>Clinical Remission</a:t>
              </a:r>
            </a:p>
          </p:txBody>
        </p:sp>
        <p:sp>
          <p:nvSpPr>
            <p:cNvPr id="11" name="Rectangle 11">
              <a:extLst>
                <a:ext uri="{FF2B5EF4-FFF2-40B4-BE49-F238E27FC236}">
                  <a16:creationId xmlns:a16="http://schemas.microsoft.com/office/drawing/2014/main" id="{03C6DE2E-338B-4007-9647-F031D87F2A63}"/>
                </a:ext>
              </a:extLst>
            </p:cNvPr>
            <p:cNvSpPr>
              <a:spLocks noChangeArrowheads="1"/>
            </p:cNvSpPr>
            <p:nvPr/>
          </p:nvSpPr>
          <p:spPr bwMode="auto">
            <a:xfrm rot="16200000">
              <a:off x="-465552" y="1946094"/>
              <a:ext cx="1272147"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ctr" defTabSz="457200" rtl="0" eaLnBrk="1" fontAlgn="auto" latinLnBrk="0" hangingPunct="1">
                <a:lnSpc>
                  <a:spcPct val="100000"/>
                </a:lnSpc>
                <a:spcBef>
                  <a:spcPct val="5000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Patients (%)</a:t>
              </a:r>
            </a:p>
          </p:txBody>
        </p:sp>
        <p:cxnSp>
          <p:nvCxnSpPr>
            <p:cNvPr id="14" name="Straight Connector 13">
              <a:extLst>
                <a:ext uri="{FF2B5EF4-FFF2-40B4-BE49-F238E27FC236}">
                  <a16:creationId xmlns:a16="http://schemas.microsoft.com/office/drawing/2014/main" id="{362322D9-F20A-794D-B704-EF71985C290D}"/>
                </a:ext>
              </a:extLst>
            </p:cNvPr>
            <p:cNvCxnSpPr/>
            <p:nvPr/>
          </p:nvCxnSpPr>
          <p:spPr>
            <a:xfrm>
              <a:off x="347963" y="1433269"/>
              <a:ext cx="0" cy="1294817"/>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9CFFE043-D271-7D42-B384-A26936276634}"/>
                </a:ext>
              </a:extLst>
            </p:cNvPr>
            <p:cNvCxnSpPr/>
            <p:nvPr/>
          </p:nvCxnSpPr>
          <p:spPr>
            <a:xfrm>
              <a:off x="3104305" y="1426972"/>
              <a:ext cx="0" cy="1294817"/>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DA2095D6-6433-4E43-B533-57455E338204}"/>
                </a:ext>
              </a:extLst>
            </p:cNvPr>
            <p:cNvCxnSpPr/>
            <p:nvPr/>
          </p:nvCxnSpPr>
          <p:spPr>
            <a:xfrm>
              <a:off x="6182464" y="1428232"/>
              <a:ext cx="0" cy="1294817"/>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E973D549-1451-5D41-B0E2-E28BC73C9E01}"/>
                </a:ext>
              </a:extLst>
            </p:cNvPr>
            <p:cNvCxnSpPr>
              <a:cxnSpLocks/>
            </p:cNvCxnSpPr>
            <p:nvPr/>
          </p:nvCxnSpPr>
          <p:spPr>
            <a:xfrm>
              <a:off x="1690988" y="2721789"/>
              <a:ext cx="0" cy="8331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74245008-E4AA-7740-B7C5-7AF2F3BFDB5D}"/>
                </a:ext>
              </a:extLst>
            </p:cNvPr>
            <p:cNvCxnSpPr>
              <a:cxnSpLocks/>
            </p:cNvCxnSpPr>
            <p:nvPr/>
          </p:nvCxnSpPr>
          <p:spPr>
            <a:xfrm>
              <a:off x="4577063" y="2721789"/>
              <a:ext cx="0" cy="8331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55A935F5-FB3A-3342-8B59-557E5AC1A237}"/>
                </a:ext>
              </a:extLst>
            </p:cNvPr>
            <p:cNvCxnSpPr>
              <a:cxnSpLocks/>
            </p:cNvCxnSpPr>
            <p:nvPr/>
          </p:nvCxnSpPr>
          <p:spPr>
            <a:xfrm>
              <a:off x="7553874" y="2721789"/>
              <a:ext cx="0" cy="8331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Rectangle 33">
              <a:extLst>
                <a:ext uri="{FF2B5EF4-FFF2-40B4-BE49-F238E27FC236}">
                  <a16:creationId xmlns:a16="http://schemas.microsoft.com/office/drawing/2014/main" id="{C18A014C-884B-234B-B3A9-633898B9D632}"/>
                </a:ext>
              </a:extLst>
            </p:cNvPr>
            <p:cNvSpPr/>
            <p:nvPr/>
          </p:nvSpPr>
          <p:spPr>
            <a:xfrm>
              <a:off x="6451600" y="2327275"/>
              <a:ext cx="425450" cy="38695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5" name="Rectangle 34">
              <a:extLst>
                <a:ext uri="{FF2B5EF4-FFF2-40B4-BE49-F238E27FC236}">
                  <a16:creationId xmlns:a16="http://schemas.microsoft.com/office/drawing/2014/main" id="{4DA94DEE-7693-A947-9A88-D03EA8416293}"/>
                </a:ext>
              </a:extLst>
            </p:cNvPr>
            <p:cNvSpPr/>
            <p:nvPr/>
          </p:nvSpPr>
          <p:spPr>
            <a:xfrm>
              <a:off x="7820025" y="2327275"/>
              <a:ext cx="425450" cy="38695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6" name="Rectangle 35">
              <a:extLst>
                <a:ext uri="{FF2B5EF4-FFF2-40B4-BE49-F238E27FC236}">
                  <a16:creationId xmlns:a16="http://schemas.microsoft.com/office/drawing/2014/main" id="{85975185-A54B-2540-9810-BAE4276F6349}"/>
                </a:ext>
              </a:extLst>
            </p:cNvPr>
            <p:cNvSpPr/>
            <p:nvPr/>
          </p:nvSpPr>
          <p:spPr>
            <a:xfrm>
              <a:off x="4840688" y="2305051"/>
              <a:ext cx="451762" cy="40918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A3890671-2028-4545-8681-6C4709F1771E}"/>
                </a:ext>
              </a:extLst>
            </p:cNvPr>
            <p:cNvSpPr/>
            <p:nvPr/>
          </p:nvSpPr>
          <p:spPr>
            <a:xfrm>
              <a:off x="3426122" y="2162523"/>
              <a:ext cx="451762" cy="55044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8C6F0EAE-1F76-F041-B0D5-B02E1FD0A51A}"/>
                </a:ext>
              </a:extLst>
            </p:cNvPr>
            <p:cNvSpPr/>
            <p:nvPr/>
          </p:nvSpPr>
          <p:spPr>
            <a:xfrm>
              <a:off x="1904830" y="2447925"/>
              <a:ext cx="451762" cy="27533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9" name="Rectangle 38">
              <a:extLst>
                <a:ext uri="{FF2B5EF4-FFF2-40B4-BE49-F238E27FC236}">
                  <a16:creationId xmlns:a16="http://schemas.microsoft.com/office/drawing/2014/main" id="{629DE82C-635C-094C-8B51-AE5D10BF81D3}"/>
                </a:ext>
              </a:extLst>
            </p:cNvPr>
            <p:cNvSpPr/>
            <p:nvPr/>
          </p:nvSpPr>
          <p:spPr>
            <a:xfrm>
              <a:off x="617099" y="2282826"/>
              <a:ext cx="451762" cy="43770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9C1102AE-BB51-094D-9445-86CD5A314D30}"/>
                </a:ext>
              </a:extLst>
            </p:cNvPr>
            <p:cNvSpPr/>
            <p:nvPr/>
          </p:nvSpPr>
          <p:spPr>
            <a:xfrm>
              <a:off x="1009567" y="2127250"/>
              <a:ext cx="451762" cy="5932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1" name="Rectangle 40">
              <a:extLst>
                <a:ext uri="{FF2B5EF4-FFF2-40B4-BE49-F238E27FC236}">
                  <a16:creationId xmlns:a16="http://schemas.microsoft.com/office/drawing/2014/main" id="{C668F580-7AE6-2143-8752-9B4B91E240D6}"/>
                </a:ext>
              </a:extLst>
            </p:cNvPr>
            <p:cNvSpPr/>
            <p:nvPr/>
          </p:nvSpPr>
          <p:spPr>
            <a:xfrm>
              <a:off x="2304418" y="2362070"/>
              <a:ext cx="451762" cy="36601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2" name="Rectangle 41">
              <a:extLst>
                <a:ext uri="{FF2B5EF4-FFF2-40B4-BE49-F238E27FC236}">
                  <a16:creationId xmlns:a16="http://schemas.microsoft.com/office/drawing/2014/main" id="{4BC899B1-4295-3243-B952-D9BE9AF2273B}"/>
                </a:ext>
              </a:extLst>
            </p:cNvPr>
            <p:cNvSpPr/>
            <p:nvPr/>
          </p:nvSpPr>
          <p:spPr>
            <a:xfrm>
              <a:off x="3867093" y="1899353"/>
              <a:ext cx="451762" cy="8136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3" name="Rectangle 42">
              <a:extLst>
                <a:ext uri="{FF2B5EF4-FFF2-40B4-BE49-F238E27FC236}">
                  <a16:creationId xmlns:a16="http://schemas.microsoft.com/office/drawing/2014/main" id="{F125AB84-6F1C-634E-8B41-D20503FA6000}"/>
                </a:ext>
              </a:extLst>
            </p:cNvPr>
            <p:cNvSpPr/>
            <p:nvPr/>
          </p:nvSpPr>
          <p:spPr>
            <a:xfrm>
              <a:off x="5292450" y="2199730"/>
              <a:ext cx="451762" cy="52062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4" name="Rectangle 43">
              <a:extLst>
                <a:ext uri="{FF2B5EF4-FFF2-40B4-BE49-F238E27FC236}">
                  <a16:creationId xmlns:a16="http://schemas.microsoft.com/office/drawing/2014/main" id="{00CA7FDD-6FDA-5043-ADA7-0F5D03B73A84}"/>
                </a:ext>
              </a:extLst>
            </p:cNvPr>
            <p:cNvSpPr/>
            <p:nvPr/>
          </p:nvSpPr>
          <p:spPr>
            <a:xfrm>
              <a:off x="6877050" y="2447925"/>
              <a:ext cx="451762" cy="2669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Rectangle 44">
              <a:extLst>
                <a:ext uri="{FF2B5EF4-FFF2-40B4-BE49-F238E27FC236}">
                  <a16:creationId xmlns:a16="http://schemas.microsoft.com/office/drawing/2014/main" id="{856CE87F-98B8-284D-9981-FC5E7B67D3E2}"/>
                </a:ext>
              </a:extLst>
            </p:cNvPr>
            <p:cNvSpPr/>
            <p:nvPr/>
          </p:nvSpPr>
          <p:spPr>
            <a:xfrm>
              <a:off x="8245475" y="2632182"/>
              <a:ext cx="451762" cy="826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28" name="Straight Connector 27">
              <a:extLst>
                <a:ext uri="{FF2B5EF4-FFF2-40B4-BE49-F238E27FC236}">
                  <a16:creationId xmlns:a16="http://schemas.microsoft.com/office/drawing/2014/main" id="{D1181501-9A02-3D41-8E1A-DCA17BDAAA42}"/>
                </a:ext>
              </a:extLst>
            </p:cNvPr>
            <p:cNvCxnSpPr>
              <a:cxnSpLocks/>
            </p:cNvCxnSpPr>
            <p:nvPr/>
          </p:nvCxnSpPr>
          <p:spPr>
            <a:xfrm flipH="1" flipV="1">
              <a:off x="6174910" y="2715493"/>
              <a:ext cx="2761951" cy="6296"/>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555592F-C0DB-FF44-9C4E-3848E57E2C0F}"/>
                </a:ext>
              </a:extLst>
            </p:cNvPr>
            <p:cNvCxnSpPr>
              <a:cxnSpLocks/>
            </p:cNvCxnSpPr>
            <p:nvPr/>
          </p:nvCxnSpPr>
          <p:spPr>
            <a:xfrm flipH="1" flipV="1">
              <a:off x="3096750" y="2714232"/>
              <a:ext cx="2935387" cy="6297"/>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8B6F5245-3A84-5D49-AA79-51EADB549F74}"/>
                </a:ext>
              </a:extLst>
            </p:cNvPr>
            <p:cNvCxnSpPr>
              <a:cxnSpLocks/>
            </p:cNvCxnSpPr>
            <p:nvPr/>
          </p:nvCxnSpPr>
          <p:spPr>
            <a:xfrm flipH="1">
              <a:off x="340407" y="2720529"/>
              <a:ext cx="2617591"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417942D9-D77F-2B42-A08F-B7D69BEEB3AA}"/>
                </a:ext>
              </a:extLst>
            </p:cNvPr>
            <p:cNvSpPr txBox="1"/>
            <p:nvPr/>
          </p:nvSpPr>
          <p:spPr>
            <a:xfrm>
              <a:off x="566066" y="2127250"/>
              <a:ext cx="533994"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24.3</a:t>
              </a:r>
            </a:p>
          </p:txBody>
        </p:sp>
        <p:sp>
          <p:nvSpPr>
            <p:cNvPr id="47" name="TextBox 46">
              <a:extLst>
                <a:ext uri="{FF2B5EF4-FFF2-40B4-BE49-F238E27FC236}">
                  <a16:creationId xmlns:a16="http://schemas.microsoft.com/office/drawing/2014/main" id="{0CBDFA8E-CA6D-E54B-8D43-474C00F6E410}"/>
                </a:ext>
              </a:extLst>
            </p:cNvPr>
            <p:cNvSpPr txBox="1"/>
            <p:nvPr/>
          </p:nvSpPr>
          <p:spPr>
            <a:xfrm>
              <a:off x="970137" y="1966658"/>
              <a:ext cx="533994"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34.2</a:t>
              </a:r>
            </a:p>
          </p:txBody>
        </p:sp>
        <p:sp>
          <p:nvSpPr>
            <p:cNvPr id="48" name="TextBox 47">
              <a:extLst>
                <a:ext uri="{FF2B5EF4-FFF2-40B4-BE49-F238E27FC236}">
                  <a16:creationId xmlns:a16="http://schemas.microsoft.com/office/drawing/2014/main" id="{D817203F-D02C-2849-9FB6-94B49F188A2E}"/>
                </a:ext>
              </a:extLst>
            </p:cNvPr>
            <p:cNvSpPr txBox="1"/>
            <p:nvPr/>
          </p:nvSpPr>
          <p:spPr>
            <a:xfrm>
              <a:off x="1868170" y="2280657"/>
              <a:ext cx="533994"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16.0</a:t>
              </a:r>
            </a:p>
          </p:txBody>
        </p:sp>
        <p:sp>
          <p:nvSpPr>
            <p:cNvPr id="49" name="TextBox 48">
              <a:extLst>
                <a:ext uri="{FF2B5EF4-FFF2-40B4-BE49-F238E27FC236}">
                  <a16:creationId xmlns:a16="http://schemas.microsoft.com/office/drawing/2014/main" id="{9D54267A-8526-2D44-9283-B58FAA7D8719}"/>
                </a:ext>
              </a:extLst>
            </p:cNvPr>
            <p:cNvSpPr txBox="1"/>
            <p:nvPr/>
          </p:nvSpPr>
          <p:spPr>
            <a:xfrm>
              <a:off x="2267725" y="2200627"/>
              <a:ext cx="533994"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20.3</a:t>
              </a:r>
            </a:p>
          </p:txBody>
        </p:sp>
        <p:sp>
          <p:nvSpPr>
            <p:cNvPr id="50" name="TextBox 49">
              <a:extLst>
                <a:ext uri="{FF2B5EF4-FFF2-40B4-BE49-F238E27FC236}">
                  <a16:creationId xmlns:a16="http://schemas.microsoft.com/office/drawing/2014/main" id="{934BAD18-49CB-2C4A-879A-716454E67030}"/>
                </a:ext>
              </a:extLst>
            </p:cNvPr>
            <p:cNvSpPr txBox="1"/>
            <p:nvPr/>
          </p:nvSpPr>
          <p:spPr>
            <a:xfrm>
              <a:off x="536577" y="2673522"/>
              <a:ext cx="589820"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(N=305)</a:t>
              </a:r>
            </a:p>
          </p:txBody>
        </p:sp>
        <p:sp>
          <p:nvSpPr>
            <p:cNvPr id="51" name="TextBox 50">
              <a:extLst>
                <a:ext uri="{FF2B5EF4-FFF2-40B4-BE49-F238E27FC236}">
                  <a16:creationId xmlns:a16="http://schemas.microsoft.com/office/drawing/2014/main" id="{7DAC435D-8C08-A346-8C80-E0ACAAEB5C1A}"/>
                </a:ext>
              </a:extLst>
            </p:cNvPr>
            <p:cNvSpPr txBox="1"/>
            <p:nvPr/>
          </p:nvSpPr>
          <p:spPr>
            <a:xfrm>
              <a:off x="937747" y="2680055"/>
              <a:ext cx="589820"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(N=304)</a:t>
              </a:r>
            </a:p>
          </p:txBody>
        </p:sp>
        <p:sp>
          <p:nvSpPr>
            <p:cNvPr id="52" name="TextBox 51">
              <a:extLst>
                <a:ext uri="{FF2B5EF4-FFF2-40B4-BE49-F238E27FC236}">
                  <a16:creationId xmlns:a16="http://schemas.microsoft.com/office/drawing/2014/main" id="{AF765F0B-DC9F-E84F-BA18-A5BE34A126A7}"/>
                </a:ext>
              </a:extLst>
            </p:cNvPr>
            <p:cNvSpPr txBox="1"/>
            <p:nvPr/>
          </p:nvSpPr>
          <p:spPr>
            <a:xfrm>
              <a:off x="1837764" y="2679909"/>
              <a:ext cx="589820"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(N=81)</a:t>
              </a:r>
            </a:p>
          </p:txBody>
        </p:sp>
        <p:sp>
          <p:nvSpPr>
            <p:cNvPr id="53" name="TextBox 52">
              <a:extLst>
                <a:ext uri="{FF2B5EF4-FFF2-40B4-BE49-F238E27FC236}">
                  <a16:creationId xmlns:a16="http://schemas.microsoft.com/office/drawing/2014/main" id="{3BFF5159-73B2-244F-8730-C0001C11DB44}"/>
                </a:ext>
              </a:extLst>
            </p:cNvPr>
            <p:cNvSpPr txBox="1"/>
            <p:nvPr/>
          </p:nvSpPr>
          <p:spPr>
            <a:xfrm>
              <a:off x="2243899" y="2677896"/>
              <a:ext cx="589820"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(N=79)</a:t>
              </a:r>
            </a:p>
          </p:txBody>
        </p:sp>
        <p:sp>
          <p:nvSpPr>
            <p:cNvPr id="54" name="TextBox 53">
              <a:extLst>
                <a:ext uri="{FF2B5EF4-FFF2-40B4-BE49-F238E27FC236}">
                  <a16:creationId xmlns:a16="http://schemas.microsoft.com/office/drawing/2014/main" id="{A91A6F3D-19EB-F54A-A373-CDD2927F99B9}"/>
                </a:ext>
              </a:extLst>
            </p:cNvPr>
            <p:cNvSpPr txBox="1"/>
            <p:nvPr/>
          </p:nvSpPr>
          <p:spPr>
            <a:xfrm>
              <a:off x="3351698" y="2673522"/>
              <a:ext cx="589820"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(N=305)</a:t>
              </a:r>
            </a:p>
          </p:txBody>
        </p:sp>
        <p:sp>
          <p:nvSpPr>
            <p:cNvPr id="55" name="TextBox 54">
              <a:extLst>
                <a:ext uri="{FF2B5EF4-FFF2-40B4-BE49-F238E27FC236}">
                  <a16:creationId xmlns:a16="http://schemas.microsoft.com/office/drawing/2014/main" id="{4437DA15-4B08-7A44-9E97-099BB5889D89}"/>
                </a:ext>
              </a:extLst>
            </p:cNvPr>
            <p:cNvSpPr txBox="1"/>
            <p:nvPr/>
          </p:nvSpPr>
          <p:spPr>
            <a:xfrm>
              <a:off x="3803185" y="2680166"/>
              <a:ext cx="589820"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(N=304)</a:t>
              </a:r>
            </a:p>
          </p:txBody>
        </p:sp>
        <p:sp>
          <p:nvSpPr>
            <p:cNvPr id="56" name="TextBox 55">
              <a:extLst>
                <a:ext uri="{FF2B5EF4-FFF2-40B4-BE49-F238E27FC236}">
                  <a16:creationId xmlns:a16="http://schemas.microsoft.com/office/drawing/2014/main" id="{1A8FBEB4-8583-8646-BA50-B07923478397}"/>
                </a:ext>
              </a:extLst>
            </p:cNvPr>
            <p:cNvSpPr txBox="1"/>
            <p:nvPr/>
          </p:nvSpPr>
          <p:spPr>
            <a:xfrm>
              <a:off x="4771659" y="2673522"/>
              <a:ext cx="589820"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(N=81)</a:t>
              </a:r>
            </a:p>
          </p:txBody>
        </p:sp>
        <p:sp>
          <p:nvSpPr>
            <p:cNvPr id="57" name="TextBox 56">
              <a:extLst>
                <a:ext uri="{FF2B5EF4-FFF2-40B4-BE49-F238E27FC236}">
                  <a16:creationId xmlns:a16="http://schemas.microsoft.com/office/drawing/2014/main" id="{C46CA917-E9B2-DC44-994C-FA7BEA7D60DB}"/>
                </a:ext>
              </a:extLst>
            </p:cNvPr>
            <p:cNvSpPr txBox="1"/>
            <p:nvPr/>
          </p:nvSpPr>
          <p:spPr>
            <a:xfrm>
              <a:off x="5219578" y="2679909"/>
              <a:ext cx="589820"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(N=79)</a:t>
              </a:r>
            </a:p>
          </p:txBody>
        </p:sp>
        <p:sp>
          <p:nvSpPr>
            <p:cNvPr id="58" name="TextBox 57">
              <a:extLst>
                <a:ext uri="{FF2B5EF4-FFF2-40B4-BE49-F238E27FC236}">
                  <a16:creationId xmlns:a16="http://schemas.microsoft.com/office/drawing/2014/main" id="{84EE3485-624E-B443-9679-F93BFBE0F4C4}"/>
                </a:ext>
              </a:extLst>
            </p:cNvPr>
            <p:cNvSpPr txBox="1"/>
            <p:nvPr/>
          </p:nvSpPr>
          <p:spPr>
            <a:xfrm>
              <a:off x="3391363" y="1985936"/>
              <a:ext cx="533994"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29.5</a:t>
              </a:r>
            </a:p>
          </p:txBody>
        </p:sp>
        <p:sp>
          <p:nvSpPr>
            <p:cNvPr id="59" name="TextBox 58">
              <a:extLst>
                <a:ext uri="{FF2B5EF4-FFF2-40B4-BE49-F238E27FC236}">
                  <a16:creationId xmlns:a16="http://schemas.microsoft.com/office/drawing/2014/main" id="{29E03948-0CB1-B747-A5E0-51B9CD6FD263}"/>
                </a:ext>
              </a:extLst>
            </p:cNvPr>
            <p:cNvSpPr txBox="1"/>
            <p:nvPr/>
          </p:nvSpPr>
          <p:spPr>
            <a:xfrm>
              <a:off x="3827777" y="1730916"/>
              <a:ext cx="533994"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43.1</a:t>
              </a:r>
            </a:p>
          </p:txBody>
        </p:sp>
        <p:sp>
          <p:nvSpPr>
            <p:cNvPr id="60" name="TextBox 59">
              <a:extLst>
                <a:ext uri="{FF2B5EF4-FFF2-40B4-BE49-F238E27FC236}">
                  <a16:creationId xmlns:a16="http://schemas.microsoft.com/office/drawing/2014/main" id="{E95208DF-1397-B547-95D9-965356A2A521}"/>
                </a:ext>
              </a:extLst>
            </p:cNvPr>
            <p:cNvSpPr txBox="1"/>
            <p:nvPr/>
          </p:nvSpPr>
          <p:spPr>
            <a:xfrm>
              <a:off x="4810327" y="2139699"/>
              <a:ext cx="533994"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21.0</a:t>
              </a:r>
            </a:p>
          </p:txBody>
        </p:sp>
        <p:sp>
          <p:nvSpPr>
            <p:cNvPr id="61" name="TextBox 60">
              <a:extLst>
                <a:ext uri="{FF2B5EF4-FFF2-40B4-BE49-F238E27FC236}">
                  <a16:creationId xmlns:a16="http://schemas.microsoft.com/office/drawing/2014/main" id="{30853B49-FA49-5E47-A6BB-ACE257FBEFE9}"/>
                </a:ext>
              </a:extLst>
            </p:cNvPr>
            <p:cNvSpPr txBox="1"/>
            <p:nvPr/>
          </p:nvSpPr>
          <p:spPr>
            <a:xfrm>
              <a:off x="5259143" y="2038140"/>
              <a:ext cx="533994"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26.6</a:t>
              </a:r>
            </a:p>
          </p:txBody>
        </p:sp>
        <p:sp>
          <p:nvSpPr>
            <p:cNvPr id="62" name="TextBox 61">
              <a:extLst>
                <a:ext uri="{FF2B5EF4-FFF2-40B4-BE49-F238E27FC236}">
                  <a16:creationId xmlns:a16="http://schemas.microsoft.com/office/drawing/2014/main" id="{C8706245-B333-314D-B229-10780C4F4AC4}"/>
                </a:ext>
              </a:extLst>
            </p:cNvPr>
            <p:cNvSpPr txBox="1"/>
            <p:nvPr/>
          </p:nvSpPr>
          <p:spPr>
            <a:xfrm>
              <a:off x="6365965" y="2683896"/>
              <a:ext cx="589820"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(N=92)</a:t>
              </a:r>
            </a:p>
          </p:txBody>
        </p:sp>
        <p:sp>
          <p:nvSpPr>
            <p:cNvPr id="63" name="TextBox 62">
              <a:extLst>
                <a:ext uri="{FF2B5EF4-FFF2-40B4-BE49-F238E27FC236}">
                  <a16:creationId xmlns:a16="http://schemas.microsoft.com/office/drawing/2014/main" id="{EA5F881E-E877-3F42-B311-6CAB76E47A84}"/>
                </a:ext>
              </a:extLst>
            </p:cNvPr>
            <p:cNvSpPr txBox="1"/>
            <p:nvPr/>
          </p:nvSpPr>
          <p:spPr>
            <a:xfrm>
              <a:off x="6807193" y="2673522"/>
              <a:ext cx="589820"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(N=87)</a:t>
              </a:r>
            </a:p>
          </p:txBody>
        </p:sp>
        <p:sp>
          <p:nvSpPr>
            <p:cNvPr id="64" name="TextBox 63">
              <a:extLst>
                <a:ext uri="{FF2B5EF4-FFF2-40B4-BE49-F238E27FC236}">
                  <a16:creationId xmlns:a16="http://schemas.microsoft.com/office/drawing/2014/main" id="{AA68252F-A002-BE44-9E2E-15F3CC1C90DD}"/>
                </a:ext>
              </a:extLst>
            </p:cNvPr>
            <p:cNvSpPr txBox="1"/>
            <p:nvPr/>
          </p:nvSpPr>
          <p:spPr>
            <a:xfrm>
              <a:off x="6406681" y="2128085"/>
              <a:ext cx="533994"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21.7</a:t>
              </a:r>
            </a:p>
          </p:txBody>
        </p:sp>
        <p:sp>
          <p:nvSpPr>
            <p:cNvPr id="65" name="TextBox 64">
              <a:extLst>
                <a:ext uri="{FF2B5EF4-FFF2-40B4-BE49-F238E27FC236}">
                  <a16:creationId xmlns:a16="http://schemas.microsoft.com/office/drawing/2014/main" id="{26B0CA95-2AD7-C545-9000-12052577A21B}"/>
                </a:ext>
              </a:extLst>
            </p:cNvPr>
            <p:cNvSpPr txBox="1"/>
            <p:nvPr/>
          </p:nvSpPr>
          <p:spPr>
            <a:xfrm>
              <a:off x="6829693" y="2271884"/>
              <a:ext cx="533994"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14.9</a:t>
              </a:r>
            </a:p>
          </p:txBody>
        </p:sp>
        <p:sp>
          <p:nvSpPr>
            <p:cNvPr id="66" name="TextBox 65">
              <a:extLst>
                <a:ext uri="{FF2B5EF4-FFF2-40B4-BE49-F238E27FC236}">
                  <a16:creationId xmlns:a16="http://schemas.microsoft.com/office/drawing/2014/main" id="{6751387F-5D10-C94B-8187-533D7D0A55F2}"/>
                </a:ext>
              </a:extLst>
            </p:cNvPr>
            <p:cNvSpPr txBox="1"/>
            <p:nvPr/>
          </p:nvSpPr>
          <p:spPr>
            <a:xfrm>
              <a:off x="7765753" y="2128085"/>
              <a:ext cx="533994"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22.2</a:t>
              </a:r>
            </a:p>
          </p:txBody>
        </p:sp>
        <p:sp>
          <p:nvSpPr>
            <p:cNvPr id="67" name="TextBox 66">
              <a:extLst>
                <a:ext uri="{FF2B5EF4-FFF2-40B4-BE49-F238E27FC236}">
                  <a16:creationId xmlns:a16="http://schemas.microsoft.com/office/drawing/2014/main" id="{BB95A23A-5B34-2A4D-929C-88BA023628C4}"/>
                </a:ext>
              </a:extLst>
            </p:cNvPr>
            <p:cNvSpPr txBox="1"/>
            <p:nvPr/>
          </p:nvSpPr>
          <p:spPr>
            <a:xfrm>
              <a:off x="8202694" y="2446329"/>
              <a:ext cx="533994"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4.2</a:t>
              </a:r>
            </a:p>
          </p:txBody>
        </p:sp>
        <p:sp>
          <p:nvSpPr>
            <p:cNvPr id="68" name="TextBox 67">
              <a:extLst>
                <a:ext uri="{FF2B5EF4-FFF2-40B4-BE49-F238E27FC236}">
                  <a16:creationId xmlns:a16="http://schemas.microsoft.com/office/drawing/2014/main" id="{9486254B-FF26-7744-AA27-2C9C46ED0DDD}"/>
                </a:ext>
              </a:extLst>
            </p:cNvPr>
            <p:cNvSpPr txBox="1"/>
            <p:nvPr/>
          </p:nvSpPr>
          <p:spPr>
            <a:xfrm>
              <a:off x="7725395" y="2681783"/>
              <a:ext cx="589820"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(N=27)</a:t>
              </a:r>
            </a:p>
          </p:txBody>
        </p:sp>
        <p:sp>
          <p:nvSpPr>
            <p:cNvPr id="69" name="TextBox 68">
              <a:extLst>
                <a:ext uri="{FF2B5EF4-FFF2-40B4-BE49-F238E27FC236}">
                  <a16:creationId xmlns:a16="http://schemas.microsoft.com/office/drawing/2014/main" id="{BD24D239-D208-B54E-BAF1-5D6852097830}"/>
                </a:ext>
              </a:extLst>
            </p:cNvPr>
            <p:cNvSpPr txBox="1"/>
            <p:nvPr/>
          </p:nvSpPr>
          <p:spPr>
            <a:xfrm>
              <a:off x="8166623" y="2682672"/>
              <a:ext cx="589820"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(N=24)</a:t>
              </a:r>
            </a:p>
          </p:txBody>
        </p:sp>
        <p:sp>
          <p:nvSpPr>
            <p:cNvPr id="70" name="TextBox 69">
              <a:extLst>
                <a:ext uri="{FF2B5EF4-FFF2-40B4-BE49-F238E27FC236}">
                  <a16:creationId xmlns:a16="http://schemas.microsoft.com/office/drawing/2014/main" id="{469A5195-F78A-8849-B1E4-28C85BEE0B7C}"/>
                </a:ext>
              </a:extLst>
            </p:cNvPr>
            <p:cNvSpPr txBox="1"/>
            <p:nvPr/>
          </p:nvSpPr>
          <p:spPr>
            <a:xfrm>
              <a:off x="7624755" y="2805100"/>
              <a:ext cx="1200983"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a:ea typeface="+mn-ea"/>
                  <a:cs typeface="+mn-cs"/>
                </a:rPr>
                <a:t>Previous TNF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a:ea typeface="+mn-ea"/>
                  <a:cs typeface="+mn-cs"/>
                </a:rPr>
                <a:t>Inhibitor Therapy</a:t>
              </a:r>
            </a:p>
          </p:txBody>
        </p:sp>
        <p:sp>
          <p:nvSpPr>
            <p:cNvPr id="71" name="TextBox 70">
              <a:extLst>
                <a:ext uri="{FF2B5EF4-FFF2-40B4-BE49-F238E27FC236}">
                  <a16:creationId xmlns:a16="http://schemas.microsoft.com/office/drawing/2014/main" id="{FB91F8E4-BFE4-554A-8AE9-820D84A5F64D}"/>
                </a:ext>
              </a:extLst>
            </p:cNvPr>
            <p:cNvSpPr txBox="1"/>
            <p:nvPr/>
          </p:nvSpPr>
          <p:spPr>
            <a:xfrm>
              <a:off x="6274460" y="2807628"/>
              <a:ext cx="1200983"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a:ea typeface="+mn-ea"/>
                  <a:cs typeface="+mn-cs"/>
                </a:rPr>
                <a:t>No Previous TNF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a:ea typeface="+mn-ea"/>
                  <a:cs typeface="+mn-cs"/>
                </a:rPr>
                <a:t>Inhibitor Therapy</a:t>
              </a:r>
            </a:p>
          </p:txBody>
        </p:sp>
        <p:sp>
          <p:nvSpPr>
            <p:cNvPr id="72" name="TextBox 71">
              <a:extLst>
                <a:ext uri="{FF2B5EF4-FFF2-40B4-BE49-F238E27FC236}">
                  <a16:creationId xmlns:a16="http://schemas.microsoft.com/office/drawing/2014/main" id="{392D2582-9D54-3D43-A5F9-076CF16A8DFF}"/>
                </a:ext>
              </a:extLst>
            </p:cNvPr>
            <p:cNvSpPr txBox="1"/>
            <p:nvPr/>
          </p:nvSpPr>
          <p:spPr>
            <a:xfrm>
              <a:off x="4690669" y="2816757"/>
              <a:ext cx="1200983"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a:ea typeface="+mn-ea"/>
                  <a:cs typeface="+mn-cs"/>
                </a:rPr>
                <a:t>Previous TNF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a:ea typeface="+mn-ea"/>
                  <a:cs typeface="+mn-cs"/>
                </a:rPr>
                <a:t>Inhibitor Therapy</a:t>
              </a:r>
            </a:p>
          </p:txBody>
        </p:sp>
        <p:sp>
          <p:nvSpPr>
            <p:cNvPr id="73" name="TextBox 72">
              <a:extLst>
                <a:ext uri="{FF2B5EF4-FFF2-40B4-BE49-F238E27FC236}">
                  <a16:creationId xmlns:a16="http://schemas.microsoft.com/office/drawing/2014/main" id="{D7EDF89F-25D2-BB40-BF91-F80A586D12FA}"/>
                </a:ext>
              </a:extLst>
            </p:cNvPr>
            <p:cNvSpPr txBox="1"/>
            <p:nvPr/>
          </p:nvSpPr>
          <p:spPr>
            <a:xfrm>
              <a:off x="3274947" y="2808342"/>
              <a:ext cx="1200983"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a:ea typeface="+mn-ea"/>
                  <a:cs typeface="+mn-cs"/>
                </a:rPr>
                <a:t>No Previous TNF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a:ea typeface="+mn-ea"/>
                  <a:cs typeface="+mn-cs"/>
                </a:rPr>
                <a:t>Inhibitor Therapy</a:t>
              </a:r>
            </a:p>
          </p:txBody>
        </p:sp>
        <p:sp>
          <p:nvSpPr>
            <p:cNvPr id="74" name="TextBox 73">
              <a:extLst>
                <a:ext uri="{FF2B5EF4-FFF2-40B4-BE49-F238E27FC236}">
                  <a16:creationId xmlns:a16="http://schemas.microsoft.com/office/drawing/2014/main" id="{BE868666-137D-2748-82A9-27C5B950CD93}"/>
                </a:ext>
              </a:extLst>
            </p:cNvPr>
            <p:cNvSpPr txBox="1"/>
            <p:nvPr/>
          </p:nvSpPr>
          <p:spPr>
            <a:xfrm>
              <a:off x="1699228" y="2798412"/>
              <a:ext cx="1200983"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a:ea typeface="+mn-ea"/>
                  <a:cs typeface="+mn-cs"/>
                </a:rPr>
                <a:t>Previous TNF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a:ea typeface="+mn-ea"/>
                  <a:cs typeface="+mn-cs"/>
                </a:rPr>
                <a:t>Inhibitor Therapy</a:t>
              </a:r>
            </a:p>
          </p:txBody>
        </p:sp>
      </p:grpSp>
      <p:sp>
        <p:nvSpPr>
          <p:cNvPr id="75" name="TextBox 74">
            <a:extLst>
              <a:ext uri="{FF2B5EF4-FFF2-40B4-BE49-F238E27FC236}">
                <a16:creationId xmlns:a16="http://schemas.microsoft.com/office/drawing/2014/main" id="{840AE0CC-7EA7-9B40-A830-282386854A35}"/>
              </a:ext>
            </a:extLst>
          </p:cNvPr>
          <p:cNvSpPr txBox="1"/>
          <p:nvPr/>
        </p:nvSpPr>
        <p:spPr>
          <a:xfrm>
            <a:off x="409410" y="4192088"/>
            <a:ext cx="1200983"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a:ea typeface="+mn-ea"/>
                <a:cs typeface="+mn-cs"/>
              </a:rPr>
              <a:t>No Previous TNF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a:ea typeface="+mn-ea"/>
                <a:cs typeface="+mn-cs"/>
              </a:rPr>
              <a:t>Inhibitor Therapy</a:t>
            </a:r>
          </a:p>
        </p:txBody>
      </p:sp>
      <p:sp>
        <p:nvSpPr>
          <p:cNvPr id="76" name="TextBox 75">
            <a:extLst>
              <a:ext uri="{FF2B5EF4-FFF2-40B4-BE49-F238E27FC236}">
                <a16:creationId xmlns:a16="http://schemas.microsoft.com/office/drawing/2014/main" id="{3FB7CF70-513B-7B4B-A6C2-BAB55E8006C4}"/>
              </a:ext>
            </a:extLst>
          </p:cNvPr>
          <p:cNvSpPr txBox="1"/>
          <p:nvPr/>
        </p:nvSpPr>
        <p:spPr>
          <a:xfrm>
            <a:off x="96767" y="6509087"/>
            <a:ext cx="3029997" cy="276999"/>
          </a:xfrm>
          <a:prstGeom prst="rect">
            <a:avLst/>
          </a:prstGeom>
          <a:noFill/>
        </p:spPr>
        <p:txBody>
          <a:bodyPr wrap="none" rtlCol="0"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Sands. BE, et al.   </a:t>
            </a:r>
            <a:r>
              <a:rPr kumimoji="0" lang="en-US" sz="1200" b="0" i="1" u="none" strike="noStrike" kern="1200" cap="none" spc="0" normalizeH="0" baseline="0" noProof="0" dirty="0">
                <a:ln>
                  <a:noFill/>
                </a:ln>
                <a:solidFill>
                  <a:srgbClr val="000000"/>
                </a:solidFill>
                <a:effectLst/>
                <a:uLnTx/>
                <a:uFillTx/>
                <a:latin typeface="Arial"/>
                <a:ea typeface="+mn-ea"/>
                <a:cs typeface="+mn-cs"/>
              </a:rPr>
              <a:t>NEJM</a:t>
            </a:r>
            <a:r>
              <a:rPr kumimoji="0" lang="en-US" sz="1200" b="0" i="0" u="none" strike="noStrike" kern="1200" cap="none" spc="0" normalizeH="0" baseline="0" noProof="0" dirty="0">
                <a:ln>
                  <a:noFill/>
                </a:ln>
                <a:solidFill>
                  <a:srgbClr val="000000"/>
                </a:solidFill>
                <a:effectLst/>
                <a:uLnTx/>
                <a:uFillTx/>
                <a:latin typeface="Arial"/>
                <a:ea typeface="+mn-ea"/>
                <a:cs typeface="+mn-cs"/>
              </a:rPr>
              <a:t>. 2019;381:1215.</a:t>
            </a:r>
          </a:p>
        </p:txBody>
      </p:sp>
      <p:sp>
        <p:nvSpPr>
          <p:cNvPr id="3" name="object 7">
            <a:extLst>
              <a:ext uri="{FF2B5EF4-FFF2-40B4-BE49-F238E27FC236}">
                <a16:creationId xmlns:a16="http://schemas.microsoft.com/office/drawing/2014/main" id="{C9B927FE-9753-0FA5-EBEE-5E5851A4220A}"/>
              </a:ext>
            </a:extLst>
          </p:cNvPr>
          <p:cNvSpPr txBox="1"/>
          <p:nvPr/>
        </p:nvSpPr>
        <p:spPr>
          <a:xfrm>
            <a:off x="898526" y="1619878"/>
            <a:ext cx="7569372" cy="2215991"/>
          </a:xfrm>
          <a:prstGeom prst="rect">
            <a:avLst/>
          </a:prstGeom>
          <a:solidFill>
            <a:srgbClr val="FFFFFF"/>
          </a:solidFill>
          <a:ln w="28575">
            <a:solidFill>
              <a:srgbClr val="000000"/>
            </a:solidFill>
          </a:ln>
        </p:spPr>
        <p:txBody>
          <a:bodyPr vert="horz" wrap="square" lIns="0" tIns="0" rIns="0" bIns="0" rtlCol="0">
            <a:spAutoFit/>
          </a:bodyPr>
          <a:lstStyle/>
          <a:p>
            <a:pPr marL="76835"/>
            <a:r>
              <a:rPr sz="2400" b="1" spc="-20" dirty="0">
                <a:solidFill>
                  <a:prstClr val="black"/>
                </a:solidFill>
                <a:latin typeface="Calibri"/>
                <a:cs typeface="Calibri"/>
              </a:rPr>
              <a:t>Limi</a:t>
            </a:r>
            <a:r>
              <a:rPr sz="2400" b="1" spc="-35" dirty="0">
                <a:solidFill>
                  <a:prstClr val="black"/>
                </a:solidFill>
                <a:latin typeface="Calibri"/>
                <a:cs typeface="Calibri"/>
              </a:rPr>
              <a:t>t</a:t>
            </a:r>
            <a:r>
              <a:rPr sz="2400" b="1" spc="-45" dirty="0">
                <a:solidFill>
                  <a:prstClr val="black"/>
                </a:solidFill>
                <a:latin typeface="Calibri"/>
                <a:cs typeface="Calibri"/>
              </a:rPr>
              <a:t>a</a:t>
            </a:r>
            <a:r>
              <a:rPr sz="2400" b="1" spc="-10" dirty="0">
                <a:solidFill>
                  <a:prstClr val="black"/>
                </a:solidFill>
                <a:latin typeface="Calibri"/>
                <a:cs typeface="Calibri"/>
              </a:rPr>
              <a:t>t</a:t>
            </a:r>
            <a:r>
              <a:rPr sz="2400" b="1" spc="-15" dirty="0">
                <a:solidFill>
                  <a:prstClr val="black"/>
                </a:solidFill>
                <a:latin typeface="Calibri"/>
                <a:cs typeface="Calibri"/>
              </a:rPr>
              <a:t>ions</a:t>
            </a:r>
            <a:r>
              <a:rPr sz="2400" b="1" spc="5" dirty="0">
                <a:solidFill>
                  <a:prstClr val="black"/>
                </a:solidFill>
                <a:latin typeface="Calibri"/>
                <a:cs typeface="Calibri"/>
              </a:rPr>
              <a:t> </a:t>
            </a:r>
            <a:r>
              <a:rPr sz="2400" b="1" spc="-35" dirty="0">
                <a:solidFill>
                  <a:prstClr val="black"/>
                </a:solidFill>
                <a:latin typeface="Calibri"/>
                <a:cs typeface="Calibri"/>
              </a:rPr>
              <a:t>t</a:t>
            </a:r>
            <a:r>
              <a:rPr sz="2400" b="1" spc="-15" dirty="0">
                <a:solidFill>
                  <a:prstClr val="black"/>
                </a:solidFill>
                <a:latin typeface="Calibri"/>
                <a:cs typeface="Calibri"/>
              </a:rPr>
              <a:t>o</a:t>
            </a:r>
            <a:r>
              <a:rPr sz="2400" b="1" spc="-5" dirty="0">
                <a:solidFill>
                  <a:prstClr val="black"/>
                </a:solidFill>
                <a:latin typeface="Calibri"/>
                <a:cs typeface="Calibri"/>
              </a:rPr>
              <a:t> </a:t>
            </a:r>
            <a:r>
              <a:rPr sz="2400" b="1" spc="-125" dirty="0">
                <a:solidFill>
                  <a:prstClr val="black"/>
                </a:solidFill>
                <a:latin typeface="Calibri"/>
                <a:cs typeface="Calibri"/>
              </a:rPr>
              <a:t>V</a:t>
            </a:r>
            <a:r>
              <a:rPr sz="2400" b="1" spc="-20" dirty="0">
                <a:solidFill>
                  <a:prstClr val="black"/>
                </a:solidFill>
                <a:latin typeface="Calibri"/>
                <a:cs typeface="Calibri"/>
              </a:rPr>
              <a:t>A</a:t>
            </a:r>
            <a:r>
              <a:rPr sz="2400" b="1" spc="-45" dirty="0">
                <a:solidFill>
                  <a:prstClr val="black"/>
                </a:solidFill>
                <a:latin typeface="Calibri"/>
                <a:cs typeface="Calibri"/>
              </a:rPr>
              <a:t>R</a:t>
            </a:r>
            <a:r>
              <a:rPr sz="2400" b="1" spc="-20" dirty="0">
                <a:solidFill>
                  <a:prstClr val="black"/>
                </a:solidFill>
                <a:latin typeface="Calibri"/>
                <a:cs typeface="Calibri"/>
              </a:rPr>
              <a:t>S</a:t>
            </a:r>
            <a:r>
              <a:rPr sz="2400" b="1" spc="-10" dirty="0">
                <a:solidFill>
                  <a:prstClr val="black"/>
                </a:solidFill>
                <a:latin typeface="Calibri"/>
                <a:cs typeface="Calibri"/>
              </a:rPr>
              <a:t>I</a:t>
            </a:r>
            <a:r>
              <a:rPr sz="2400" b="1" dirty="0">
                <a:solidFill>
                  <a:prstClr val="black"/>
                </a:solidFill>
                <a:latin typeface="Calibri"/>
                <a:cs typeface="Calibri"/>
              </a:rPr>
              <a:t>T</a:t>
            </a:r>
            <a:r>
              <a:rPr sz="2400" b="1" spc="-15" dirty="0">
                <a:solidFill>
                  <a:prstClr val="black"/>
                </a:solidFill>
                <a:latin typeface="Calibri"/>
                <a:cs typeface="Calibri"/>
              </a:rPr>
              <a:t>Y</a:t>
            </a:r>
            <a:endParaRPr sz="2400" dirty="0">
              <a:solidFill>
                <a:prstClr val="black"/>
              </a:solidFill>
              <a:latin typeface="Calibri"/>
              <a:cs typeface="Calibri"/>
            </a:endParaRPr>
          </a:p>
          <a:p>
            <a:pPr marL="768985" indent="-288925">
              <a:buFont typeface="Arial"/>
              <a:buChar char="•"/>
              <a:tabLst>
                <a:tab pos="769620" algn="l"/>
              </a:tabLst>
            </a:pPr>
            <a:r>
              <a:rPr sz="2400" spc="-25" dirty="0">
                <a:solidFill>
                  <a:prstClr val="black"/>
                </a:solidFill>
                <a:latin typeface="Calibri"/>
                <a:cs typeface="Calibri"/>
              </a:rPr>
              <a:t>N</a:t>
            </a:r>
            <a:r>
              <a:rPr sz="2400" dirty="0">
                <a:solidFill>
                  <a:prstClr val="black"/>
                </a:solidFill>
                <a:latin typeface="Calibri"/>
                <a:cs typeface="Calibri"/>
              </a:rPr>
              <a:t>o</a:t>
            </a:r>
            <a:r>
              <a:rPr sz="2400" spc="-15" dirty="0">
                <a:solidFill>
                  <a:prstClr val="black"/>
                </a:solidFill>
                <a:latin typeface="Calibri"/>
                <a:cs typeface="Calibri"/>
              </a:rPr>
              <a:t> </a:t>
            </a:r>
            <a:r>
              <a:rPr sz="2400" spc="-5" dirty="0">
                <a:solidFill>
                  <a:prstClr val="black"/>
                </a:solidFill>
                <a:latin typeface="Calibri"/>
                <a:cs typeface="Calibri"/>
              </a:rPr>
              <a:t>dos</a:t>
            </a:r>
            <a:r>
              <a:rPr sz="2400" spc="-15" dirty="0">
                <a:solidFill>
                  <a:prstClr val="black"/>
                </a:solidFill>
                <a:latin typeface="Calibri"/>
                <a:cs typeface="Calibri"/>
              </a:rPr>
              <a:t>e</a:t>
            </a:r>
            <a:r>
              <a:rPr sz="2400" dirty="0">
                <a:solidFill>
                  <a:prstClr val="black"/>
                </a:solidFill>
                <a:latin typeface="Calibri"/>
                <a:cs typeface="Calibri"/>
              </a:rPr>
              <a:t> </a:t>
            </a:r>
            <a:r>
              <a:rPr sz="2400" spc="-20" dirty="0">
                <a:solidFill>
                  <a:prstClr val="black"/>
                </a:solidFill>
                <a:latin typeface="Calibri"/>
                <a:cs typeface="Calibri"/>
              </a:rPr>
              <a:t>e</a:t>
            </a:r>
            <a:r>
              <a:rPr sz="2400" spc="-5" dirty="0">
                <a:solidFill>
                  <a:prstClr val="black"/>
                </a:solidFill>
                <a:latin typeface="Calibri"/>
                <a:cs typeface="Calibri"/>
              </a:rPr>
              <a:t>s</a:t>
            </a:r>
            <a:r>
              <a:rPr sz="2400" spc="-35" dirty="0">
                <a:solidFill>
                  <a:prstClr val="black"/>
                </a:solidFill>
                <a:latin typeface="Calibri"/>
                <a:cs typeface="Calibri"/>
              </a:rPr>
              <a:t>c</a:t>
            </a:r>
            <a:r>
              <a:rPr sz="2400" dirty="0">
                <a:solidFill>
                  <a:prstClr val="black"/>
                </a:solidFill>
                <a:latin typeface="Calibri"/>
                <a:cs typeface="Calibri"/>
              </a:rPr>
              <a:t>al</a:t>
            </a:r>
            <a:r>
              <a:rPr sz="2400" spc="-25" dirty="0">
                <a:solidFill>
                  <a:prstClr val="black"/>
                </a:solidFill>
                <a:latin typeface="Calibri"/>
                <a:cs typeface="Calibri"/>
              </a:rPr>
              <a:t>a</a:t>
            </a:r>
            <a:r>
              <a:rPr sz="2400" dirty="0">
                <a:solidFill>
                  <a:prstClr val="black"/>
                </a:solidFill>
                <a:latin typeface="Calibri"/>
                <a:cs typeface="Calibri"/>
              </a:rPr>
              <a:t>ti</a:t>
            </a:r>
            <a:r>
              <a:rPr sz="2400" spc="-5" dirty="0">
                <a:solidFill>
                  <a:prstClr val="black"/>
                </a:solidFill>
                <a:latin typeface="Calibri"/>
                <a:cs typeface="Calibri"/>
              </a:rPr>
              <a:t>on</a:t>
            </a:r>
            <a:endParaRPr sz="2400" dirty="0">
              <a:solidFill>
                <a:prstClr val="black"/>
              </a:solidFill>
              <a:latin typeface="Calibri"/>
              <a:cs typeface="Calibri"/>
            </a:endParaRPr>
          </a:p>
          <a:p>
            <a:pPr marL="768985" indent="-288925">
              <a:buFont typeface="Arial"/>
              <a:buChar char="•"/>
              <a:tabLst>
                <a:tab pos="769620" algn="l"/>
              </a:tabLst>
            </a:pPr>
            <a:r>
              <a:rPr sz="2400" spc="-25" dirty="0">
                <a:solidFill>
                  <a:prstClr val="black"/>
                </a:solidFill>
                <a:latin typeface="Calibri"/>
                <a:cs typeface="Calibri"/>
              </a:rPr>
              <a:t>N</a:t>
            </a:r>
            <a:r>
              <a:rPr sz="2400" dirty="0">
                <a:solidFill>
                  <a:prstClr val="black"/>
                </a:solidFill>
                <a:latin typeface="Calibri"/>
                <a:cs typeface="Calibri"/>
              </a:rPr>
              <a:t>o</a:t>
            </a:r>
            <a:r>
              <a:rPr sz="2400" spc="-15" dirty="0">
                <a:solidFill>
                  <a:prstClr val="black"/>
                </a:solidFill>
                <a:latin typeface="Calibri"/>
                <a:cs typeface="Calibri"/>
              </a:rPr>
              <a:t> </a:t>
            </a:r>
            <a:r>
              <a:rPr sz="2400" spc="-5" dirty="0">
                <a:solidFill>
                  <a:prstClr val="black"/>
                </a:solidFill>
                <a:latin typeface="Calibri"/>
                <a:cs typeface="Calibri"/>
              </a:rPr>
              <a:t>dru</a:t>
            </a:r>
            <a:r>
              <a:rPr sz="2400" dirty="0">
                <a:solidFill>
                  <a:prstClr val="black"/>
                </a:solidFill>
                <a:latin typeface="Calibri"/>
                <a:cs typeface="Calibri"/>
              </a:rPr>
              <a:t>g l</a:t>
            </a:r>
            <a:r>
              <a:rPr sz="2400" spc="-30" dirty="0">
                <a:solidFill>
                  <a:prstClr val="black"/>
                </a:solidFill>
                <a:latin typeface="Calibri"/>
                <a:cs typeface="Calibri"/>
              </a:rPr>
              <a:t>e</a:t>
            </a:r>
            <a:r>
              <a:rPr sz="2400" spc="-40" dirty="0">
                <a:solidFill>
                  <a:prstClr val="black"/>
                </a:solidFill>
                <a:latin typeface="Calibri"/>
                <a:cs typeface="Calibri"/>
              </a:rPr>
              <a:t>v</a:t>
            </a:r>
            <a:r>
              <a:rPr sz="2400" spc="-20" dirty="0">
                <a:solidFill>
                  <a:prstClr val="black"/>
                </a:solidFill>
                <a:latin typeface="Calibri"/>
                <a:cs typeface="Calibri"/>
              </a:rPr>
              <a:t>e</a:t>
            </a:r>
            <a:r>
              <a:rPr sz="2400" dirty="0">
                <a:solidFill>
                  <a:prstClr val="black"/>
                </a:solidFill>
                <a:latin typeface="Calibri"/>
                <a:cs typeface="Calibri"/>
              </a:rPr>
              <a:t>ls</a:t>
            </a:r>
          </a:p>
          <a:p>
            <a:pPr marL="768985" marR="629920" indent="-288925">
              <a:buFont typeface="Arial"/>
              <a:buChar char="•"/>
              <a:tabLst>
                <a:tab pos="769620" algn="l"/>
              </a:tabLst>
            </a:pPr>
            <a:r>
              <a:rPr sz="2400" dirty="0">
                <a:solidFill>
                  <a:prstClr val="black"/>
                </a:solidFill>
                <a:latin typeface="Calibri"/>
                <a:cs typeface="Calibri"/>
              </a:rPr>
              <a:t>If</a:t>
            </a:r>
            <a:r>
              <a:rPr sz="2400" spc="-5" dirty="0">
                <a:solidFill>
                  <a:prstClr val="black"/>
                </a:solidFill>
                <a:latin typeface="Calibri"/>
                <a:cs typeface="Calibri"/>
              </a:rPr>
              <a:t> o</a:t>
            </a:r>
            <a:r>
              <a:rPr sz="2400" dirty="0">
                <a:solidFill>
                  <a:prstClr val="black"/>
                </a:solidFill>
                <a:latin typeface="Calibri"/>
                <a:cs typeface="Calibri"/>
              </a:rPr>
              <a:t>n</a:t>
            </a:r>
            <a:r>
              <a:rPr sz="2400" spc="-10" dirty="0">
                <a:solidFill>
                  <a:prstClr val="black"/>
                </a:solidFill>
                <a:latin typeface="Calibri"/>
                <a:cs typeface="Calibri"/>
              </a:rPr>
              <a:t> </a:t>
            </a:r>
            <a:r>
              <a:rPr sz="2400" spc="-35" dirty="0">
                <a:solidFill>
                  <a:prstClr val="black"/>
                </a:solidFill>
                <a:latin typeface="Calibri"/>
                <a:cs typeface="Calibri"/>
              </a:rPr>
              <a:t>st</a:t>
            </a:r>
            <a:r>
              <a:rPr sz="2400" spc="-20" dirty="0">
                <a:solidFill>
                  <a:prstClr val="black"/>
                </a:solidFill>
                <a:latin typeface="Calibri"/>
                <a:cs typeface="Calibri"/>
              </a:rPr>
              <a:t>e</a:t>
            </a:r>
            <a:r>
              <a:rPr sz="2400" spc="-50" dirty="0">
                <a:solidFill>
                  <a:prstClr val="black"/>
                </a:solidFill>
                <a:latin typeface="Calibri"/>
                <a:cs typeface="Calibri"/>
              </a:rPr>
              <a:t>r</a:t>
            </a:r>
            <a:r>
              <a:rPr sz="2400" spc="-5" dirty="0">
                <a:solidFill>
                  <a:prstClr val="black"/>
                </a:solidFill>
                <a:latin typeface="Calibri"/>
                <a:cs typeface="Calibri"/>
              </a:rPr>
              <a:t>o</a:t>
            </a:r>
            <a:r>
              <a:rPr sz="2400" dirty="0">
                <a:solidFill>
                  <a:prstClr val="black"/>
                </a:solidFill>
                <a:latin typeface="Calibri"/>
                <a:cs typeface="Calibri"/>
              </a:rPr>
              <a:t>i</a:t>
            </a:r>
            <a:r>
              <a:rPr sz="2400" spc="-5" dirty="0">
                <a:solidFill>
                  <a:prstClr val="black"/>
                </a:solidFill>
                <a:latin typeface="Calibri"/>
                <a:cs typeface="Calibri"/>
              </a:rPr>
              <a:t>d</a:t>
            </a:r>
            <a:r>
              <a:rPr sz="2400" dirty="0">
                <a:solidFill>
                  <a:prstClr val="black"/>
                </a:solidFill>
                <a:latin typeface="Calibri"/>
                <a:cs typeface="Calibri"/>
              </a:rPr>
              <a:t>s</a:t>
            </a:r>
            <a:r>
              <a:rPr sz="2400" spc="-5" dirty="0">
                <a:solidFill>
                  <a:prstClr val="black"/>
                </a:solidFill>
                <a:latin typeface="Calibri"/>
                <a:cs typeface="Calibri"/>
              </a:rPr>
              <a:t> </a:t>
            </a:r>
            <a:r>
              <a:rPr sz="2400" spc="-20" dirty="0">
                <a:solidFill>
                  <a:prstClr val="black"/>
                </a:solidFill>
                <a:latin typeface="Calibri"/>
                <a:cs typeface="Calibri"/>
              </a:rPr>
              <a:t>o</a:t>
            </a:r>
            <a:r>
              <a:rPr sz="2400" spc="-10" dirty="0">
                <a:solidFill>
                  <a:prstClr val="black"/>
                </a:solidFill>
                <a:latin typeface="Calibri"/>
                <a:cs typeface="Calibri"/>
              </a:rPr>
              <a:t>r </a:t>
            </a:r>
            <a:r>
              <a:rPr sz="2400" dirty="0">
                <a:solidFill>
                  <a:prstClr val="black"/>
                </a:solidFill>
                <a:latin typeface="Calibri"/>
                <a:cs typeface="Calibri"/>
              </a:rPr>
              <a:t>IMM</a:t>
            </a:r>
            <a:r>
              <a:rPr sz="2400" spc="-5" dirty="0">
                <a:solidFill>
                  <a:prstClr val="black"/>
                </a:solidFill>
                <a:latin typeface="Calibri"/>
                <a:cs typeface="Calibri"/>
              </a:rPr>
              <a:t>s</a:t>
            </a:r>
            <a:r>
              <a:rPr sz="2400" spc="-10" dirty="0">
                <a:solidFill>
                  <a:prstClr val="black"/>
                </a:solidFill>
                <a:latin typeface="Calibri"/>
                <a:cs typeface="Calibri"/>
              </a:rPr>
              <a:t>,</a:t>
            </a:r>
            <a:r>
              <a:rPr sz="2400" spc="-15" dirty="0">
                <a:solidFill>
                  <a:prstClr val="black"/>
                </a:solidFill>
                <a:latin typeface="Calibri"/>
                <a:cs typeface="Calibri"/>
              </a:rPr>
              <a:t> </a:t>
            </a:r>
            <a:r>
              <a:rPr sz="2400" spc="-5" dirty="0">
                <a:solidFill>
                  <a:prstClr val="black"/>
                </a:solidFill>
                <a:latin typeface="Calibri"/>
                <a:cs typeface="Calibri"/>
              </a:rPr>
              <a:t>n</a:t>
            </a:r>
            <a:r>
              <a:rPr sz="2400" dirty="0">
                <a:solidFill>
                  <a:prstClr val="black"/>
                </a:solidFill>
                <a:latin typeface="Calibri"/>
                <a:cs typeface="Calibri"/>
              </a:rPr>
              <a:t>o</a:t>
            </a:r>
            <a:r>
              <a:rPr sz="2400" spc="-10" dirty="0">
                <a:solidFill>
                  <a:prstClr val="black"/>
                </a:solidFill>
                <a:latin typeface="Calibri"/>
                <a:cs typeface="Calibri"/>
              </a:rPr>
              <a:t> </a:t>
            </a:r>
            <a:r>
              <a:rPr sz="2400" spc="-5" dirty="0">
                <a:solidFill>
                  <a:prstClr val="black"/>
                </a:solidFill>
                <a:latin typeface="Calibri"/>
                <a:cs typeface="Calibri"/>
              </a:rPr>
              <a:t>d</a:t>
            </a:r>
            <a:r>
              <a:rPr sz="2400" dirty="0">
                <a:solidFill>
                  <a:prstClr val="black"/>
                </a:solidFill>
                <a:latin typeface="Calibri"/>
                <a:cs typeface="Calibri"/>
              </a:rPr>
              <a:t>i</a:t>
            </a:r>
            <a:r>
              <a:rPr sz="2400" spc="-25" dirty="0">
                <a:solidFill>
                  <a:prstClr val="black"/>
                </a:solidFill>
                <a:latin typeface="Calibri"/>
                <a:cs typeface="Calibri"/>
              </a:rPr>
              <a:t>f</a:t>
            </a:r>
            <a:r>
              <a:rPr sz="2400" spc="-65" dirty="0">
                <a:solidFill>
                  <a:prstClr val="black"/>
                </a:solidFill>
                <a:latin typeface="Calibri"/>
                <a:cs typeface="Calibri"/>
              </a:rPr>
              <a:t>f</a:t>
            </a:r>
            <a:r>
              <a:rPr sz="2400" spc="-20" dirty="0">
                <a:solidFill>
                  <a:prstClr val="black"/>
                </a:solidFill>
                <a:latin typeface="Calibri"/>
                <a:cs typeface="Calibri"/>
              </a:rPr>
              <a:t>e</a:t>
            </a:r>
            <a:r>
              <a:rPr sz="2400" spc="-45" dirty="0">
                <a:solidFill>
                  <a:prstClr val="black"/>
                </a:solidFill>
                <a:latin typeface="Calibri"/>
                <a:cs typeface="Calibri"/>
              </a:rPr>
              <a:t>r</a:t>
            </a:r>
            <a:r>
              <a:rPr sz="2400" spc="-20" dirty="0">
                <a:solidFill>
                  <a:prstClr val="black"/>
                </a:solidFill>
                <a:latin typeface="Calibri"/>
                <a:cs typeface="Calibri"/>
              </a:rPr>
              <a:t>e</a:t>
            </a:r>
            <a:r>
              <a:rPr sz="2400" spc="-5" dirty="0">
                <a:solidFill>
                  <a:prstClr val="black"/>
                </a:solidFill>
                <a:latin typeface="Calibri"/>
                <a:cs typeface="Calibri"/>
              </a:rPr>
              <a:t>n</a:t>
            </a:r>
            <a:r>
              <a:rPr sz="2400" spc="5" dirty="0">
                <a:solidFill>
                  <a:prstClr val="black"/>
                </a:solidFill>
                <a:latin typeface="Calibri"/>
                <a:cs typeface="Calibri"/>
              </a:rPr>
              <a:t>c</a:t>
            </a:r>
            <a:r>
              <a:rPr sz="2400" spc="-15" dirty="0">
                <a:solidFill>
                  <a:prstClr val="black"/>
                </a:solidFill>
                <a:latin typeface="Calibri"/>
                <a:cs typeface="Calibri"/>
              </a:rPr>
              <a:t>e</a:t>
            </a:r>
            <a:r>
              <a:rPr sz="2400" spc="-10" dirty="0">
                <a:solidFill>
                  <a:prstClr val="black"/>
                </a:solidFill>
                <a:latin typeface="Calibri"/>
                <a:cs typeface="Calibri"/>
              </a:rPr>
              <a:t> </a:t>
            </a:r>
            <a:r>
              <a:rPr sz="2400" spc="-20" dirty="0">
                <a:solidFill>
                  <a:prstClr val="black"/>
                </a:solidFill>
                <a:latin typeface="Calibri"/>
                <a:cs typeface="Calibri"/>
              </a:rPr>
              <a:t>b</a:t>
            </a:r>
            <a:r>
              <a:rPr sz="2400" spc="-30" dirty="0">
                <a:solidFill>
                  <a:prstClr val="black"/>
                </a:solidFill>
                <a:latin typeface="Calibri"/>
                <a:cs typeface="Calibri"/>
              </a:rPr>
              <a:t>e</a:t>
            </a:r>
            <a:r>
              <a:rPr sz="2400" spc="-10" dirty="0">
                <a:solidFill>
                  <a:prstClr val="black"/>
                </a:solidFill>
                <a:latin typeface="Calibri"/>
                <a:cs typeface="Calibri"/>
              </a:rPr>
              <a:t>t</a:t>
            </a:r>
            <a:r>
              <a:rPr sz="2400" spc="-45" dirty="0">
                <a:solidFill>
                  <a:prstClr val="black"/>
                </a:solidFill>
                <a:latin typeface="Calibri"/>
                <a:cs typeface="Calibri"/>
              </a:rPr>
              <a:t>w</a:t>
            </a:r>
            <a:r>
              <a:rPr sz="2400" spc="-20" dirty="0">
                <a:solidFill>
                  <a:prstClr val="black"/>
                </a:solidFill>
                <a:latin typeface="Calibri"/>
                <a:cs typeface="Calibri"/>
              </a:rPr>
              <a:t>ee</a:t>
            </a:r>
            <a:r>
              <a:rPr sz="2400" dirty="0">
                <a:solidFill>
                  <a:prstClr val="black"/>
                </a:solidFill>
                <a:latin typeface="Calibri"/>
                <a:cs typeface="Calibri"/>
              </a:rPr>
              <a:t>n</a:t>
            </a:r>
            <a:r>
              <a:rPr sz="2400" spc="10" dirty="0">
                <a:solidFill>
                  <a:prstClr val="black"/>
                </a:solidFill>
                <a:latin typeface="Calibri"/>
                <a:cs typeface="Calibri"/>
              </a:rPr>
              <a:t> </a:t>
            </a:r>
            <a:r>
              <a:rPr sz="2400" spc="-20" dirty="0">
                <a:solidFill>
                  <a:prstClr val="black"/>
                </a:solidFill>
                <a:latin typeface="Calibri"/>
                <a:cs typeface="Calibri"/>
              </a:rPr>
              <a:t>g</a:t>
            </a:r>
            <a:r>
              <a:rPr sz="2400" spc="-50" dirty="0">
                <a:solidFill>
                  <a:prstClr val="black"/>
                </a:solidFill>
                <a:latin typeface="Calibri"/>
                <a:cs typeface="Calibri"/>
              </a:rPr>
              <a:t>r</a:t>
            </a:r>
            <a:r>
              <a:rPr sz="2400" spc="-5" dirty="0">
                <a:solidFill>
                  <a:prstClr val="black"/>
                </a:solidFill>
                <a:latin typeface="Calibri"/>
                <a:cs typeface="Calibri"/>
              </a:rPr>
              <a:t>ou</a:t>
            </a:r>
            <a:r>
              <a:rPr sz="2400" spc="-15" dirty="0">
                <a:solidFill>
                  <a:prstClr val="black"/>
                </a:solidFill>
                <a:latin typeface="Calibri"/>
                <a:cs typeface="Calibri"/>
              </a:rPr>
              <a:t>p</a:t>
            </a:r>
            <a:r>
              <a:rPr sz="2400" dirty="0">
                <a:solidFill>
                  <a:prstClr val="black"/>
                </a:solidFill>
                <a:latin typeface="Calibri"/>
                <a:cs typeface="Calibri"/>
              </a:rPr>
              <a:t>s</a:t>
            </a:r>
            <a:endParaRPr lang="en-US" sz="2400" dirty="0">
              <a:solidFill>
                <a:prstClr val="black"/>
              </a:solidFill>
              <a:latin typeface="Calibri"/>
              <a:cs typeface="Calibri"/>
            </a:endParaRPr>
          </a:p>
          <a:p>
            <a:pPr marL="768985" marR="629920" indent="-288925">
              <a:buFont typeface="Arial"/>
              <a:buChar char="•"/>
              <a:tabLst>
                <a:tab pos="769620" algn="l"/>
              </a:tabLst>
            </a:pPr>
            <a:r>
              <a:rPr lang="en-US" sz="2400" dirty="0">
                <a:solidFill>
                  <a:prstClr val="black"/>
                </a:solidFill>
                <a:latin typeface="Calibri"/>
                <a:cs typeface="Calibri"/>
              </a:rPr>
              <a:t>No benefit in prior TNF exposure group</a:t>
            </a:r>
            <a:endParaRPr sz="2400" dirty="0">
              <a:solidFill>
                <a:prstClr val="black"/>
              </a:solidFill>
              <a:latin typeface="Calibri"/>
              <a:cs typeface="Calibri"/>
            </a:endParaRPr>
          </a:p>
        </p:txBody>
      </p:sp>
    </p:spTree>
    <p:extLst>
      <p:ext uri="{BB962C8B-B14F-4D97-AF65-F5344CB8AC3E}">
        <p14:creationId xmlns:p14="http://schemas.microsoft.com/office/powerpoint/2010/main" val="281827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5" grpId="0" animBg="1"/>
      <p:bldP spid="21" grpId="0" animBg="1"/>
      <p:bldP spid="75" grpId="0"/>
      <p:bldP spid="76"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B065ED-DDDF-2E3D-C12D-CAFD83604B5F}"/>
              </a:ext>
            </a:extLst>
          </p:cNvPr>
          <p:cNvSpPr>
            <a:spLocks noGrp="1"/>
          </p:cNvSpPr>
          <p:nvPr>
            <p:ph type="title"/>
          </p:nvPr>
        </p:nvSpPr>
        <p:spPr>
          <a:xfrm>
            <a:off x="182881" y="2412873"/>
            <a:ext cx="9143999" cy="1016127"/>
          </a:xfrm>
        </p:spPr>
        <p:txBody>
          <a:bodyPr>
            <a:normAutofit fontScale="90000"/>
          </a:bodyPr>
          <a:lstStyle/>
          <a:p>
            <a:r>
              <a:rPr lang="en-US" dirty="0"/>
              <a:t>Using Network Meta-Analyses When We Don’t Have Head-to-Head Studies</a:t>
            </a:r>
          </a:p>
        </p:txBody>
      </p:sp>
    </p:spTree>
    <p:extLst>
      <p:ext uri="{BB962C8B-B14F-4D97-AF65-F5344CB8AC3E}">
        <p14:creationId xmlns:p14="http://schemas.microsoft.com/office/powerpoint/2010/main" val="3767789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 name="object 59"/>
          <p:cNvSpPr txBox="1"/>
          <p:nvPr/>
        </p:nvSpPr>
        <p:spPr>
          <a:xfrm>
            <a:off x="-55418" y="0"/>
            <a:ext cx="9199418" cy="1038746"/>
          </a:xfrm>
          <a:prstGeom prst="rect">
            <a:avLst/>
          </a:prstGeom>
        </p:spPr>
        <p:txBody>
          <a:bodyPr vert="horz" wrap="square" lIns="0" tIns="0" rIns="0" bIns="0" rtlCol="0">
            <a:spAutoFit/>
          </a:bodyPr>
          <a:lstStyle/>
          <a:p>
            <a:pPr marL="0" marR="0" lvl="0" indent="0" algn="ctr" defTabSz="685800" rtl="0" eaLnBrk="1" fontAlgn="auto" latinLnBrk="0" hangingPunct="1">
              <a:lnSpc>
                <a:spcPts val="2738"/>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Light"/>
                <a:ea typeface="+mn-ea"/>
                <a:cs typeface="Calibri Light"/>
              </a:rPr>
              <a:t>Network Meta-Analysis:  </a:t>
            </a:r>
            <a:r>
              <a:rPr lang="en-US" sz="2400" b="1" dirty="0">
                <a:solidFill>
                  <a:prstClr val="black"/>
                </a:solidFill>
                <a:latin typeface="Calibri Light"/>
                <a:cs typeface="Calibri Light"/>
              </a:rPr>
              <a:t>I</a:t>
            </a:r>
            <a:r>
              <a:rPr kumimoji="0" lang="en-US" sz="2400" b="1" i="0" u="none" strike="noStrike" kern="1200" cap="none" spc="0" normalizeH="0" baseline="0" noProof="0" dirty="0" err="1">
                <a:ln>
                  <a:noFill/>
                </a:ln>
                <a:solidFill>
                  <a:prstClr val="black"/>
                </a:solidFill>
                <a:effectLst/>
                <a:uLnTx/>
                <a:uFillTx/>
                <a:latin typeface="Calibri Light"/>
                <a:ea typeface="+mn-ea"/>
                <a:cs typeface="Calibri Light"/>
              </a:rPr>
              <a:t>ndirect</a:t>
            </a:r>
            <a:r>
              <a:rPr kumimoji="0" lang="en-US" sz="2400" b="1" i="0" u="none" strike="noStrike" kern="1200" cap="none" spc="0" normalizeH="0" baseline="0" noProof="0" dirty="0">
                <a:ln>
                  <a:noFill/>
                </a:ln>
                <a:solidFill>
                  <a:prstClr val="black"/>
                </a:solidFill>
                <a:effectLst/>
                <a:uLnTx/>
                <a:uFillTx/>
                <a:latin typeface="Calibri Light"/>
                <a:ea typeface="+mn-ea"/>
                <a:cs typeface="Calibri Light"/>
              </a:rPr>
              <a:t> comparison for induction of clinical remission and endoscopic improvement in the biologic-naïve moderate to severe UC population</a:t>
            </a:r>
            <a:endParaRPr kumimoji="0" sz="2400" b="1" i="0" u="none" strike="noStrike" kern="1200" cap="none" spc="0" normalizeH="0" baseline="0" noProof="0" dirty="0">
              <a:ln>
                <a:noFill/>
              </a:ln>
              <a:solidFill>
                <a:srgbClr val="002060"/>
              </a:solidFill>
              <a:effectLst/>
              <a:uLnTx/>
              <a:uFillTx/>
              <a:latin typeface="Calibri Light"/>
              <a:ea typeface="+mn-ea"/>
              <a:cs typeface="Calibri Light"/>
            </a:endParaRPr>
          </a:p>
        </p:txBody>
      </p:sp>
      <p:pic>
        <p:nvPicPr>
          <p:cNvPr id="69" name="Picture 68">
            <a:extLst>
              <a:ext uri="{FF2B5EF4-FFF2-40B4-BE49-F238E27FC236}">
                <a16:creationId xmlns:a16="http://schemas.microsoft.com/office/drawing/2014/main" id="{9B830AB2-D15A-844C-26C3-E6D4996A66AC}"/>
              </a:ext>
            </a:extLst>
          </p:cNvPr>
          <p:cNvPicPr>
            <a:picLocks noChangeAspect="1"/>
          </p:cNvPicPr>
          <p:nvPr/>
        </p:nvPicPr>
        <p:blipFill>
          <a:blip r:embed="rId3"/>
          <a:stretch>
            <a:fillRect/>
          </a:stretch>
        </p:blipFill>
        <p:spPr>
          <a:xfrm>
            <a:off x="47233" y="1177095"/>
            <a:ext cx="9049534" cy="4503810"/>
          </a:xfrm>
          <a:prstGeom prst="rect">
            <a:avLst/>
          </a:prstGeom>
        </p:spPr>
      </p:pic>
      <p:sp>
        <p:nvSpPr>
          <p:cNvPr id="71" name="TextBox 70">
            <a:extLst>
              <a:ext uri="{FF2B5EF4-FFF2-40B4-BE49-F238E27FC236}">
                <a16:creationId xmlns:a16="http://schemas.microsoft.com/office/drawing/2014/main" id="{BF20336B-5A35-92A4-ED40-F4690D40F7FD}"/>
              </a:ext>
            </a:extLst>
          </p:cNvPr>
          <p:cNvSpPr txBox="1"/>
          <p:nvPr/>
        </p:nvSpPr>
        <p:spPr>
          <a:xfrm>
            <a:off x="47233" y="5657671"/>
            <a:ext cx="9049534" cy="646331"/>
          </a:xfrm>
          <a:prstGeom prst="rect">
            <a:avLst/>
          </a:prstGeom>
          <a:noFill/>
        </p:spPr>
        <p:txBody>
          <a:bodyPr wrap="square">
            <a:spAutoFit/>
          </a:bodyPr>
          <a:lstStyle/>
          <a:p>
            <a:r>
              <a:rPr lang="en-US" dirty="0"/>
              <a:t>The violet boxes represent statistically significant comparisons, and the white boxes represent non-statistically significant comparisons. </a:t>
            </a:r>
          </a:p>
        </p:txBody>
      </p:sp>
      <p:sp>
        <p:nvSpPr>
          <p:cNvPr id="72" name="object 52">
            <a:extLst>
              <a:ext uri="{FF2B5EF4-FFF2-40B4-BE49-F238E27FC236}">
                <a16:creationId xmlns:a16="http://schemas.microsoft.com/office/drawing/2014/main" id="{C100D94B-90AD-7E32-61CA-AD5B983D82E2}"/>
              </a:ext>
            </a:extLst>
          </p:cNvPr>
          <p:cNvSpPr txBox="1"/>
          <p:nvPr/>
        </p:nvSpPr>
        <p:spPr>
          <a:xfrm>
            <a:off x="3581400" y="6533209"/>
            <a:ext cx="4592782" cy="184666"/>
          </a:xfrm>
          <a:prstGeom prst="rect">
            <a:avLst/>
          </a:prstGeom>
        </p:spPr>
        <p:txBody>
          <a:bodyPr vert="horz" wrap="square" lIns="0" tIns="0" rIns="0" bIns="0" rtlCol="0">
            <a:spAutoFit/>
          </a:bodyPr>
          <a:lstStyle/>
          <a:p>
            <a:pPr marL="9525"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Lasa JS </a:t>
            </a:r>
            <a:r>
              <a:rPr kumimoji="0" lang="en-US" sz="1200" b="1" i="0" u="none" strike="noStrike" kern="1200" cap="none" spc="-1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 al.</a:t>
            </a:r>
            <a:r>
              <a:rPr kumimoji="0" lang="en-US" sz="1200" b="1" i="0" u="none" strike="noStrike" kern="1200" cap="none" spc="-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v-SE" sz="1200" b="1" i="1" u="none" strike="noStrike" kern="1200" cap="none" spc="-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Lancet Gastroenterol Hepatol 2022; 7: 161–70</a:t>
            </a: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15233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 name="object 59"/>
          <p:cNvSpPr txBox="1"/>
          <p:nvPr/>
        </p:nvSpPr>
        <p:spPr>
          <a:xfrm>
            <a:off x="722377" y="331835"/>
            <a:ext cx="7706201" cy="692497"/>
          </a:xfrm>
          <a:prstGeom prst="rect">
            <a:avLst/>
          </a:prstGeom>
        </p:spPr>
        <p:txBody>
          <a:bodyPr vert="horz" wrap="square" lIns="0" tIns="0" rIns="0" bIns="0" rtlCol="0">
            <a:spAutoFit/>
          </a:bodyPr>
          <a:lstStyle/>
          <a:p>
            <a:pPr marL="0" marR="0" lvl="0" indent="0" algn="ctr" defTabSz="685800" rtl="0" eaLnBrk="1" fontAlgn="auto" latinLnBrk="0" hangingPunct="1">
              <a:lnSpc>
                <a:spcPts val="2738"/>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Light"/>
                <a:ea typeface="+mn-ea"/>
                <a:cs typeface="Calibri Light"/>
              </a:rPr>
              <a:t>Network Meta-Analysis:  </a:t>
            </a:r>
            <a:r>
              <a:rPr kumimoji="0" sz="2400" b="1" i="0" u="none" strike="noStrike" kern="1200" cap="none" spc="0" normalizeH="0" baseline="0" noProof="0" dirty="0">
                <a:ln>
                  <a:noFill/>
                </a:ln>
                <a:solidFill>
                  <a:srgbClr val="002060"/>
                </a:solidFill>
                <a:effectLst/>
                <a:uLnTx/>
                <a:uFillTx/>
                <a:latin typeface="Calibri Light"/>
                <a:ea typeface="+mn-ea"/>
                <a:cs typeface="Calibri Light"/>
              </a:rPr>
              <a:t>Sequen</a:t>
            </a:r>
            <a:r>
              <a:rPr kumimoji="0" sz="2400" b="1" i="0" u="none" strike="noStrike" kern="1200" cap="none" spc="4" normalizeH="0" baseline="0" noProof="0" dirty="0">
                <a:ln>
                  <a:noFill/>
                </a:ln>
                <a:solidFill>
                  <a:srgbClr val="002060"/>
                </a:solidFill>
                <a:effectLst/>
                <a:uLnTx/>
                <a:uFillTx/>
                <a:latin typeface="Calibri Light"/>
                <a:ea typeface="+mn-ea"/>
                <a:cs typeface="Calibri Light"/>
              </a:rPr>
              <a:t>c</a:t>
            </a:r>
            <a:r>
              <a:rPr kumimoji="0" sz="2400" b="1" i="0" u="none" strike="noStrike" kern="1200" cap="none" spc="0" normalizeH="0" baseline="0" noProof="0" dirty="0">
                <a:ln>
                  <a:noFill/>
                </a:ln>
                <a:solidFill>
                  <a:srgbClr val="002060"/>
                </a:solidFill>
                <a:effectLst/>
                <a:uLnTx/>
                <a:uFillTx/>
                <a:latin typeface="Calibri Light"/>
                <a:ea typeface="+mn-ea"/>
                <a:cs typeface="Calibri Light"/>
              </a:rPr>
              <a:t>ing</a:t>
            </a:r>
            <a:r>
              <a:rPr kumimoji="0" sz="2400" b="1" i="0" u="none" strike="noStrike" kern="1200" cap="none" spc="-15" normalizeH="0" baseline="0" noProof="0" dirty="0">
                <a:ln>
                  <a:noFill/>
                </a:ln>
                <a:solidFill>
                  <a:srgbClr val="002060"/>
                </a:solidFill>
                <a:effectLst/>
                <a:uLnTx/>
                <a:uFillTx/>
                <a:latin typeface="Calibri Light"/>
                <a:ea typeface="+mn-ea"/>
                <a:cs typeface="Calibri Light"/>
              </a:rPr>
              <a:t> </a:t>
            </a:r>
            <a:r>
              <a:rPr kumimoji="0" sz="2400" b="1" i="0" u="none" strike="noStrike" kern="1200" cap="none" spc="-4" normalizeH="0" baseline="0" noProof="0" dirty="0">
                <a:ln>
                  <a:noFill/>
                </a:ln>
                <a:solidFill>
                  <a:srgbClr val="002060"/>
                </a:solidFill>
                <a:effectLst/>
                <a:uLnTx/>
                <a:uFillTx/>
                <a:latin typeface="Calibri Light"/>
                <a:ea typeface="+mn-ea"/>
                <a:cs typeface="Calibri Light"/>
              </a:rPr>
              <a:t>o</a:t>
            </a:r>
            <a:r>
              <a:rPr kumimoji="0" sz="2400" b="1" i="0" u="none" strike="noStrike" kern="1200" cap="none" spc="0" normalizeH="0" baseline="0" noProof="0" dirty="0">
                <a:ln>
                  <a:noFill/>
                </a:ln>
                <a:solidFill>
                  <a:srgbClr val="002060"/>
                </a:solidFill>
                <a:effectLst/>
                <a:uLnTx/>
                <a:uFillTx/>
                <a:latin typeface="Calibri Light"/>
                <a:ea typeface="+mn-ea"/>
                <a:cs typeface="Calibri Light"/>
              </a:rPr>
              <a:t>f </a:t>
            </a:r>
            <a:r>
              <a:rPr kumimoji="0" sz="2400" b="1" i="0" u="none" strike="noStrike" kern="1200" cap="none" spc="-4" normalizeH="0" baseline="0" noProof="0" dirty="0">
                <a:ln>
                  <a:noFill/>
                </a:ln>
                <a:solidFill>
                  <a:srgbClr val="002060"/>
                </a:solidFill>
                <a:effectLst/>
                <a:uLnTx/>
                <a:uFillTx/>
                <a:latin typeface="Calibri Light"/>
                <a:ea typeface="+mn-ea"/>
                <a:cs typeface="Calibri Light"/>
              </a:rPr>
              <a:t>In</a:t>
            </a:r>
            <a:r>
              <a:rPr kumimoji="0" sz="2400" b="1" i="0" u="none" strike="noStrike" kern="1200" cap="none" spc="4" normalizeH="0" baseline="0" noProof="0" dirty="0">
                <a:ln>
                  <a:noFill/>
                </a:ln>
                <a:solidFill>
                  <a:srgbClr val="002060"/>
                </a:solidFill>
                <a:effectLst/>
                <a:uLnTx/>
                <a:uFillTx/>
                <a:latin typeface="Calibri Light"/>
                <a:ea typeface="+mn-ea"/>
                <a:cs typeface="Calibri Light"/>
              </a:rPr>
              <a:t>d</a:t>
            </a:r>
            <a:r>
              <a:rPr kumimoji="0" sz="2400" b="1" i="0" u="none" strike="noStrike" kern="1200" cap="none" spc="0" normalizeH="0" baseline="0" noProof="0" dirty="0">
                <a:ln>
                  <a:noFill/>
                </a:ln>
                <a:solidFill>
                  <a:srgbClr val="002060"/>
                </a:solidFill>
                <a:effectLst/>
                <a:uLnTx/>
                <a:uFillTx/>
                <a:latin typeface="Calibri Light"/>
                <a:ea typeface="+mn-ea"/>
                <a:cs typeface="Calibri Light"/>
              </a:rPr>
              <a:t>uc</a:t>
            </a:r>
            <a:r>
              <a:rPr kumimoji="0" sz="2400" b="1" i="0" u="none" strike="noStrike" kern="1200" cap="none" spc="4" normalizeH="0" baseline="0" noProof="0" dirty="0">
                <a:ln>
                  <a:noFill/>
                </a:ln>
                <a:solidFill>
                  <a:srgbClr val="002060"/>
                </a:solidFill>
                <a:effectLst/>
                <a:uLnTx/>
                <a:uFillTx/>
                <a:latin typeface="Calibri Light"/>
                <a:ea typeface="+mn-ea"/>
                <a:cs typeface="Calibri Light"/>
              </a:rPr>
              <a:t>t</a:t>
            </a:r>
            <a:r>
              <a:rPr kumimoji="0" sz="2400" b="1" i="0" u="none" strike="noStrike" kern="1200" cap="none" spc="0" normalizeH="0" baseline="0" noProof="0" dirty="0">
                <a:ln>
                  <a:noFill/>
                </a:ln>
                <a:solidFill>
                  <a:srgbClr val="002060"/>
                </a:solidFill>
                <a:effectLst/>
                <a:uLnTx/>
                <a:uFillTx/>
                <a:latin typeface="Calibri Light"/>
                <a:ea typeface="+mn-ea"/>
                <a:cs typeface="Calibri Light"/>
              </a:rPr>
              <a:t>ion</a:t>
            </a:r>
            <a:r>
              <a:rPr kumimoji="0" sz="2400" b="1" i="0" u="none" strike="noStrike" kern="1200" cap="none" spc="-15" normalizeH="0" baseline="0" noProof="0" dirty="0">
                <a:ln>
                  <a:noFill/>
                </a:ln>
                <a:solidFill>
                  <a:srgbClr val="002060"/>
                </a:solidFill>
                <a:effectLst/>
                <a:uLnTx/>
                <a:uFillTx/>
                <a:latin typeface="Calibri Light"/>
                <a:ea typeface="+mn-ea"/>
                <a:cs typeface="Calibri Light"/>
              </a:rPr>
              <a:t> </a:t>
            </a:r>
            <a:r>
              <a:rPr kumimoji="0" sz="2400" b="1" i="0" u="none" strike="noStrike" kern="1200" cap="none" spc="-4" normalizeH="0" baseline="0" noProof="0" dirty="0">
                <a:ln>
                  <a:noFill/>
                </a:ln>
                <a:solidFill>
                  <a:srgbClr val="002060"/>
                </a:solidFill>
                <a:effectLst/>
                <a:uLnTx/>
                <a:uFillTx/>
                <a:latin typeface="Calibri Light"/>
                <a:ea typeface="+mn-ea"/>
                <a:cs typeface="Calibri Light"/>
              </a:rPr>
              <a:t>The</a:t>
            </a:r>
            <a:r>
              <a:rPr kumimoji="0" sz="2400" b="1" i="0" u="none" strike="noStrike" kern="1200" cap="none" spc="-41" normalizeH="0" baseline="0" noProof="0" dirty="0">
                <a:ln>
                  <a:noFill/>
                </a:ln>
                <a:solidFill>
                  <a:srgbClr val="002060"/>
                </a:solidFill>
                <a:effectLst/>
                <a:uLnTx/>
                <a:uFillTx/>
                <a:latin typeface="Calibri Light"/>
                <a:ea typeface="+mn-ea"/>
                <a:cs typeface="Calibri Light"/>
              </a:rPr>
              <a:t>r</a:t>
            </a:r>
            <a:r>
              <a:rPr kumimoji="0" sz="2400" b="1" i="0" u="none" strike="noStrike" kern="1200" cap="none" spc="0" normalizeH="0" baseline="0" noProof="0" dirty="0">
                <a:ln>
                  <a:noFill/>
                </a:ln>
                <a:solidFill>
                  <a:srgbClr val="002060"/>
                </a:solidFill>
                <a:effectLst/>
                <a:uLnTx/>
                <a:uFillTx/>
                <a:latin typeface="Calibri Light"/>
                <a:ea typeface="+mn-ea"/>
                <a:cs typeface="Calibri Light"/>
              </a:rPr>
              <a:t>apy</a:t>
            </a:r>
            <a:r>
              <a:rPr kumimoji="0" sz="2400" b="1" i="0" u="none" strike="noStrike" kern="1200" cap="none" spc="-15" normalizeH="0" baseline="0" noProof="0" dirty="0">
                <a:ln>
                  <a:noFill/>
                </a:ln>
                <a:solidFill>
                  <a:srgbClr val="002060"/>
                </a:solidFill>
                <a:effectLst/>
                <a:uLnTx/>
                <a:uFillTx/>
                <a:latin typeface="Calibri Light"/>
                <a:ea typeface="+mn-ea"/>
                <a:cs typeface="Calibri Light"/>
              </a:rPr>
              <a:t> </a:t>
            </a:r>
            <a:r>
              <a:rPr kumimoji="0" sz="2400" b="1" i="0" u="none" strike="noStrike" kern="1200" cap="none" spc="-53" normalizeH="0" baseline="0" noProof="0" dirty="0">
                <a:ln>
                  <a:noFill/>
                </a:ln>
                <a:solidFill>
                  <a:srgbClr val="002060"/>
                </a:solidFill>
                <a:effectLst/>
                <a:uLnTx/>
                <a:uFillTx/>
                <a:latin typeface="Calibri Light"/>
                <a:ea typeface="+mn-ea"/>
                <a:cs typeface="Calibri Light"/>
              </a:rPr>
              <a:t>f</a:t>
            </a:r>
            <a:r>
              <a:rPr kumimoji="0" sz="2400" b="1" i="0" u="none" strike="noStrike" kern="1200" cap="none" spc="-4" normalizeH="0" baseline="0" noProof="0" dirty="0">
                <a:ln>
                  <a:noFill/>
                </a:ln>
                <a:solidFill>
                  <a:srgbClr val="002060"/>
                </a:solidFill>
                <a:effectLst/>
                <a:uLnTx/>
                <a:uFillTx/>
                <a:latin typeface="Calibri Light"/>
                <a:ea typeface="+mn-ea"/>
                <a:cs typeface="Calibri Light"/>
              </a:rPr>
              <a:t>o</a:t>
            </a:r>
            <a:r>
              <a:rPr kumimoji="0" sz="2400" b="1" i="0" u="none" strike="noStrike" kern="1200" cap="none" spc="0" normalizeH="0" baseline="0" noProof="0" dirty="0">
                <a:ln>
                  <a:noFill/>
                </a:ln>
                <a:solidFill>
                  <a:srgbClr val="002060"/>
                </a:solidFill>
                <a:effectLst/>
                <a:uLnTx/>
                <a:uFillTx/>
                <a:latin typeface="Calibri Light"/>
                <a:ea typeface="+mn-ea"/>
                <a:cs typeface="Calibri Light"/>
              </a:rPr>
              <a:t>r </a:t>
            </a:r>
            <a:r>
              <a:rPr kumimoji="0" sz="2400" b="1" i="0" u="none" strike="noStrike" kern="1200" cap="none" spc="-49" normalizeH="0" baseline="0" noProof="0" dirty="0">
                <a:ln>
                  <a:noFill/>
                </a:ln>
                <a:solidFill>
                  <a:srgbClr val="002060"/>
                </a:solidFill>
                <a:effectLst/>
                <a:uLnTx/>
                <a:uFillTx/>
                <a:latin typeface="Calibri Light"/>
                <a:ea typeface="+mn-ea"/>
                <a:cs typeface="Calibri Light"/>
              </a:rPr>
              <a:t>P</a:t>
            </a:r>
            <a:r>
              <a:rPr kumimoji="0" sz="2400" b="1" i="0" u="none" strike="noStrike" kern="1200" cap="none" spc="-26" normalizeH="0" baseline="0" noProof="0" dirty="0">
                <a:ln>
                  <a:noFill/>
                </a:ln>
                <a:solidFill>
                  <a:srgbClr val="002060"/>
                </a:solidFill>
                <a:effectLst/>
                <a:uLnTx/>
                <a:uFillTx/>
                <a:latin typeface="Calibri Light"/>
                <a:ea typeface="+mn-ea"/>
                <a:cs typeface="Calibri Light"/>
              </a:rPr>
              <a:t>a</a:t>
            </a:r>
            <a:r>
              <a:rPr kumimoji="0" sz="2400" b="1" i="0" u="none" strike="noStrike" kern="1200" cap="none" spc="0" normalizeH="0" baseline="0" noProof="0" dirty="0">
                <a:ln>
                  <a:noFill/>
                </a:ln>
                <a:solidFill>
                  <a:srgbClr val="002060"/>
                </a:solidFill>
                <a:effectLst/>
                <a:uLnTx/>
                <a:uFillTx/>
                <a:latin typeface="Calibri Light"/>
                <a:ea typeface="+mn-ea"/>
                <a:cs typeface="Calibri Light"/>
              </a:rPr>
              <a:t>tie</a:t>
            </a:r>
            <a:r>
              <a:rPr kumimoji="0" sz="2400" b="1" i="0" u="none" strike="noStrike" kern="1200" cap="none" spc="-26" normalizeH="0" baseline="0" noProof="0" dirty="0">
                <a:ln>
                  <a:noFill/>
                </a:ln>
                <a:solidFill>
                  <a:srgbClr val="002060"/>
                </a:solidFill>
                <a:effectLst/>
                <a:uLnTx/>
                <a:uFillTx/>
                <a:latin typeface="Calibri Light"/>
                <a:ea typeface="+mn-ea"/>
                <a:cs typeface="Calibri Light"/>
              </a:rPr>
              <a:t>n</a:t>
            </a:r>
            <a:r>
              <a:rPr kumimoji="0" sz="2400" b="1" i="0" u="none" strike="noStrike" kern="1200" cap="none" spc="0" normalizeH="0" baseline="0" noProof="0" dirty="0">
                <a:ln>
                  <a:noFill/>
                </a:ln>
                <a:solidFill>
                  <a:srgbClr val="002060"/>
                </a:solidFill>
                <a:effectLst/>
                <a:uLnTx/>
                <a:uFillTx/>
                <a:latin typeface="Calibri Light"/>
                <a:ea typeface="+mn-ea"/>
                <a:cs typeface="Calibri Light"/>
              </a:rPr>
              <a:t>ts with</a:t>
            </a:r>
            <a:r>
              <a:rPr kumimoji="0" sz="2400" b="1" i="0" u="none" strike="noStrike" kern="1200" cap="none" spc="-11" normalizeH="0" baseline="0" noProof="0" dirty="0">
                <a:ln>
                  <a:noFill/>
                </a:ln>
                <a:solidFill>
                  <a:srgbClr val="002060"/>
                </a:solidFill>
                <a:effectLst/>
                <a:uLnTx/>
                <a:uFillTx/>
                <a:latin typeface="Calibri Light"/>
                <a:ea typeface="+mn-ea"/>
                <a:cs typeface="Calibri Light"/>
              </a:rPr>
              <a:t> </a:t>
            </a:r>
            <a:r>
              <a:rPr kumimoji="0" sz="2400" b="1" i="0" u="none" strike="noStrike" kern="1200" cap="none" spc="0" normalizeH="0" baseline="0" noProof="0" dirty="0">
                <a:ln>
                  <a:noFill/>
                </a:ln>
                <a:solidFill>
                  <a:srgbClr val="002060"/>
                </a:solidFill>
                <a:effectLst/>
                <a:uLnTx/>
                <a:uFillTx/>
                <a:latin typeface="Calibri Light"/>
                <a:ea typeface="+mn-ea"/>
                <a:cs typeface="Calibri Light"/>
              </a:rPr>
              <a:t>Mode</a:t>
            </a:r>
            <a:r>
              <a:rPr kumimoji="0" sz="2400" b="1" i="0" u="none" strike="noStrike" kern="1200" cap="none" spc="-45" normalizeH="0" baseline="0" noProof="0" dirty="0">
                <a:ln>
                  <a:noFill/>
                </a:ln>
                <a:solidFill>
                  <a:srgbClr val="002060"/>
                </a:solidFill>
                <a:effectLst/>
                <a:uLnTx/>
                <a:uFillTx/>
                <a:latin typeface="Calibri Light"/>
                <a:ea typeface="+mn-ea"/>
                <a:cs typeface="Calibri Light"/>
              </a:rPr>
              <a:t>r</a:t>
            </a:r>
            <a:r>
              <a:rPr kumimoji="0" sz="2400" b="1" i="0" u="none" strike="noStrike" kern="1200" cap="none" spc="-26" normalizeH="0" baseline="0" noProof="0" dirty="0">
                <a:ln>
                  <a:noFill/>
                </a:ln>
                <a:solidFill>
                  <a:srgbClr val="002060"/>
                </a:solidFill>
                <a:effectLst/>
                <a:uLnTx/>
                <a:uFillTx/>
                <a:latin typeface="Calibri Light"/>
                <a:ea typeface="+mn-ea"/>
                <a:cs typeface="Calibri Light"/>
              </a:rPr>
              <a:t>at</a:t>
            </a:r>
            <a:r>
              <a:rPr kumimoji="0" sz="2400" b="1" i="0" u="none" strike="noStrike" kern="1200" cap="none" spc="-4" normalizeH="0" baseline="0" noProof="0" dirty="0">
                <a:ln>
                  <a:noFill/>
                </a:ln>
                <a:solidFill>
                  <a:srgbClr val="002060"/>
                </a:solidFill>
                <a:effectLst/>
                <a:uLnTx/>
                <a:uFillTx/>
                <a:latin typeface="Calibri Light"/>
                <a:ea typeface="+mn-ea"/>
                <a:cs typeface="Calibri Light"/>
              </a:rPr>
              <a:t>el</a:t>
            </a:r>
            <a:r>
              <a:rPr kumimoji="0" sz="2400" b="1" i="0" u="none" strike="noStrike" kern="1200" cap="none" spc="11" normalizeH="0" baseline="0" noProof="0" dirty="0">
                <a:ln>
                  <a:noFill/>
                </a:ln>
                <a:solidFill>
                  <a:srgbClr val="002060"/>
                </a:solidFill>
                <a:effectLst/>
                <a:uLnTx/>
                <a:uFillTx/>
                <a:latin typeface="Calibri Light"/>
                <a:ea typeface="+mn-ea"/>
                <a:cs typeface="Calibri Light"/>
              </a:rPr>
              <a:t>y</a:t>
            </a:r>
            <a:r>
              <a:rPr kumimoji="0" sz="2400" b="1" i="0" u="none" strike="noStrike" kern="1200" cap="none" spc="0" normalizeH="0" baseline="0" noProof="0" dirty="0">
                <a:ln>
                  <a:noFill/>
                </a:ln>
                <a:solidFill>
                  <a:srgbClr val="002060"/>
                </a:solidFill>
                <a:effectLst/>
                <a:uLnTx/>
                <a:uFillTx/>
                <a:latin typeface="Calibri Light"/>
                <a:ea typeface="+mn-ea"/>
                <a:cs typeface="Calibri Light"/>
              </a:rPr>
              <a:t>-</a:t>
            </a:r>
            <a:r>
              <a:rPr kumimoji="0" sz="2400" b="1" i="0" u="none" strike="noStrike" kern="1200" cap="none" spc="-26" normalizeH="0" baseline="0" noProof="0" dirty="0">
                <a:ln>
                  <a:noFill/>
                </a:ln>
                <a:solidFill>
                  <a:srgbClr val="002060"/>
                </a:solidFill>
                <a:effectLst/>
                <a:uLnTx/>
                <a:uFillTx/>
                <a:latin typeface="Calibri Light"/>
                <a:ea typeface="+mn-ea"/>
                <a:cs typeface="Calibri Light"/>
              </a:rPr>
              <a:t>t</a:t>
            </a:r>
            <a:r>
              <a:rPr kumimoji="0" sz="2400" b="1" i="0" u="none" strike="noStrike" kern="1200" cap="none" spc="-4" normalizeH="0" baseline="0" noProof="0" dirty="0">
                <a:ln>
                  <a:noFill/>
                </a:ln>
                <a:solidFill>
                  <a:srgbClr val="002060"/>
                </a:solidFill>
                <a:effectLst/>
                <a:uLnTx/>
                <a:uFillTx/>
                <a:latin typeface="Calibri Light"/>
                <a:ea typeface="+mn-ea"/>
                <a:cs typeface="Calibri Light"/>
              </a:rPr>
              <a:t>o</a:t>
            </a:r>
            <a:r>
              <a:rPr kumimoji="0" sz="2400" b="1" i="0" u="none" strike="noStrike" kern="1200" cap="none" spc="0" normalizeH="0" baseline="0" noProof="0" dirty="0">
                <a:ln>
                  <a:noFill/>
                </a:ln>
                <a:solidFill>
                  <a:srgbClr val="002060"/>
                </a:solidFill>
                <a:effectLst/>
                <a:uLnTx/>
                <a:uFillTx/>
                <a:latin typeface="Calibri Light"/>
                <a:ea typeface="+mn-ea"/>
                <a:cs typeface="Calibri Light"/>
              </a:rPr>
              <a:t>-S</a:t>
            </a:r>
            <a:r>
              <a:rPr kumimoji="0" sz="2400" b="1" i="0" u="none" strike="noStrike" kern="1200" cap="none" spc="-11" normalizeH="0" baseline="0" noProof="0" dirty="0">
                <a:ln>
                  <a:noFill/>
                </a:ln>
                <a:solidFill>
                  <a:srgbClr val="002060"/>
                </a:solidFill>
                <a:effectLst/>
                <a:uLnTx/>
                <a:uFillTx/>
                <a:latin typeface="Calibri Light"/>
                <a:ea typeface="+mn-ea"/>
                <a:cs typeface="Calibri Light"/>
              </a:rPr>
              <a:t>e</a:t>
            </a:r>
            <a:r>
              <a:rPr kumimoji="0" sz="2400" b="1" i="0" u="none" strike="noStrike" kern="1200" cap="none" spc="-34" normalizeH="0" baseline="0" noProof="0" dirty="0">
                <a:ln>
                  <a:noFill/>
                </a:ln>
                <a:solidFill>
                  <a:srgbClr val="002060"/>
                </a:solidFill>
                <a:effectLst/>
                <a:uLnTx/>
                <a:uFillTx/>
                <a:latin typeface="Calibri Light"/>
                <a:ea typeface="+mn-ea"/>
                <a:cs typeface="Calibri Light"/>
              </a:rPr>
              <a:t>v</a:t>
            </a:r>
            <a:r>
              <a:rPr kumimoji="0" sz="2400" b="1" i="0" u="none" strike="noStrike" kern="1200" cap="none" spc="-4" normalizeH="0" baseline="0" noProof="0" dirty="0">
                <a:ln>
                  <a:noFill/>
                </a:ln>
                <a:solidFill>
                  <a:srgbClr val="002060"/>
                </a:solidFill>
                <a:effectLst/>
                <a:uLnTx/>
                <a:uFillTx/>
                <a:latin typeface="Calibri Light"/>
                <a:ea typeface="+mn-ea"/>
                <a:cs typeface="Calibri Light"/>
              </a:rPr>
              <a:t>e</a:t>
            </a:r>
            <a:r>
              <a:rPr kumimoji="0" sz="2400" b="1" i="0" u="none" strike="noStrike" kern="1200" cap="none" spc="-41" normalizeH="0" baseline="0" noProof="0" dirty="0">
                <a:ln>
                  <a:noFill/>
                </a:ln>
                <a:solidFill>
                  <a:srgbClr val="002060"/>
                </a:solidFill>
                <a:effectLst/>
                <a:uLnTx/>
                <a:uFillTx/>
                <a:latin typeface="Calibri Light"/>
                <a:ea typeface="+mn-ea"/>
                <a:cs typeface="Calibri Light"/>
              </a:rPr>
              <a:t>r</a:t>
            </a:r>
            <a:r>
              <a:rPr kumimoji="0" sz="2400" b="1" i="0" u="none" strike="noStrike" kern="1200" cap="none" spc="-4" normalizeH="0" baseline="0" noProof="0" dirty="0">
                <a:ln>
                  <a:noFill/>
                </a:ln>
                <a:solidFill>
                  <a:srgbClr val="002060"/>
                </a:solidFill>
                <a:effectLst/>
                <a:uLnTx/>
                <a:uFillTx/>
                <a:latin typeface="Calibri Light"/>
                <a:ea typeface="+mn-ea"/>
                <a:cs typeface="Calibri Light"/>
              </a:rPr>
              <a:t>el</a:t>
            </a:r>
            <a:r>
              <a:rPr kumimoji="0" sz="2400" b="1" i="0" u="none" strike="noStrike" kern="1200" cap="none" spc="0" normalizeH="0" baseline="0" noProof="0" dirty="0">
                <a:ln>
                  <a:noFill/>
                </a:ln>
                <a:solidFill>
                  <a:srgbClr val="002060"/>
                </a:solidFill>
                <a:effectLst/>
                <a:uLnTx/>
                <a:uFillTx/>
                <a:latin typeface="Calibri Light"/>
                <a:ea typeface="+mn-ea"/>
                <a:cs typeface="Calibri Light"/>
              </a:rPr>
              <a:t>y </a:t>
            </a:r>
            <a:r>
              <a:rPr kumimoji="0" sz="2400" b="1" i="0" u="none" strike="noStrike" kern="1200" cap="none" spc="-4" normalizeH="0" baseline="0" noProof="0" dirty="0">
                <a:ln>
                  <a:noFill/>
                </a:ln>
                <a:solidFill>
                  <a:srgbClr val="002060"/>
                </a:solidFill>
                <a:effectLst/>
                <a:uLnTx/>
                <a:uFillTx/>
                <a:latin typeface="Calibri Light"/>
                <a:ea typeface="+mn-ea"/>
                <a:cs typeface="Calibri Light"/>
              </a:rPr>
              <a:t>Ac</a:t>
            </a:r>
            <a:r>
              <a:rPr kumimoji="0" sz="2400" b="1" i="0" u="none" strike="noStrike" kern="1200" cap="none" spc="4" normalizeH="0" baseline="0" noProof="0" dirty="0">
                <a:ln>
                  <a:noFill/>
                </a:ln>
                <a:solidFill>
                  <a:srgbClr val="002060"/>
                </a:solidFill>
                <a:effectLst/>
                <a:uLnTx/>
                <a:uFillTx/>
                <a:latin typeface="Calibri Light"/>
                <a:ea typeface="+mn-ea"/>
                <a:cs typeface="Calibri Light"/>
              </a:rPr>
              <a:t>t</a:t>
            </a:r>
            <a:r>
              <a:rPr kumimoji="0" sz="2400" b="1" i="0" u="none" strike="noStrike" kern="1200" cap="none" spc="0" normalizeH="0" baseline="0" noProof="0" dirty="0">
                <a:ln>
                  <a:noFill/>
                </a:ln>
                <a:solidFill>
                  <a:srgbClr val="002060"/>
                </a:solidFill>
                <a:effectLst/>
                <a:uLnTx/>
                <a:uFillTx/>
                <a:latin typeface="Calibri Light"/>
                <a:ea typeface="+mn-ea"/>
                <a:cs typeface="Calibri Light"/>
              </a:rPr>
              <a:t>i</a:t>
            </a:r>
            <a:r>
              <a:rPr kumimoji="0" sz="2400" b="1" i="0" u="none" strike="noStrike" kern="1200" cap="none" spc="-34" normalizeH="0" baseline="0" noProof="0" dirty="0">
                <a:ln>
                  <a:noFill/>
                </a:ln>
                <a:solidFill>
                  <a:srgbClr val="002060"/>
                </a:solidFill>
                <a:effectLst/>
                <a:uLnTx/>
                <a:uFillTx/>
                <a:latin typeface="Calibri Light"/>
                <a:ea typeface="+mn-ea"/>
                <a:cs typeface="Calibri Light"/>
              </a:rPr>
              <a:t>v</a:t>
            </a:r>
            <a:r>
              <a:rPr kumimoji="0" sz="2400" b="1" i="0" u="none" strike="noStrike" kern="1200" cap="none" spc="0" normalizeH="0" baseline="0" noProof="0" dirty="0">
                <a:ln>
                  <a:noFill/>
                </a:ln>
                <a:solidFill>
                  <a:srgbClr val="002060"/>
                </a:solidFill>
                <a:effectLst/>
                <a:uLnTx/>
                <a:uFillTx/>
                <a:latin typeface="Calibri Light"/>
                <a:ea typeface="+mn-ea"/>
                <a:cs typeface="Calibri Light"/>
              </a:rPr>
              <a:t>e</a:t>
            </a:r>
            <a:r>
              <a:rPr kumimoji="0" sz="2400" b="1" i="0" u="none" strike="noStrike" kern="1200" cap="none" spc="11" normalizeH="0" baseline="0" noProof="0" dirty="0">
                <a:ln>
                  <a:noFill/>
                </a:ln>
                <a:solidFill>
                  <a:srgbClr val="002060"/>
                </a:solidFill>
                <a:effectLst/>
                <a:uLnTx/>
                <a:uFillTx/>
                <a:latin typeface="Calibri Light"/>
                <a:ea typeface="+mn-ea"/>
                <a:cs typeface="Calibri Light"/>
              </a:rPr>
              <a:t> </a:t>
            </a:r>
            <a:r>
              <a:rPr kumimoji="0" sz="2400" b="1" i="0" u="none" strike="noStrike" kern="1200" cap="none" spc="0" normalizeH="0" baseline="0" noProof="0" dirty="0">
                <a:ln>
                  <a:noFill/>
                </a:ln>
                <a:solidFill>
                  <a:srgbClr val="002060"/>
                </a:solidFill>
                <a:effectLst/>
                <a:uLnTx/>
                <a:uFillTx/>
                <a:latin typeface="Calibri Light"/>
                <a:ea typeface="+mn-ea"/>
                <a:cs typeface="Calibri Light"/>
              </a:rPr>
              <a:t>UC</a:t>
            </a:r>
          </a:p>
        </p:txBody>
      </p:sp>
      <p:sp>
        <p:nvSpPr>
          <p:cNvPr id="63" name="TextBox 62">
            <a:extLst>
              <a:ext uri="{FF2B5EF4-FFF2-40B4-BE49-F238E27FC236}">
                <a16:creationId xmlns:a16="http://schemas.microsoft.com/office/drawing/2014/main" id="{B588E960-4430-4CF8-D49E-8A8DDA0E8BC9}"/>
              </a:ext>
            </a:extLst>
          </p:cNvPr>
          <p:cNvSpPr txBox="1"/>
          <p:nvPr/>
        </p:nvSpPr>
        <p:spPr>
          <a:xfrm>
            <a:off x="70007" y="5642591"/>
            <a:ext cx="915638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Relative efficacy of different interventions for induction of clinical remission and endoscopic improvement in biologic-naïve patients with moderate to severely active ulcerative colitis </a:t>
            </a:r>
          </a:p>
        </p:txBody>
      </p:sp>
      <p:sp>
        <p:nvSpPr>
          <p:cNvPr id="64" name="TextBox 63">
            <a:extLst>
              <a:ext uri="{FF2B5EF4-FFF2-40B4-BE49-F238E27FC236}">
                <a16:creationId xmlns:a16="http://schemas.microsoft.com/office/drawing/2014/main" id="{44EB289A-0BA0-C19D-BDFC-3FC2E73357D7}"/>
              </a:ext>
            </a:extLst>
          </p:cNvPr>
          <p:cNvSpPr txBox="1"/>
          <p:nvPr/>
        </p:nvSpPr>
        <p:spPr>
          <a:xfrm>
            <a:off x="1066800" y="1291671"/>
            <a:ext cx="915638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SUCRA Ranking for moderate to severely active ulcerative colitis patients  </a:t>
            </a:r>
          </a:p>
        </p:txBody>
      </p:sp>
      <p:pic>
        <p:nvPicPr>
          <p:cNvPr id="65" name="Picture 64">
            <a:extLst>
              <a:ext uri="{FF2B5EF4-FFF2-40B4-BE49-F238E27FC236}">
                <a16:creationId xmlns:a16="http://schemas.microsoft.com/office/drawing/2014/main" id="{5C58E4CB-1E1C-DD3F-B002-930312681CCD}"/>
              </a:ext>
            </a:extLst>
          </p:cNvPr>
          <p:cNvPicPr>
            <a:picLocks noChangeAspect="1"/>
          </p:cNvPicPr>
          <p:nvPr/>
        </p:nvPicPr>
        <p:blipFill>
          <a:blip r:embed="rId3"/>
          <a:stretch>
            <a:fillRect/>
          </a:stretch>
        </p:blipFill>
        <p:spPr>
          <a:xfrm>
            <a:off x="1168188" y="1683166"/>
            <a:ext cx="6807623" cy="3937261"/>
          </a:xfrm>
          <a:prstGeom prst="rect">
            <a:avLst/>
          </a:prstGeom>
        </p:spPr>
      </p:pic>
      <p:sp>
        <p:nvSpPr>
          <p:cNvPr id="66" name="object 52">
            <a:extLst>
              <a:ext uri="{FF2B5EF4-FFF2-40B4-BE49-F238E27FC236}">
                <a16:creationId xmlns:a16="http://schemas.microsoft.com/office/drawing/2014/main" id="{455B6F70-31D3-917C-02A8-5496C726AFA9}"/>
              </a:ext>
            </a:extLst>
          </p:cNvPr>
          <p:cNvSpPr txBox="1"/>
          <p:nvPr/>
        </p:nvSpPr>
        <p:spPr>
          <a:xfrm>
            <a:off x="3581400" y="6533209"/>
            <a:ext cx="4592782" cy="184666"/>
          </a:xfrm>
          <a:prstGeom prst="rect">
            <a:avLst/>
          </a:prstGeom>
        </p:spPr>
        <p:txBody>
          <a:bodyPr vert="horz" wrap="square" lIns="0" tIns="0" rIns="0" bIns="0" rtlCol="0">
            <a:spAutoFit/>
          </a:bodyPr>
          <a:lstStyle/>
          <a:p>
            <a:pPr marL="9525"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Lasa JS </a:t>
            </a:r>
            <a:r>
              <a:rPr kumimoji="0" lang="en-US" sz="1200" b="1" i="0" u="none" strike="noStrike" kern="1200" cap="none" spc="-1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 al.</a:t>
            </a:r>
            <a:r>
              <a:rPr kumimoji="0" lang="en-US" sz="1200" b="1" i="0" u="none" strike="noStrike" kern="1200" cap="none" spc="-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v-SE" sz="1200" b="1" i="1" u="none" strike="noStrike" kern="1200" cap="none" spc="-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Lancet Gastroenterol Hepatol 2022; 7: 161–70</a:t>
            </a: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object 4">
            <a:extLst>
              <a:ext uri="{FF2B5EF4-FFF2-40B4-BE49-F238E27FC236}">
                <a16:creationId xmlns:a16="http://schemas.microsoft.com/office/drawing/2014/main" id="{2E210D50-4639-B244-4C2C-AF8EA01FD181}"/>
              </a:ext>
            </a:extLst>
          </p:cNvPr>
          <p:cNvSpPr txBox="1"/>
          <p:nvPr/>
        </p:nvSpPr>
        <p:spPr>
          <a:xfrm>
            <a:off x="359871" y="3215275"/>
            <a:ext cx="3796493" cy="1107996"/>
          </a:xfrm>
          <a:prstGeom prst="rect">
            <a:avLst/>
          </a:prstGeom>
          <a:solidFill>
            <a:srgbClr val="6FAC46"/>
          </a:solidFill>
        </p:spPr>
        <p:txBody>
          <a:bodyPr vert="horz" wrap="square" lIns="0" tIns="0" rIns="0" bIns="0" rtlCol="0">
            <a:spAutoFit/>
          </a:bodyPr>
          <a:lstStyle/>
          <a:p>
            <a:pPr marL="377190" indent="-285750">
              <a:buFont typeface="Wingdings" panose="05000000000000000000" pitchFamily="2" charset="2"/>
              <a:buChar char="§"/>
              <a:tabLst>
                <a:tab pos="349250" algn="l"/>
              </a:tabLst>
            </a:pPr>
            <a:r>
              <a:rPr lang="en-US" spc="-10" dirty="0">
                <a:latin typeface="Arial" panose="020B0604020202020204" pitchFamily="34" charset="0"/>
                <a:cs typeface="Arial" panose="020B0604020202020204" pitchFamily="34" charset="0"/>
              </a:rPr>
              <a:t>29</a:t>
            </a:r>
            <a:r>
              <a:rPr lang="en-US" spc="10" dirty="0">
                <a:latin typeface="Arial" panose="020B0604020202020204" pitchFamily="34" charset="0"/>
                <a:cs typeface="Arial" panose="020B0604020202020204" pitchFamily="34" charset="0"/>
              </a:rPr>
              <a:t> </a:t>
            </a:r>
            <a:r>
              <a:rPr lang="en-US" spc="-5" dirty="0">
                <a:latin typeface="Arial" panose="020B0604020202020204" pitchFamily="34" charset="0"/>
                <a:cs typeface="Arial" panose="020B0604020202020204" pitchFamily="34" charset="0"/>
              </a:rPr>
              <a:t>t</a:t>
            </a:r>
            <a:r>
              <a:rPr lang="en-US" spc="-10" dirty="0">
                <a:latin typeface="Arial" panose="020B0604020202020204" pitchFamily="34" charset="0"/>
                <a:cs typeface="Arial" panose="020B0604020202020204" pitchFamily="34" charset="0"/>
              </a:rPr>
              <a:t>r</a:t>
            </a:r>
            <a:r>
              <a:rPr lang="en-US" spc="-5" dirty="0">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a</a:t>
            </a:r>
            <a:r>
              <a:rPr lang="en-US" spc="-5" dirty="0">
                <a:latin typeface="Arial" panose="020B0604020202020204" pitchFamily="34" charset="0"/>
                <a:cs typeface="Arial" panose="020B0604020202020204" pitchFamily="34" charset="0"/>
              </a:rPr>
              <a:t>ls,10,061 patients with UC</a:t>
            </a:r>
            <a:endParaRPr lang="en-US" dirty="0">
              <a:latin typeface="Arial" panose="020B0604020202020204" pitchFamily="34" charset="0"/>
              <a:cs typeface="Arial" panose="020B0604020202020204" pitchFamily="34" charset="0"/>
            </a:endParaRPr>
          </a:p>
          <a:p>
            <a:pPr marL="377190" indent="-285750">
              <a:buFont typeface="Wingdings" panose="05000000000000000000" pitchFamily="2" charset="2"/>
              <a:buChar char="§"/>
              <a:tabLst>
                <a:tab pos="349250" algn="l"/>
              </a:tabLst>
            </a:pPr>
            <a:r>
              <a:rPr spc="-5" dirty="0">
                <a:latin typeface="Arial" panose="020B0604020202020204" pitchFamily="34" charset="0"/>
                <a:cs typeface="Arial" panose="020B0604020202020204" pitchFamily="34" charset="0"/>
              </a:rPr>
              <a:t>E</a:t>
            </a:r>
            <a:r>
              <a:rPr dirty="0">
                <a:latin typeface="Arial" panose="020B0604020202020204" pitchFamily="34" charset="0"/>
                <a:cs typeface="Arial" panose="020B0604020202020204" pitchFamily="34" charset="0"/>
              </a:rPr>
              <a:t>ndp</a:t>
            </a:r>
            <a:r>
              <a:rPr spc="-5" dirty="0">
                <a:latin typeface="Arial" panose="020B0604020202020204" pitchFamily="34" charset="0"/>
                <a:cs typeface="Arial" panose="020B0604020202020204" pitchFamily="34" charset="0"/>
              </a:rPr>
              <a:t>oi</a:t>
            </a:r>
            <a:r>
              <a:rPr dirty="0">
                <a:latin typeface="Arial" panose="020B0604020202020204" pitchFamily="34" charset="0"/>
                <a:cs typeface="Arial" panose="020B0604020202020204" pitchFamily="34" charset="0"/>
              </a:rPr>
              <a:t>n</a:t>
            </a:r>
            <a:r>
              <a:rPr spc="-5" dirty="0">
                <a:latin typeface="Arial" panose="020B0604020202020204" pitchFamily="34" charset="0"/>
                <a:cs typeface="Arial" panose="020B0604020202020204" pitchFamily="34" charset="0"/>
              </a:rPr>
              <a:t>ts:</a:t>
            </a:r>
            <a:r>
              <a:rPr spc="-15" dirty="0">
                <a:latin typeface="Arial" panose="020B0604020202020204" pitchFamily="34" charset="0"/>
                <a:cs typeface="Arial" panose="020B0604020202020204" pitchFamily="34" charset="0"/>
              </a:rPr>
              <a:t> </a:t>
            </a:r>
            <a:r>
              <a:rPr spc="-10" dirty="0">
                <a:latin typeface="Arial" panose="020B0604020202020204" pitchFamily="34" charset="0"/>
                <a:cs typeface="Arial" panose="020B0604020202020204" pitchFamily="34" charset="0"/>
              </a:rPr>
              <a:t>Wk</a:t>
            </a:r>
            <a:r>
              <a:rPr spc="-5" dirty="0">
                <a:latin typeface="Arial" panose="020B0604020202020204" pitchFamily="34" charset="0"/>
                <a:cs typeface="Arial" panose="020B0604020202020204" pitchFamily="34" charset="0"/>
              </a:rPr>
              <a:t> </a:t>
            </a:r>
            <a:r>
              <a:rPr spc="-10" dirty="0">
                <a:latin typeface="Arial" panose="020B0604020202020204" pitchFamily="34" charset="0"/>
                <a:cs typeface="Arial" panose="020B0604020202020204" pitchFamily="34" charset="0"/>
              </a:rPr>
              <a:t>6</a:t>
            </a:r>
            <a:r>
              <a:rPr dirty="0">
                <a:latin typeface="Arial" panose="020B0604020202020204" pitchFamily="34" charset="0"/>
                <a:cs typeface="Arial" panose="020B0604020202020204" pitchFamily="34" charset="0"/>
              </a:rPr>
              <a:t>-</a:t>
            </a:r>
            <a:r>
              <a:rPr spc="-10" dirty="0">
                <a:latin typeface="Arial" panose="020B0604020202020204" pitchFamily="34" charset="0"/>
                <a:cs typeface="Arial" panose="020B0604020202020204" pitchFamily="34" charset="0"/>
              </a:rPr>
              <a:t>14</a:t>
            </a:r>
            <a:endParaRPr dirty="0">
              <a:latin typeface="Arial" panose="020B0604020202020204" pitchFamily="34" charset="0"/>
              <a:cs typeface="Arial" panose="020B0604020202020204" pitchFamily="34" charset="0"/>
            </a:endParaRPr>
          </a:p>
          <a:p>
            <a:pPr marL="377190" indent="-285750">
              <a:buFont typeface="Wingdings" panose="05000000000000000000" pitchFamily="2" charset="2"/>
              <a:buChar char="§"/>
              <a:tabLst>
                <a:tab pos="349250" algn="l"/>
              </a:tabLst>
            </a:pPr>
            <a:r>
              <a:rPr spc="-10" dirty="0">
                <a:latin typeface="Arial" panose="020B0604020202020204" pitchFamily="34" charset="0"/>
                <a:cs typeface="Arial" panose="020B0604020202020204" pitchFamily="34" charset="0"/>
              </a:rPr>
              <a:t>I</a:t>
            </a:r>
            <a:r>
              <a:rPr spc="-5" dirty="0">
                <a:latin typeface="Arial" panose="020B0604020202020204" pitchFamily="34" charset="0"/>
                <a:cs typeface="Arial" panose="020B0604020202020204" pitchFamily="34" charset="0"/>
              </a:rPr>
              <a:t>F</a:t>
            </a:r>
            <a:r>
              <a:rPr dirty="0">
                <a:latin typeface="Arial" panose="020B0604020202020204" pitchFamily="34" charset="0"/>
                <a:cs typeface="Arial" panose="020B0604020202020204" pitchFamily="34" charset="0"/>
              </a:rPr>
              <a:t>X</a:t>
            </a:r>
            <a:r>
              <a:rPr lang="en-US" spc="5" dirty="0">
                <a:latin typeface="Arial" panose="020B0604020202020204" pitchFamily="34" charset="0"/>
                <a:cs typeface="Arial" panose="020B0604020202020204" pitchFamily="34" charset="0"/>
              </a:rPr>
              <a:t>, OZA and </a:t>
            </a:r>
            <a:r>
              <a:rPr spc="-15" dirty="0">
                <a:latin typeface="Arial" panose="020B0604020202020204" pitchFamily="34" charset="0"/>
                <a:cs typeface="Arial" panose="020B0604020202020204" pitchFamily="34" charset="0"/>
              </a:rPr>
              <a:t>UP</a:t>
            </a:r>
            <a:r>
              <a:rPr spc="-10" dirty="0">
                <a:latin typeface="Arial" panose="020B0604020202020204" pitchFamily="34" charset="0"/>
                <a:cs typeface="Arial" panose="020B0604020202020204" pitchFamily="34" charset="0"/>
              </a:rPr>
              <a:t>A</a:t>
            </a:r>
            <a:r>
              <a:rP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spc="-10" dirty="0">
                <a:latin typeface="Arial" panose="020B0604020202020204" pitchFamily="34" charset="0"/>
                <a:cs typeface="Arial" panose="020B0604020202020204" pitchFamily="34" charset="0"/>
              </a:rPr>
              <a:t>1</a:t>
            </a:r>
            <a:r>
              <a:rPr baseline="23809" dirty="0">
                <a:latin typeface="Arial" panose="020B0604020202020204" pitchFamily="34" charset="0"/>
                <a:cs typeface="Arial" panose="020B0604020202020204" pitchFamily="34" charset="0"/>
              </a:rPr>
              <a:t>st </a:t>
            </a:r>
            <a:r>
              <a:rPr spc="-112" baseline="23809" dirty="0">
                <a:latin typeface="Arial" panose="020B0604020202020204" pitchFamily="34" charset="0"/>
                <a:cs typeface="Arial" panose="020B0604020202020204" pitchFamily="34" charset="0"/>
              </a:rPr>
              <a:t> </a:t>
            </a:r>
            <a:r>
              <a:rPr spc="-5" dirty="0">
                <a:latin typeface="Arial" panose="020B0604020202020204" pitchFamily="34" charset="0"/>
                <a:cs typeface="Arial" panose="020B0604020202020204" pitchFamily="34" charset="0"/>
              </a:rPr>
              <a:t>for</a:t>
            </a:r>
            <a:r>
              <a:rPr dirty="0">
                <a:latin typeface="Arial" panose="020B0604020202020204" pitchFamily="34" charset="0"/>
                <a:cs typeface="Arial" panose="020B0604020202020204" pitchFamily="34" charset="0"/>
              </a:rPr>
              <a:t> </a:t>
            </a:r>
            <a:r>
              <a:rPr spc="-15" dirty="0">
                <a:latin typeface="Arial" panose="020B0604020202020204" pitchFamily="34" charset="0"/>
                <a:cs typeface="Arial" panose="020B0604020202020204" pitchFamily="34" charset="0"/>
              </a:rPr>
              <a:t>e</a:t>
            </a:r>
            <a:r>
              <a:rPr spc="-5" dirty="0">
                <a:latin typeface="Arial" panose="020B0604020202020204" pitchFamily="34" charset="0"/>
                <a:cs typeface="Arial" panose="020B0604020202020204" pitchFamily="34" charset="0"/>
              </a:rPr>
              <a:t>fficacy</a:t>
            </a:r>
            <a:r>
              <a:rPr spc="15" dirty="0">
                <a:latin typeface="Arial" panose="020B0604020202020204" pitchFamily="34" charset="0"/>
                <a:cs typeface="Arial" panose="020B0604020202020204" pitchFamily="34" charset="0"/>
              </a:rPr>
              <a:t> </a:t>
            </a:r>
            <a:r>
              <a:rPr spc="-5" dirty="0">
                <a:latin typeface="Arial" panose="020B0604020202020204" pitchFamily="34" charset="0"/>
                <a:cs typeface="Arial" panose="020B0604020202020204" pitchFamily="34" charset="0"/>
              </a:rPr>
              <a:t>o</a:t>
            </a:r>
            <a:r>
              <a:rPr spc="-10" dirty="0">
                <a:latin typeface="Arial" panose="020B0604020202020204" pitchFamily="34" charset="0"/>
                <a:cs typeface="Arial" panose="020B0604020202020204" pitchFamily="34" charset="0"/>
              </a:rPr>
              <a:t>v</a:t>
            </a:r>
            <a:r>
              <a:rPr spc="-15" dirty="0">
                <a:latin typeface="Arial" panose="020B0604020202020204" pitchFamily="34" charset="0"/>
                <a:cs typeface="Arial" panose="020B0604020202020204" pitchFamily="34" charset="0"/>
              </a:rPr>
              <a:t>e</a:t>
            </a:r>
            <a:r>
              <a:rPr spc="-5" dirty="0">
                <a:latin typeface="Arial" panose="020B0604020202020204" pitchFamily="34" charset="0"/>
                <a:cs typeface="Arial" panose="020B0604020202020204" pitchFamily="34" charset="0"/>
              </a:rPr>
              <a:t>rall</a:t>
            </a:r>
            <a:endParaRPr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3" grpId="0"/>
      <p:bldP spid="64" grpId="0"/>
      <p:bldP spid="66"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 name="object 52"/>
          <p:cNvSpPr txBox="1"/>
          <p:nvPr/>
        </p:nvSpPr>
        <p:spPr>
          <a:xfrm>
            <a:off x="3581400" y="6533209"/>
            <a:ext cx="4592782" cy="184666"/>
          </a:xfrm>
          <a:prstGeom prst="rect">
            <a:avLst/>
          </a:prstGeom>
        </p:spPr>
        <p:txBody>
          <a:bodyPr vert="horz" wrap="square" lIns="0" tIns="0" rIns="0" bIns="0" rtlCol="0">
            <a:spAutoFit/>
          </a:bodyPr>
          <a:lstStyle/>
          <a:p>
            <a:pPr marL="9525"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Lasa JS </a:t>
            </a:r>
            <a:r>
              <a:rPr kumimoji="0" lang="en-US" sz="1200" b="1" i="0" u="none" strike="noStrike" kern="1200" cap="none" spc="-1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 al.</a:t>
            </a:r>
            <a:r>
              <a:rPr kumimoji="0" lang="en-US" sz="1200" b="1" i="0" u="none" strike="noStrike" kern="1200" cap="none" spc="-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v-SE" sz="1200" b="1" i="1" u="none" strike="noStrike" kern="1200" cap="none" spc="-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Lancet Gastroenterol Hepatol 2022; 7: 161–70</a:t>
            </a: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 name="object 59"/>
          <p:cNvSpPr txBox="1"/>
          <p:nvPr/>
        </p:nvSpPr>
        <p:spPr>
          <a:xfrm>
            <a:off x="722377" y="331835"/>
            <a:ext cx="7706201" cy="692497"/>
          </a:xfrm>
          <a:prstGeom prst="rect">
            <a:avLst/>
          </a:prstGeom>
        </p:spPr>
        <p:txBody>
          <a:bodyPr vert="horz" wrap="square" lIns="0" tIns="0" rIns="0" bIns="0" rtlCol="0">
            <a:spAutoFit/>
          </a:bodyPr>
          <a:lstStyle/>
          <a:p>
            <a:pPr marL="0" marR="0" lvl="0" indent="0" algn="ctr" defTabSz="685800" rtl="0" eaLnBrk="1" fontAlgn="auto" latinLnBrk="0" hangingPunct="1">
              <a:lnSpc>
                <a:spcPts val="2738"/>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Light"/>
                <a:ea typeface="+mn-ea"/>
                <a:cs typeface="Calibri Light"/>
              </a:rPr>
              <a:t>Network Meta-Analysis:  </a:t>
            </a:r>
            <a:r>
              <a:rPr kumimoji="0" lang="en-US" sz="2400" b="1" i="0" u="none" strike="noStrike" kern="1200" cap="none" spc="0" normalizeH="0" baseline="0" noProof="0" dirty="0">
                <a:ln>
                  <a:noFill/>
                </a:ln>
                <a:solidFill>
                  <a:srgbClr val="002060"/>
                </a:solidFill>
                <a:effectLst/>
                <a:uLnTx/>
                <a:uFillTx/>
                <a:latin typeface="Calibri Light"/>
                <a:ea typeface="+mn-ea"/>
                <a:cs typeface="Calibri Light"/>
              </a:rPr>
              <a:t> SUCRA values for adverse events and serious adverse events (overall population)</a:t>
            </a:r>
            <a:endParaRPr kumimoji="0" sz="2400" b="1" i="0" u="none" strike="noStrike" kern="1200" cap="none" spc="0" normalizeH="0" baseline="0" noProof="0" dirty="0">
              <a:ln>
                <a:noFill/>
              </a:ln>
              <a:solidFill>
                <a:srgbClr val="002060"/>
              </a:solidFill>
              <a:effectLst/>
              <a:uLnTx/>
              <a:uFillTx/>
              <a:latin typeface="Calibri Light"/>
              <a:ea typeface="+mn-ea"/>
              <a:cs typeface="Calibri Light"/>
            </a:endParaRPr>
          </a:p>
        </p:txBody>
      </p:sp>
      <p:sp>
        <p:nvSpPr>
          <p:cNvPr id="64" name="TextBox 63">
            <a:extLst>
              <a:ext uri="{FF2B5EF4-FFF2-40B4-BE49-F238E27FC236}">
                <a16:creationId xmlns:a16="http://schemas.microsoft.com/office/drawing/2014/main" id="{44EB289A-0BA0-C19D-BDFC-3FC2E73357D7}"/>
              </a:ext>
            </a:extLst>
          </p:cNvPr>
          <p:cNvSpPr txBox="1"/>
          <p:nvPr/>
        </p:nvSpPr>
        <p:spPr>
          <a:xfrm>
            <a:off x="1066800" y="1291671"/>
            <a:ext cx="915638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SUCRA Ranking for moderate to severely active ulcerative colitis patients  </a:t>
            </a:r>
          </a:p>
        </p:txBody>
      </p:sp>
      <p:pic>
        <p:nvPicPr>
          <p:cNvPr id="3" name="Picture 2">
            <a:extLst>
              <a:ext uri="{FF2B5EF4-FFF2-40B4-BE49-F238E27FC236}">
                <a16:creationId xmlns:a16="http://schemas.microsoft.com/office/drawing/2014/main" id="{5337C88A-933C-BADA-AA84-F0868DF02A64}"/>
              </a:ext>
            </a:extLst>
          </p:cNvPr>
          <p:cNvPicPr>
            <a:picLocks noChangeAspect="1"/>
          </p:cNvPicPr>
          <p:nvPr/>
        </p:nvPicPr>
        <p:blipFill>
          <a:blip r:embed="rId3"/>
          <a:stretch>
            <a:fillRect/>
          </a:stretch>
        </p:blipFill>
        <p:spPr>
          <a:xfrm>
            <a:off x="432262" y="1922589"/>
            <a:ext cx="8131185" cy="4544501"/>
          </a:xfrm>
          <a:prstGeom prst="rect">
            <a:avLst/>
          </a:prstGeom>
        </p:spPr>
      </p:pic>
      <p:sp>
        <p:nvSpPr>
          <p:cNvPr id="4" name="object 4">
            <a:extLst>
              <a:ext uri="{FF2B5EF4-FFF2-40B4-BE49-F238E27FC236}">
                <a16:creationId xmlns:a16="http://schemas.microsoft.com/office/drawing/2014/main" id="{97FEA107-E08D-D46D-8851-F4F5DCC3876B}"/>
              </a:ext>
            </a:extLst>
          </p:cNvPr>
          <p:cNvSpPr txBox="1"/>
          <p:nvPr/>
        </p:nvSpPr>
        <p:spPr>
          <a:xfrm>
            <a:off x="4214674" y="2265218"/>
            <a:ext cx="4497064" cy="2769989"/>
          </a:xfrm>
          <a:prstGeom prst="rect">
            <a:avLst/>
          </a:prstGeom>
          <a:solidFill>
            <a:schemeClr val="accent2">
              <a:lumMod val="60000"/>
              <a:lumOff val="40000"/>
            </a:schemeClr>
          </a:solidFill>
        </p:spPr>
        <p:txBody>
          <a:bodyPr vert="horz" wrap="square" lIns="0" tIns="0" rIns="0" bIns="0" rtlCol="0">
            <a:spAutoFit/>
          </a:bodyPr>
          <a:lstStyle/>
          <a:p>
            <a:pPr marL="298450" marR="29209" indent="-285750">
              <a:buFont typeface="Wingdings" panose="05000000000000000000" pitchFamily="2" charset="2"/>
              <a:buChar char="§"/>
              <a:tabLst>
                <a:tab pos="227965" algn="l"/>
              </a:tabLst>
            </a:pPr>
            <a:r>
              <a:rPr lang="en-US" spc="-10" dirty="0">
                <a:latin typeface="Arial" panose="020B0604020202020204" pitchFamily="34" charset="0"/>
                <a:cs typeface="Arial" panose="020B0604020202020204" pitchFamily="34" charset="0"/>
              </a:rPr>
              <a:t>No</a:t>
            </a:r>
            <a:r>
              <a:rPr lang="en-US" spc="-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dru</a:t>
            </a:r>
            <a:r>
              <a:rPr lang="en-US" spc="-5" dirty="0">
                <a:latin typeface="Arial" panose="020B0604020202020204" pitchFamily="34" charset="0"/>
                <a:cs typeface="Arial" panose="020B0604020202020204" pitchFamily="34" charset="0"/>
              </a:rPr>
              <a:t>g</a:t>
            </a:r>
            <a:r>
              <a:rPr lang="en-US" spc="-10" dirty="0">
                <a:latin typeface="Arial" panose="020B0604020202020204" pitchFamily="34" charset="0"/>
                <a:cs typeface="Arial" panose="020B0604020202020204" pitchFamily="34" charset="0"/>
              </a:rPr>
              <a:t> m</a:t>
            </a:r>
            <a:r>
              <a:rPr lang="en-US" spc="-5" dirty="0">
                <a:latin typeface="Arial" panose="020B0604020202020204" pitchFamily="34" charset="0"/>
                <a:cs typeface="Arial" panose="020B0604020202020204" pitchFamily="34" charset="0"/>
              </a:rPr>
              <a:t>ore li</a:t>
            </a:r>
            <a:r>
              <a:rPr lang="en-US" dirty="0">
                <a:latin typeface="Arial" panose="020B0604020202020204" pitchFamily="34" charset="0"/>
                <a:cs typeface="Arial" panose="020B0604020202020204" pitchFamily="34" charset="0"/>
              </a:rPr>
              <a:t>k</a:t>
            </a:r>
            <a:r>
              <a:rPr lang="en-US" spc="-15" dirty="0">
                <a:latin typeface="Arial" panose="020B0604020202020204" pitchFamily="34" charset="0"/>
                <a:cs typeface="Arial" panose="020B0604020202020204" pitchFamily="34" charset="0"/>
              </a:rPr>
              <a:t>e</a:t>
            </a:r>
            <a:r>
              <a:rPr lang="en-US" spc="-5" dirty="0">
                <a:latin typeface="Arial" panose="020B0604020202020204" pitchFamily="34" charset="0"/>
                <a:cs typeface="Arial" panose="020B0604020202020204" pitchFamily="34" charset="0"/>
              </a:rPr>
              <a:t>ly</a:t>
            </a:r>
            <a:r>
              <a:rPr lang="en-US" spc="-15" dirty="0">
                <a:latin typeface="Arial" panose="020B0604020202020204" pitchFamily="34" charset="0"/>
                <a:cs typeface="Arial" panose="020B0604020202020204" pitchFamily="34" charset="0"/>
              </a:rPr>
              <a:t> </a:t>
            </a:r>
            <a:r>
              <a:rPr lang="en-US" spc="-5" dirty="0">
                <a:latin typeface="Arial" panose="020B0604020202020204" pitchFamily="34" charset="0"/>
                <a:cs typeface="Arial" panose="020B0604020202020204" pitchFamily="34" charset="0"/>
              </a:rPr>
              <a:t>t</a:t>
            </a:r>
            <a:r>
              <a:rPr lang="en-US" dirty="0">
                <a:latin typeface="Arial" panose="020B0604020202020204" pitchFamily="34" charset="0"/>
                <a:cs typeface="Arial" panose="020B0604020202020204" pitchFamily="34" charset="0"/>
              </a:rPr>
              <a:t>han</a:t>
            </a:r>
            <a:r>
              <a:rPr lang="en-US" spc="-1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a:t>
            </a:r>
            <a:r>
              <a:rPr lang="en-US" spc="-5" dirty="0">
                <a:latin typeface="Arial" panose="020B0604020202020204" pitchFamily="34" charset="0"/>
                <a:cs typeface="Arial" panose="020B0604020202020204" pitchFamily="34" charset="0"/>
              </a:rPr>
              <a:t>l</a:t>
            </a:r>
            <a:r>
              <a:rPr lang="en-US" dirty="0">
                <a:latin typeface="Arial" panose="020B0604020202020204" pitchFamily="34" charset="0"/>
                <a:cs typeface="Arial" panose="020B0604020202020204" pitchFamily="34" charset="0"/>
              </a:rPr>
              <a:t>a</a:t>
            </a:r>
            <a:r>
              <a:rPr lang="en-US" spc="-5" dirty="0">
                <a:latin typeface="Arial" panose="020B0604020202020204" pitchFamily="34" charset="0"/>
                <a:cs typeface="Arial" panose="020B0604020202020204" pitchFamily="34" charset="0"/>
              </a:rPr>
              <a:t>c</a:t>
            </a:r>
            <a:r>
              <a:rPr lang="en-US" spc="-15" dirty="0">
                <a:latin typeface="Arial" panose="020B0604020202020204" pitchFamily="34" charset="0"/>
                <a:cs typeface="Arial" panose="020B0604020202020204" pitchFamily="34" charset="0"/>
              </a:rPr>
              <a:t>e</a:t>
            </a:r>
            <a:r>
              <a:rPr lang="en-US" dirty="0">
                <a:latin typeface="Arial" panose="020B0604020202020204" pitchFamily="34" charset="0"/>
                <a:cs typeface="Arial" panose="020B0604020202020204" pitchFamily="34" charset="0"/>
              </a:rPr>
              <a:t>bo</a:t>
            </a:r>
            <a:r>
              <a:rPr lang="en-US" spc="-5" dirty="0">
                <a:latin typeface="Arial" panose="020B0604020202020204" pitchFamily="34" charset="0"/>
                <a:cs typeface="Arial" panose="020B0604020202020204" pitchFamily="34" charset="0"/>
              </a:rPr>
              <a:t> t</a:t>
            </a:r>
            <a:r>
              <a:rPr lang="en-US" dirty="0">
                <a:latin typeface="Arial" panose="020B0604020202020204" pitchFamily="34" charset="0"/>
                <a:cs typeface="Arial" panose="020B0604020202020204" pitchFamily="34" charset="0"/>
              </a:rPr>
              <a:t>o</a:t>
            </a:r>
            <a:r>
              <a:rPr lang="en-US" spc="-5" dirty="0">
                <a:latin typeface="Arial" panose="020B0604020202020204" pitchFamily="34" charset="0"/>
                <a:cs typeface="Arial" panose="020B0604020202020204" pitchFamily="34" charset="0"/>
              </a:rPr>
              <a:t> le</a:t>
            </a:r>
            <a:r>
              <a:rPr lang="en-US" dirty="0">
                <a:latin typeface="Arial" panose="020B0604020202020204" pitchFamily="34" charset="0"/>
                <a:cs typeface="Arial" panose="020B0604020202020204" pitchFamily="34" charset="0"/>
              </a:rPr>
              <a:t>ad </a:t>
            </a:r>
            <a:r>
              <a:rPr lang="en-US" spc="-5" dirty="0">
                <a:latin typeface="Arial" panose="020B0604020202020204" pitchFamily="34" charset="0"/>
                <a:cs typeface="Arial" panose="020B0604020202020204" pitchFamily="34" charset="0"/>
              </a:rPr>
              <a:t>t</a:t>
            </a:r>
            <a:r>
              <a:rPr lang="en-US" dirty="0">
                <a:latin typeface="Arial" panose="020B0604020202020204" pitchFamily="34" charset="0"/>
                <a:cs typeface="Arial" panose="020B0604020202020204" pitchFamily="34" charset="0"/>
              </a:rPr>
              <a:t>o</a:t>
            </a:r>
            <a:r>
              <a:rPr lang="en-US" spc="-5" dirty="0">
                <a:latin typeface="Arial" panose="020B0604020202020204" pitchFamily="34" charset="0"/>
                <a:cs typeface="Arial" panose="020B0604020202020204" pitchFamily="34" charset="0"/>
              </a:rPr>
              <a:t> SAE</a:t>
            </a:r>
            <a:endParaRPr lang="en-US" dirty="0">
              <a:latin typeface="Arial" panose="020B0604020202020204" pitchFamily="34" charset="0"/>
              <a:cs typeface="Arial" panose="020B0604020202020204" pitchFamily="34" charset="0"/>
            </a:endParaRPr>
          </a:p>
          <a:p>
            <a:pPr marL="298450" marR="5080" indent="-285750">
              <a:buFont typeface="Wingdings" panose="05000000000000000000" pitchFamily="2" charset="2"/>
              <a:buChar char="§"/>
              <a:tabLst>
                <a:tab pos="227965" algn="l"/>
              </a:tabLst>
            </a:pPr>
            <a:r>
              <a:rPr lang="en-US" spc="-10" dirty="0">
                <a:latin typeface="Arial" panose="020B0604020202020204" pitchFamily="34" charset="0"/>
                <a:cs typeface="Arial" panose="020B0604020202020204" pitchFamily="34" charset="0"/>
              </a:rPr>
              <a:t>RR</a:t>
            </a:r>
            <a:r>
              <a:rPr lang="en-US" spc="5" dirty="0">
                <a:latin typeface="Arial" panose="020B0604020202020204" pitchFamily="34" charset="0"/>
                <a:cs typeface="Arial" panose="020B0604020202020204" pitchFamily="34" charset="0"/>
              </a:rPr>
              <a:t> </a:t>
            </a:r>
            <a:r>
              <a:rPr lang="en-US" spc="-5" dirty="0">
                <a:latin typeface="Arial" panose="020B0604020202020204" pitchFamily="34" charset="0"/>
                <a:cs typeface="Arial" panose="020B0604020202020204" pitchFamily="34" charset="0"/>
              </a:rPr>
              <a:t>o</a:t>
            </a:r>
            <a:r>
              <a:rPr lang="en-US" dirty="0">
                <a:latin typeface="Arial" panose="020B0604020202020204" pitchFamily="34" charset="0"/>
                <a:cs typeface="Arial" panose="020B0604020202020204" pitchFamily="34" charset="0"/>
              </a:rPr>
              <a:t>f</a:t>
            </a:r>
            <a:r>
              <a:rPr lang="en-US" spc="5" dirty="0">
                <a:latin typeface="Arial" panose="020B0604020202020204" pitchFamily="34" charset="0"/>
                <a:cs typeface="Arial" panose="020B0604020202020204" pitchFamily="34" charset="0"/>
              </a:rPr>
              <a:t> </a:t>
            </a:r>
            <a:r>
              <a:rPr lang="en-US" spc="-5" dirty="0">
                <a:latin typeface="Arial" panose="020B0604020202020204" pitchFamily="34" charset="0"/>
                <a:cs typeface="Arial" panose="020B0604020202020204" pitchFamily="34" charset="0"/>
              </a:rPr>
              <a:t>SA</a:t>
            </a:r>
            <a:r>
              <a:rPr lang="en-US" dirty="0">
                <a:latin typeface="Arial" panose="020B0604020202020204" pitchFamily="34" charset="0"/>
                <a:cs typeface="Arial" panose="020B0604020202020204" pitchFamily="34" charset="0"/>
              </a:rPr>
              <a:t>E</a:t>
            </a:r>
            <a:r>
              <a:rPr lang="en-US" spc="10" dirty="0">
                <a:latin typeface="Arial" panose="020B0604020202020204" pitchFamily="34" charset="0"/>
                <a:cs typeface="Arial" panose="020B0604020202020204" pitchFamily="34" charset="0"/>
              </a:rPr>
              <a:t> </a:t>
            </a:r>
            <a:r>
              <a:rPr lang="en-US" spc="-5" dirty="0">
                <a:latin typeface="Arial" panose="020B0604020202020204" pitchFamily="34" charset="0"/>
                <a:cs typeface="Arial" panose="020B0604020202020204" pitchFamily="34" charset="0"/>
              </a:rPr>
              <a:t>sig</a:t>
            </a:r>
            <a:r>
              <a:rPr lang="en-US" dirty="0">
                <a:latin typeface="Arial" panose="020B0604020202020204" pitchFamily="34" charset="0"/>
                <a:cs typeface="Arial" panose="020B0604020202020204" pitchFamily="34" charset="0"/>
              </a:rPr>
              <a:t>n</a:t>
            </a:r>
            <a:r>
              <a:rPr lang="en-US" spc="-5" dirty="0">
                <a:latin typeface="Arial" panose="020B0604020202020204" pitchFamily="34" charset="0"/>
                <a:cs typeface="Arial" panose="020B0604020202020204" pitchFamily="34" charset="0"/>
              </a:rPr>
              <a:t>ific</a:t>
            </a:r>
            <a:r>
              <a:rPr lang="en-US" dirty="0">
                <a:latin typeface="Arial" panose="020B0604020202020204" pitchFamily="34" charset="0"/>
                <a:cs typeface="Arial" panose="020B0604020202020204" pitchFamily="34" charset="0"/>
              </a:rPr>
              <a:t>an</a:t>
            </a:r>
            <a:r>
              <a:rPr lang="en-US" spc="-5" dirty="0">
                <a:latin typeface="Arial" panose="020B0604020202020204" pitchFamily="34" charset="0"/>
                <a:cs typeface="Arial" panose="020B0604020202020204" pitchFamily="34" charset="0"/>
              </a:rPr>
              <a:t>tly</a:t>
            </a:r>
            <a:r>
              <a:rPr lang="en-US" dirty="0">
                <a:latin typeface="Arial" panose="020B0604020202020204" pitchFamily="34" charset="0"/>
                <a:cs typeface="Arial" panose="020B0604020202020204" pitchFamily="34" charset="0"/>
              </a:rPr>
              <a:t> </a:t>
            </a:r>
            <a:r>
              <a:rPr lang="en-US" spc="-5" dirty="0">
                <a:latin typeface="Arial" panose="020B0604020202020204" pitchFamily="34" charset="0"/>
                <a:cs typeface="Arial" panose="020B0604020202020204" pitchFamily="34" charset="0"/>
              </a:rPr>
              <a:t>l</a:t>
            </a:r>
            <a:r>
              <a:rPr lang="en-US" spc="-15" dirty="0">
                <a:latin typeface="Arial" panose="020B0604020202020204" pitchFamily="34" charset="0"/>
                <a:cs typeface="Arial" panose="020B0604020202020204" pitchFamily="34" charset="0"/>
              </a:rPr>
              <a:t>e</a:t>
            </a:r>
            <a:r>
              <a:rPr lang="en-US" spc="-5" dirty="0">
                <a:latin typeface="Arial" panose="020B0604020202020204" pitchFamily="34" charset="0"/>
                <a:cs typeface="Arial" panose="020B0604020202020204" pitchFamily="34" charset="0"/>
              </a:rPr>
              <a:t>s</a:t>
            </a:r>
            <a:r>
              <a:rPr lang="en-US" dirty="0">
                <a:latin typeface="Arial" panose="020B0604020202020204" pitchFamily="34" charset="0"/>
                <a:cs typeface="Arial" panose="020B0604020202020204" pitchFamily="34" charset="0"/>
              </a:rPr>
              <a:t>s</a:t>
            </a:r>
            <a:r>
              <a:rPr lang="en-US" spc="10" dirty="0">
                <a:latin typeface="Arial" panose="020B0604020202020204" pitchFamily="34" charset="0"/>
                <a:cs typeface="Arial" panose="020B0604020202020204" pitchFamily="34" charset="0"/>
              </a:rPr>
              <a:t> </a:t>
            </a:r>
            <a:r>
              <a:rPr lang="en-US" spc="-15" dirty="0">
                <a:latin typeface="Arial" panose="020B0604020202020204" pitchFamily="34" charset="0"/>
                <a:cs typeface="Arial" panose="020B0604020202020204" pitchFamily="34" charset="0"/>
              </a:rPr>
              <a:t>w</a:t>
            </a:r>
            <a:r>
              <a:rPr lang="en-US" spc="-5" dirty="0">
                <a:latin typeface="Arial" panose="020B0604020202020204" pitchFamily="34" charset="0"/>
                <a:cs typeface="Arial" panose="020B0604020202020204" pitchFamily="34" charset="0"/>
              </a:rPr>
              <a:t>it</a:t>
            </a:r>
            <a:r>
              <a:rPr lang="en-US" dirty="0">
                <a:latin typeface="Arial" panose="020B0604020202020204" pitchFamily="34" charset="0"/>
                <a:cs typeface="Arial" panose="020B0604020202020204" pitchFamily="34" charset="0"/>
              </a:rPr>
              <a:t>h</a:t>
            </a:r>
            <a:r>
              <a:rPr lang="en-US" spc="-10" dirty="0">
                <a:latin typeface="Arial" panose="020B0604020202020204" pitchFamily="34" charset="0"/>
                <a:cs typeface="Arial" panose="020B0604020202020204" pitchFamily="34" charset="0"/>
              </a:rPr>
              <a:t> </a:t>
            </a:r>
            <a:r>
              <a:rPr lang="en-US" spc="-10" dirty="0" err="1">
                <a:latin typeface="Arial" panose="020B0604020202020204" pitchFamily="34" charset="0"/>
                <a:cs typeface="Arial" panose="020B0604020202020204" pitchFamily="34" charset="0"/>
              </a:rPr>
              <a:t>V</a:t>
            </a:r>
            <a:r>
              <a:rPr lang="en-US" spc="-15" dirty="0" err="1">
                <a:latin typeface="Arial" panose="020B0604020202020204" pitchFamily="34" charset="0"/>
                <a:cs typeface="Arial" panose="020B0604020202020204" pitchFamily="34" charset="0"/>
              </a:rPr>
              <a:t>e</a:t>
            </a:r>
            <a:r>
              <a:rPr lang="en-US" dirty="0" err="1">
                <a:latin typeface="Arial" panose="020B0604020202020204" pitchFamily="34" charset="0"/>
                <a:cs typeface="Arial" panose="020B0604020202020204" pitchFamily="34" charset="0"/>
              </a:rPr>
              <a:t>do</a:t>
            </a:r>
            <a:r>
              <a:rPr lang="en-US" spc="-5" dirty="0">
                <a:latin typeface="Arial" panose="020B0604020202020204" pitchFamily="34" charset="0"/>
                <a:cs typeface="Arial" panose="020B0604020202020204" pitchFamily="34" charset="0"/>
              </a:rPr>
              <a:t>, </a:t>
            </a:r>
            <a:r>
              <a:rPr lang="en-US" spc="-10" dirty="0">
                <a:latin typeface="Arial" panose="020B0604020202020204" pitchFamily="34" charset="0"/>
                <a:cs typeface="Arial" panose="020B0604020202020204" pitchFamily="34" charset="0"/>
              </a:rPr>
              <a:t>G</a:t>
            </a:r>
            <a:r>
              <a:rPr lang="en-US" spc="-5" dirty="0">
                <a:latin typeface="Arial" panose="020B0604020202020204" pitchFamily="34" charset="0"/>
                <a:cs typeface="Arial" panose="020B0604020202020204" pitchFamily="34" charset="0"/>
              </a:rPr>
              <a:t>oli</a:t>
            </a:r>
            <a:r>
              <a:rPr lang="en-US" spc="-10" dirty="0">
                <a:latin typeface="Arial" panose="020B0604020202020204" pitchFamily="34" charset="0"/>
                <a:cs typeface="Arial" panose="020B0604020202020204" pitchFamily="34" charset="0"/>
              </a:rPr>
              <a:t>m</a:t>
            </a:r>
            <a:r>
              <a:rPr lang="en-US" dirty="0">
                <a:latin typeface="Arial" panose="020B0604020202020204" pitchFamily="34" charset="0"/>
                <a:cs typeface="Arial" panose="020B0604020202020204" pitchFamily="34" charset="0"/>
              </a:rPr>
              <a:t>u</a:t>
            </a:r>
            <a:r>
              <a:rPr lang="en-US" spc="-10" dirty="0">
                <a:latin typeface="Arial" panose="020B0604020202020204" pitchFamily="34" charset="0"/>
                <a:cs typeface="Arial" panose="020B0604020202020204" pitchFamily="34" charset="0"/>
              </a:rPr>
              <a:t>m</a:t>
            </a:r>
            <a:r>
              <a:rPr lang="en-US" dirty="0">
                <a:latin typeface="Arial" panose="020B0604020202020204" pitchFamily="34" charset="0"/>
                <a:cs typeface="Arial" panose="020B0604020202020204" pitchFamily="34" charset="0"/>
              </a:rPr>
              <a:t>ab and UST- </a:t>
            </a:r>
            <a:r>
              <a:rPr lang="en-US" spc="-10" dirty="0">
                <a:latin typeface="Arial" panose="020B0604020202020204" pitchFamily="34" charset="0"/>
                <a:cs typeface="Arial" panose="020B0604020202020204" pitchFamily="34" charset="0"/>
              </a:rPr>
              <a:t> </a:t>
            </a:r>
            <a:r>
              <a:rPr lang="en-US" spc="-5" dirty="0">
                <a:latin typeface="Arial" panose="020B0604020202020204" pitchFamily="34" charset="0"/>
                <a:cs typeface="Arial" panose="020B0604020202020204" pitchFamily="34" charset="0"/>
              </a:rPr>
              <a:t>t</a:t>
            </a:r>
            <a:r>
              <a:rPr lang="en-US" dirty="0">
                <a:latin typeface="Arial" panose="020B0604020202020204" pitchFamily="34" charset="0"/>
                <a:cs typeface="Arial" panose="020B0604020202020204" pitchFamily="34" charset="0"/>
              </a:rPr>
              <a:t>han</a:t>
            </a:r>
            <a:r>
              <a:rPr lang="en-US" spc="-2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a:t>
            </a:r>
            <a:r>
              <a:rPr lang="en-US" spc="-5" dirty="0">
                <a:latin typeface="Arial" panose="020B0604020202020204" pitchFamily="34" charset="0"/>
                <a:cs typeface="Arial" panose="020B0604020202020204" pitchFamily="34" charset="0"/>
              </a:rPr>
              <a:t>l</a:t>
            </a:r>
            <a:r>
              <a:rPr lang="en-US" dirty="0">
                <a:latin typeface="Arial" panose="020B0604020202020204" pitchFamily="34" charset="0"/>
                <a:cs typeface="Arial" panose="020B0604020202020204" pitchFamily="34" charset="0"/>
              </a:rPr>
              <a:t>a</a:t>
            </a:r>
            <a:r>
              <a:rPr lang="en-US" spc="-5" dirty="0">
                <a:latin typeface="Arial" panose="020B0604020202020204" pitchFamily="34" charset="0"/>
                <a:cs typeface="Arial" panose="020B0604020202020204" pitchFamily="34" charset="0"/>
              </a:rPr>
              <a:t>c</a:t>
            </a:r>
            <a:r>
              <a:rPr lang="en-US" spc="-15" dirty="0">
                <a:latin typeface="Arial" panose="020B0604020202020204" pitchFamily="34" charset="0"/>
                <a:cs typeface="Arial" panose="020B0604020202020204" pitchFamily="34" charset="0"/>
              </a:rPr>
              <a:t>e</a:t>
            </a:r>
            <a:r>
              <a:rPr lang="en-US" dirty="0">
                <a:latin typeface="Arial" panose="020B0604020202020204" pitchFamily="34" charset="0"/>
                <a:cs typeface="Arial" panose="020B0604020202020204" pitchFamily="34" charset="0"/>
              </a:rPr>
              <a:t>bo</a:t>
            </a:r>
          </a:p>
          <a:p>
            <a:pPr marL="298450" marR="5080" indent="-285750">
              <a:buFont typeface="Wingdings" panose="05000000000000000000" pitchFamily="2" charset="2"/>
              <a:buChar char="§"/>
              <a:tabLst>
                <a:tab pos="227965" algn="l"/>
              </a:tabLst>
            </a:pPr>
            <a:r>
              <a:rPr lang="en-US" dirty="0">
                <a:latin typeface="Arial" panose="020B0604020202020204" pitchFamily="34" charset="0"/>
                <a:cs typeface="Arial" panose="020B0604020202020204" pitchFamily="34" charset="0"/>
              </a:rPr>
              <a:t>Vedolizumab was the best performing agent for safety outcomes.</a:t>
            </a:r>
          </a:p>
          <a:p>
            <a:pPr marL="298450" marR="79375" indent="-285750">
              <a:buFont typeface="Wingdings" panose="05000000000000000000" pitchFamily="2" charset="2"/>
              <a:buChar char="§"/>
              <a:tabLst>
                <a:tab pos="227965" algn="l"/>
              </a:tabLst>
            </a:pPr>
            <a:r>
              <a:rPr lang="en-US" spc="-15" dirty="0">
                <a:latin typeface="Arial" panose="020B0604020202020204" pitchFamily="34" charset="0"/>
                <a:cs typeface="Arial" panose="020B0604020202020204" pitchFamily="34" charset="0"/>
              </a:rPr>
              <a:t>U</a:t>
            </a:r>
            <a:r>
              <a:rPr lang="en-US" spc="-10" dirty="0">
                <a:latin typeface="Arial" panose="020B0604020202020204" pitchFamily="34" charset="0"/>
                <a:cs typeface="Arial" panose="020B0604020202020204" pitchFamily="34" charset="0"/>
              </a:rPr>
              <a:t>PA</a:t>
            </a:r>
            <a:r>
              <a:rPr lang="en-US" spc="-5" dirty="0">
                <a:latin typeface="Arial" panose="020B0604020202020204" pitchFamily="34" charset="0"/>
                <a:cs typeface="Arial" panose="020B0604020202020204" pitchFamily="34" charset="0"/>
              </a:rPr>
              <a:t> </a:t>
            </a:r>
            <a:r>
              <a:rPr lang="en-US" spc="-10" dirty="0">
                <a:latin typeface="Arial" panose="020B0604020202020204" pitchFamily="34" charset="0"/>
                <a:cs typeface="Arial" panose="020B0604020202020204" pitchFamily="34" charset="0"/>
              </a:rPr>
              <a:t>45</a:t>
            </a:r>
            <a:r>
              <a:rPr lang="en-US" spc="10" dirty="0">
                <a:latin typeface="Arial" panose="020B0604020202020204" pitchFamily="34" charset="0"/>
                <a:cs typeface="Arial" panose="020B0604020202020204" pitchFamily="34" charset="0"/>
              </a:rPr>
              <a:t> </a:t>
            </a:r>
            <a:r>
              <a:rPr lang="en-US" spc="-10" dirty="0">
                <a:latin typeface="Arial" panose="020B0604020202020204" pitchFamily="34" charset="0"/>
                <a:cs typeface="Arial" panose="020B0604020202020204" pitchFamily="34" charset="0"/>
              </a:rPr>
              <a:t>mg</a:t>
            </a:r>
            <a:r>
              <a:rPr lang="en-US" dirty="0">
                <a:latin typeface="Arial" panose="020B0604020202020204" pitchFamily="34" charset="0"/>
                <a:cs typeface="Arial" panose="020B0604020202020204" pitchFamily="34" charset="0"/>
              </a:rPr>
              <a:t> </a:t>
            </a:r>
            <a:r>
              <a:rPr lang="en-US" spc="-10" dirty="0">
                <a:latin typeface="Arial" panose="020B0604020202020204" pitchFamily="34" charset="0"/>
                <a:cs typeface="Arial" panose="020B0604020202020204" pitchFamily="34" charset="0"/>
              </a:rPr>
              <a:t>m</a:t>
            </a:r>
            <a:r>
              <a:rPr lang="en-US" spc="-5" dirty="0">
                <a:latin typeface="Arial" panose="020B0604020202020204" pitchFamily="34" charset="0"/>
                <a:cs typeface="Arial" panose="020B0604020202020204" pitchFamily="34" charset="0"/>
              </a:rPr>
              <a:t>ost likely</a:t>
            </a:r>
            <a:r>
              <a:rPr lang="en-US" spc="-15" dirty="0">
                <a:latin typeface="Arial" panose="020B0604020202020204" pitchFamily="34" charset="0"/>
                <a:cs typeface="Arial" panose="020B0604020202020204" pitchFamily="34" charset="0"/>
              </a:rPr>
              <a:t> </a:t>
            </a:r>
            <a:r>
              <a:rPr lang="en-US" spc="-5" dirty="0">
                <a:latin typeface="Arial" panose="020B0604020202020204" pitchFamily="34" charset="0"/>
                <a:cs typeface="Arial" panose="020B0604020202020204" pitchFamily="34" charset="0"/>
              </a:rPr>
              <a:t>t</a:t>
            </a:r>
            <a:r>
              <a:rPr lang="en-US" dirty="0">
                <a:latin typeface="Arial" panose="020B0604020202020204" pitchFamily="34" charset="0"/>
                <a:cs typeface="Arial" panose="020B0604020202020204" pitchFamily="34" charset="0"/>
              </a:rPr>
              <a:t>o</a:t>
            </a:r>
            <a:r>
              <a:rPr lang="en-US" spc="-5" dirty="0">
                <a:latin typeface="Arial" panose="020B0604020202020204" pitchFamily="34" charset="0"/>
                <a:cs typeface="Arial" panose="020B0604020202020204" pitchFamily="34" charset="0"/>
              </a:rPr>
              <a:t> l</a:t>
            </a:r>
            <a:r>
              <a:rPr lang="en-US" spc="-15" dirty="0">
                <a:latin typeface="Arial" panose="020B0604020202020204" pitchFamily="34" charset="0"/>
                <a:cs typeface="Arial" panose="020B0604020202020204" pitchFamily="34" charset="0"/>
              </a:rPr>
              <a:t>e</a:t>
            </a:r>
            <a:r>
              <a:rPr lang="en-US" spc="-5" dirty="0">
                <a:latin typeface="Arial" panose="020B0604020202020204" pitchFamily="34" charset="0"/>
                <a:cs typeface="Arial" panose="020B0604020202020204" pitchFamily="34" charset="0"/>
              </a:rPr>
              <a:t>a</a:t>
            </a:r>
            <a:r>
              <a:rPr lang="en-US" dirty="0">
                <a:latin typeface="Arial" panose="020B0604020202020204" pitchFamily="34" charset="0"/>
                <a:cs typeface="Arial" panose="020B0604020202020204" pitchFamily="34" charset="0"/>
              </a:rPr>
              <a:t>d</a:t>
            </a:r>
            <a:r>
              <a:rPr lang="en-US" spc="-5" dirty="0">
                <a:latin typeface="Arial" panose="020B0604020202020204" pitchFamily="34" charset="0"/>
                <a:cs typeface="Arial" panose="020B0604020202020204" pitchFamily="34" charset="0"/>
              </a:rPr>
              <a:t> t</a:t>
            </a:r>
            <a:r>
              <a:rPr lang="en-US" dirty="0">
                <a:latin typeface="Arial" panose="020B0604020202020204" pitchFamily="34" charset="0"/>
                <a:cs typeface="Arial" panose="020B0604020202020204" pitchFamily="34" charset="0"/>
              </a:rPr>
              <a:t>o</a:t>
            </a:r>
            <a:r>
              <a:rPr lang="en-US" spc="-15" dirty="0">
                <a:latin typeface="Arial" panose="020B0604020202020204" pitchFamily="34" charset="0"/>
                <a:cs typeface="Arial" panose="020B0604020202020204" pitchFamily="34" charset="0"/>
              </a:rPr>
              <a:t> A</a:t>
            </a:r>
            <a:r>
              <a:rPr lang="en-US" dirty="0">
                <a:latin typeface="Arial" panose="020B0604020202020204" pitchFamily="34" charset="0"/>
                <a:cs typeface="Arial" panose="020B0604020202020204" pitchFamily="34" charset="0"/>
              </a:rPr>
              <a:t>E</a:t>
            </a:r>
            <a:r>
              <a:rPr lang="en-US" spc="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and VEDO was the  </a:t>
            </a:r>
            <a:r>
              <a:rPr lang="en-US" spc="-5" dirty="0">
                <a:latin typeface="Arial" panose="020B0604020202020204" pitchFamily="34" charset="0"/>
                <a:cs typeface="Arial" panose="020B0604020202020204" pitchFamily="34" charset="0"/>
              </a:rPr>
              <a:t>l</a:t>
            </a:r>
            <a:r>
              <a:rPr lang="en-US" spc="-15" dirty="0">
                <a:latin typeface="Arial" panose="020B0604020202020204" pitchFamily="34" charset="0"/>
                <a:cs typeface="Arial" panose="020B0604020202020204" pitchFamily="34" charset="0"/>
              </a:rPr>
              <a:t>e</a:t>
            </a:r>
            <a:r>
              <a:rPr lang="en-US" spc="-5" dirty="0">
                <a:latin typeface="Arial" panose="020B0604020202020204" pitchFamily="34" charset="0"/>
                <a:cs typeface="Arial" panose="020B0604020202020204" pitchFamily="34" charset="0"/>
              </a:rPr>
              <a:t>ast likely</a:t>
            </a:r>
            <a:endParaRPr lang="en-US" dirty="0">
              <a:latin typeface="Arial" panose="020B0604020202020204" pitchFamily="34" charset="0"/>
              <a:cs typeface="Arial" panose="020B0604020202020204" pitchFamily="34" charset="0"/>
            </a:endParaRPr>
          </a:p>
          <a:p>
            <a:pPr marL="298450" marR="50165" indent="-285750">
              <a:buFont typeface="Wingdings" panose="05000000000000000000" pitchFamily="2" charset="2"/>
              <a:buChar char="§"/>
              <a:tabLst>
                <a:tab pos="227965" algn="l"/>
              </a:tabLst>
            </a:pPr>
            <a:r>
              <a:rPr lang="en-US" spc="-5" dirty="0">
                <a:latin typeface="Arial" panose="020B0604020202020204" pitchFamily="34" charset="0"/>
                <a:cs typeface="Arial" panose="020B0604020202020204" pitchFamily="34" charset="0"/>
              </a:rPr>
              <a:t>UPA 45</a:t>
            </a:r>
            <a:r>
              <a:rPr lang="en-US" spc="10" dirty="0">
                <a:latin typeface="Arial" panose="020B0604020202020204" pitchFamily="34" charset="0"/>
                <a:cs typeface="Arial" panose="020B0604020202020204" pitchFamily="34" charset="0"/>
              </a:rPr>
              <a:t> </a:t>
            </a:r>
            <a:r>
              <a:rPr lang="en-US" spc="-10" dirty="0">
                <a:latin typeface="Arial" panose="020B0604020202020204" pitchFamily="34" charset="0"/>
                <a:cs typeface="Arial" panose="020B0604020202020204" pitchFamily="34" charset="0"/>
              </a:rPr>
              <a:t>mg</a:t>
            </a:r>
            <a:r>
              <a:rPr lang="en-US" dirty="0">
                <a:latin typeface="Arial" panose="020B0604020202020204" pitchFamily="34" charset="0"/>
                <a:cs typeface="Arial" panose="020B0604020202020204" pitchFamily="34" charset="0"/>
              </a:rPr>
              <a:t> </a:t>
            </a:r>
            <a:r>
              <a:rPr lang="en-US" spc="-10" dirty="0">
                <a:latin typeface="Arial" panose="020B0604020202020204" pitchFamily="34" charset="0"/>
                <a:cs typeface="Arial" panose="020B0604020202020204" pitchFamily="34" charset="0"/>
              </a:rPr>
              <a:t>r</a:t>
            </a:r>
            <a:r>
              <a:rPr lang="en-US" dirty="0">
                <a:latin typeface="Arial" panose="020B0604020202020204" pitchFamily="34" charset="0"/>
                <a:cs typeface="Arial" panose="020B0604020202020204" pitchFamily="34" charset="0"/>
              </a:rPr>
              <a:t>an</a:t>
            </a:r>
            <a:r>
              <a:rPr lang="en-US" spc="-5" dirty="0">
                <a:latin typeface="Arial" panose="020B0604020202020204" pitchFamily="34" charset="0"/>
                <a:cs typeface="Arial" panose="020B0604020202020204" pitchFamily="34" charset="0"/>
              </a:rPr>
              <a:t>k</a:t>
            </a:r>
            <a:r>
              <a:rPr lang="en-US" spc="-15" dirty="0">
                <a:latin typeface="Arial" panose="020B0604020202020204" pitchFamily="34" charset="0"/>
                <a:cs typeface="Arial" panose="020B0604020202020204" pitchFamily="34" charset="0"/>
              </a:rPr>
              <a:t>e</a:t>
            </a:r>
            <a:r>
              <a:rPr lang="en-US" dirty="0">
                <a:latin typeface="Arial" panose="020B0604020202020204" pitchFamily="34" charset="0"/>
                <a:cs typeface="Arial" panose="020B0604020202020204" pitchFamily="34" charset="0"/>
              </a:rPr>
              <a:t>d</a:t>
            </a:r>
            <a:r>
              <a:rPr lang="en-US" spc="-15" dirty="0">
                <a:latin typeface="Arial" panose="020B0604020202020204" pitchFamily="34" charset="0"/>
                <a:cs typeface="Arial" panose="020B0604020202020204" pitchFamily="34" charset="0"/>
              </a:rPr>
              <a:t> </a:t>
            </a:r>
            <a:r>
              <a:rPr lang="en-US" spc="-5" dirty="0">
                <a:latin typeface="Arial" panose="020B0604020202020204" pitchFamily="34" charset="0"/>
                <a:cs typeface="Arial" panose="020B0604020202020204" pitchFamily="34" charset="0"/>
              </a:rPr>
              <a:t>l</a:t>
            </a:r>
            <a:r>
              <a:rPr lang="en-US" dirty="0">
                <a:latin typeface="Arial" panose="020B0604020202020204" pitchFamily="34" charset="0"/>
                <a:cs typeface="Arial" panose="020B0604020202020204" pitchFamily="34" charset="0"/>
              </a:rPr>
              <a:t>a</a:t>
            </a:r>
            <a:r>
              <a:rPr lang="en-US" spc="-5" dirty="0">
                <a:latin typeface="Arial" panose="020B0604020202020204" pitchFamily="34" charset="0"/>
                <a:cs typeface="Arial" panose="020B0604020202020204" pitchFamily="34" charset="0"/>
              </a:rPr>
              <a:t>st for</a:t>
            </a:r>
            <a:r>
              <a:rPr lang="en-US" dirty="0">
                <a:latin typeface="Arial" panose="020B0604020202020204" pitchFamily="34" charset="0"/>
                <a:cs typeface="Arial" panose="020B0604020202020204" pitchFamily="34" charset="0"/>
              </a:rPr>
              <a:t> </a:t>
            </a:r>
            <a:r>
              <a:rPr lang="en-US" spc="-5" dirty="0">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n</a:t>
            </a:r>
            <a:r>
              <a:rPr lang="en-US" spc="-5" dirty="0">
                <a:latin typeface="Arial" panose="020B0604020202020204" pitchFamily="34" charset="0"/>
                <a:cs typeface="Arial" panose="020B0604020202020204" pitchFamily="34" charset="0"/>
              </a:rPr>
              <a:t>f</a:t>
            </a:r>
            <a:r>
              <a:rPr lang="en-US" spc="-15" dirty="0">
                <a:latin typeface="Arial" panose="020B0604020202020204" pitchFamily="34" charset="0"/>
                <a:cs typeface="Arial" panose="020B0604020202020204" pitchFamily="34" charset="0"/>
              </a:rPr>
              <a:t>e</a:t>
            </a:r>
            <a:r>
              <a:rPr lang="en-US" spc="-5" dirty="0">
                <a:latin typeface="Arial" panose="020B0604020202020204" pitchFamily="34" charset="0"/>
                <a:cs typeface="Arial" panose="020B0604020202020204" pitchFamily="34" charset="0"/>
              </a:rPr>
              <a:t>ctio</a:t>
            </a:r>
            <a:r>
              <a:rPr lang="en-US" dirty="0">
                <a:latin typeface="Arial" panose="020B0604020202020204" pitchFamily="34" charset="0"/>
                <a:cs typeface="Arial" panose="020B0604020202020204" pitchFamily="34" charset="0"/>
              </a:rPr>
              <a:t>ns </a:t>
            </a:r>
            <a:r>
              <a:rPr lang="en-US" spc="-5" dirty="0">
                <a:latin typeface="Arial" panose="020B0604020202020204" pitchFamily="34" charset="0"/>
                <a:cs typeface="Arial" panose="020B0604020202020204" pitchFamily="34" charset="0"/>
              </a:rPr>
              <a:t>(sig</a:t>
            </a:r>
            <a:r>
              <a:rPr lang="en-US" dirty="0">
                <a:latin typeface="Arial" panose="020B0604020202020204" pitchFamily="34" charset="0"/>
                <a:cs typeface="Arial" panose="020B0604020202020204" pitchFamily="34" charset="0"/>
              </a:rPr>
              <a:t>n</a:t>
            </a:r>
            <a:r>
              <a:rPr lang="en-US" spc="-5" dirty="0">
                <a:latin typeface="Arial" panose="020B0604020202020204" pitchFamily="34" charset="0"/>
                <a:cs typeface="Arial" panose="020B0604020202020204" pitchFamily="34" charset="0"/>
              </a:rPr>
              <a:t>ific</a:t>
            </a:r>
            <a:r>
              <a:rPr lang="en-US" dirty="0">
                <a:latin typeface="Arial" panose="020B0604020202020204" pitchFamily="34" charset="0"/>
                <a:cs typeface="Arial" panose="020B0604020202020204" pitchFamily="34" charset="0"/>
              </a:rPr>
              <a:t>an</a:t>
            </a:r>
            <a:r>
              <a:rPr lang="en-US" spc="-5" dirty="0">
                <a:latin typeface="Arial" panose="020B0604020202020204" pitchFamily="34" charset="0"/>
                <a:cs typeface="Arial" panose="020B0604020202020204" pitchFamily="34" charset="0"/>
              </a:rPr>
              <a:t>t</a:t>
            </a:r>
            <a:r>
              <a:rPr lang="en-US" spc="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a:t>
            </a:r>
            <a:r>
              <a:rPr lang="en-US" spc="-5" dirty="0">
                <a:latin typeface="Arial" panose="020B0604020202020204" pitchFamily="34" charset="0"/>
                <a:cs typeface="Arial" panose="020B0604020202020204" pitchFamily="34" charset="0"/>
              </a:rPr>
              <a:t>o</a:t>
            </a:r>
            <a:r>
              <a:rPr lang="en-US" spc="-10" dirty="0">
                <a:latin typeface="Arial" panose="020B0604020202020204" pitchFamily="34" charset="0"/>
                <a:cs typeface="Arial" panose="020B0604020202020204" pitchFamily="34" charset="0"/>
              </a:rPr>
              <a:t>m</a:t>
            </a:r>
            <a:r>
              <a:rPr lang="en-US" dirty="0">
                <a:latin typeface="Arial" panose="020B0604020202020204" pitchFamily="34" charset="0"/>
                <a:cs typeface="Arial" panose="020B0604020202020204" pitchFamily="34" charset="0"/>
              </a:rPr>
              <a:t>pa</a:t>
            </a:r>
            <a:r>
              <a:rPr lang="en-US" spc="-10" dirty="0">
                <a:latin typeface="Arial" panose="020B0604020202020204" pitchFamily="34" charset="0"/>
                <a:cs typeface="Arial" panose="020B0604020202020204" pitchFamily="34" charset="0"/>
              </a:rPr>
              <a:t>r</a:t>
            </a:r>
            <a:r>
              <a:rPr lang="en-US" spc="-15" dirty="0">
                <a:latin typeface="Arial" panose="020B0604020202020204" pitchFamily="34" charset="0"/>
                <a:cs typeface="Arial" panose="020B0604020202020204" pitchFamily="34" charset="0"/>
              </a:rPr>
              <a:t>e</a:t>
            </a:r>
            <a:r>
              <a:rPr lang="en-US" dirty="0">
                <a:latin typeface="Arial" panose="020B0604020202020204" pitchFamily="34" charset="0"/>
                <a:cs typeface="Arial" panose="020B0604020202020204" pitchFamily="34" charset="0"/>
              </a:rPr>
              <a:t>d</a:t>
            </a:r>
            <a:r>
              <a:rPr lang="en-US" spc="-10" dirty="0">
                <a:latin typeface="Arial" panose="020B0604020202020204" pitchFamily="34" charset="0"/>
                <a:cs typeface="Arial" panose="020B0604020202020204" pitchFamily="34" charset="0"/>
              </a:rPr>
              <a:t> </a:t>
            </a:r>
            <a:r>
              <a:rPr lang="en-US" spc="-5" dirty="0">
                <a:latin typeface="Arial" panose="020B0604020202020204" pitchFamily="34" charset="0"/>
                <a:cs typeface="Arial" panose="020B0604020202020204" pitchFamily="34" charset="0"/>
              </a:rPr>
              <a:t>t</a:t>
            </a:r>
            <a:r>
              <a:rPr lang="en-US" dirty="0">
                <a:latin typeface="Arial" panose="020B0604020202020204" pitchFamily="34" charset="0"/>
                <a:cs typeface="Arial" panose="020B0604020202020204" pitchFamily="34" charset="0"/>
              </a:rPr>
              <a:t>o</a:t>
            </a:r>
            <a:r>
              <a:rPr lang="en-US" spc="-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a:t>
            </a:r>
            <a:r>
              <a:rPr lang="en-US" spc="-5" dirty="0">
                <a:latin typeface="Arial" panose="020B0604020202020204" pitchFamily="34" charset="0"/>
                <a:cs typeface="Arial" panose="020B0604020202020204" pitchFamily="34" charset="0"/>
              </a:rPr>
              <a:t>l</a:t>
            </a:r>
            <a:r>
              <a:rPr lang="en-US" dirty="0">
                <a:latin typeface="Arial" panose="020B0604020202020204" pitchFamily="34" charset="0"/>
                <a:cs typeface="Arial" panose="020B0604020202020204" pitchFamily="34" charset="0"/>
              </a:rPr>
              <a:t>a</a:t>
            </a:r>
            <a:r>
              <a:rPr lang="en-US" spc="-5" dirty="0">
                <a:latin typeface="Arial" panose="020B0604020202020204" pitchFamily="34" charset="0"/>
                <a:cs typeface="Arial" panose="020B0604020202020204" pitchFamily="34" charset="0"/>
              </a:rPr>
              <a:t>c</a:t>
            </a:r>
            <a:r>
              <a:rPr lang="en-US" spc="-15" dirty="0">
                <a:latin typeface="Arial" panose="020B0604020202020204" pitchFamily="34" charset="0"/>
                <a:cs typeface="Arial" panose="020B0604020202020204" pitchFamily="34" charset="0"/>
              </a:rPr>
              <a:t>e</a:t>
            </a:r>
            <a:r>
              <a:rPr lang="en-US" dirty="0">
                <a:latin typeface="Arial" panose="020B0604020202020204" pitchFamily="34" charset="0"/>
                <a:cs typeface="Arial" panose="020B0604020202020204" pitchFamily="34" charset="0"/>
              </a:rPr>
              <a:t>b</a:t>
            </a:r>
            <a:r>
              <a:rPr lang="en-US" spc="-5" dirty="0">
                <a:latin typeface="Arial" panose="020B0604020202020204" pitchFamily="34" charset="0"/>
                <a:cs typeface="Arial" panose="020B0604020202020204" pitchFamily="34" charset="0"/>
              </a:rPr>
              <a:t>o</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59129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9" grpId="0"/>
      <p:bldP spid="64"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87212" y="0"/>
            <a:ext cx="6700361" cy="415498"/>
          </a:xfrm>
          <a:prstGeom prst="rect">
            <a:avLst/>
          </a:prstGeom>
        </p:spPr>
        <p:txBody>
          <a:bodyPr vert="horz" wrap="square" lIns="0" tIns="0" rIns="0" bIns="0" rtlCol="0">
            <a:spAutoFit/>
          </a:bodyPr>
          <a:lstStyle/>
          <a:p>
            <a:pPr marL="9525" defTabSz="685800"/>
            <a:r>
              <a:rPr sz="2700" b="1" spc="-11" dirty="0">
                <a:solidFill>
                  <a:prstClr val="black"/>
                </a:solidFill>
                <a:latin typeface="Calibri Light"/>
                <a:cs typeface="Calibri Light"/>
              </a:rPr>
              <a:t>Specific</a:t>
            </a:r>
            <a:r>
              <a:rPr sz="2700" b="1" spc="-23" dirty="0">
                <a:solidFill>
                  <a:prstClr val="black"/>
                </a:solidFill>
                <a:latin typeface="Calibri Light"/>
                <a:cs typeface="Calibri Light"/>
              </a:rPr>
              <a:t> </a:t>
            </a:r>
            <a:r>
              <a:rPr sz="2700" b="1" spc="-11" dirty="0">
                <a:solidFill>
                  <a:prstClr val="black"/>
                </a:solidFill>
                <a:latin typeface="Calibri Light"/>
                <a:cs typeface="Calibri Light"/>
              </a:rPr>
              <a:t>Scenari</a:t>
            </a:r>
            <a:r>
              <a:rPr sz="2700" b="1" spc="-30" dirty="0">
                <a:solidFill>
                  <a:prstClr val="black"/>
                </a:solidFill>
                <a:latin typeface="Calibri Light"/>
                <a:cs typeface="Calibri Light"/>
              </a:rPr>
              <a:t>o</a:t>
            </a:r>
            <a:r>
              <a:rPr sz="2700" b="1" spc="-11" dirty="0">
                <a:solidFill>
                  <a:prstClr val="black"/>
                </a:solidFill>
                <a:latin typeface="Calibri Light"/>
                <a:cs typeface="Calibri Light"/>
              </a:rPr>
              <a:t>s</a:t>
            </a:r>
            <a:r>
              <a:rPr sz="2700" b="1" dirty="0">
                <a:solidFill>
                  <a:prstClr val="black"/>
                </a:solidFill>
                <a:latin typeface="Calibri Light"/>
                <a:cs typeface="Calibri Light"/>
              </a:rPr>
              <a:t> </a:t>
            </a:r>
            <a:r>
              <a:rPr sz="2700" b="1" spc="-71" dirty="0">
                <a:solidFill>
                  <a:prstClr val="black"/>
                </a:solidFill>
                <a:latin typeface="Calibri Light"/>
                <a:cs typeface="Calibri Light"/>
              </a:rPr>
              <a:t>f</a:t>
            </a:r>
            <a:r>
              <a:rPr sz="2700" b="1" spc="-4" dirty="0">
                <a:solidFill>
                  <a:prstClr val="black"/>
                </a:solidFill>
                <a:latin typeface="Calibri Light"/>
                <a:cs typeface="Calibri Light"/>
              </a:rPr>
              <a:t>o</a:t>
            </a:r>
            <a:r>
              <a:rPr sz="2700" b="1" dirty="0">
                <a:solidFill>
                  <a:prstClr val="black"/>
                </a:solidFill>
                <a:latin typeface="Calibri Light"/>
                <a:cs typeface="Calibri Light"/>
              </a:rPr>
              <a:t>r</a:t>
            </a:r>
            <a:r>
              <a:rPr sz="2700" b="1" spc="-15" dirty="0">
                <a:solidFill>
                  <a:prstClr val="black"/>
                </a:solidFill>
                <a:latin typeface="Calibri Light"/>
                <a:cs typeface="Calibri Light"/>
              </a:rPr>
              <a:t> </a:t>
            </a:r>
            <a:r>
              <a:rPr sz="2700" b="1" spc="-4" dirty="0">
                <a:solidFill>
                  <a:prstClr val="black"/>
                </a:solidFill>
                <a:latin typeface="Calibri Light"/>
                <a:cs typeface="Calibri Light"/>
              </a:rPr>
              <a:t>Choic</a:t>
            </a:r>
            <a:r>
              <a:rPr sz="2700" b="1" dirty="0">
                <a:solidFill>
                  <a:prstClr val="black"/>
                </a:solidFill>
                <a:latin typeface="Calibri Light"/>
                <a:cs typeface="Calibri Light"/>
              </a:rPr>
              <a:t>e </a:t>
            </a:r>
            <a:r>
              <a:rPr sz="2700" b="1" spc="-4" dirty="0">
                <a:solidFill>
                  <a:prstClr val="black"/>
                </a:solidFill>
                <a:latin typeface="Calibri Light"/>
                <a:cs typeface="Calibri Light"/>
              </a:rPr>
              <a:t>o</a:t>
            </a:r>
            <a:r>
              <a:rPr sz="2700" b="1" dirty="0">
                <a:solidFill>
                  <a:prstClr val="black"/>
                </a:solidFill>
                <a:latin typeface="Calibri Light"/>
                <a:cs typeface="Calibri Light"/>
              </a:rPr>
              <a:t>f </a:t>
            </a:r>
            <a:r>
              <a:rPr sz="2700" b="1" spc="-11" dirty="0">
                <a:solidFill>
                  <a:prstClr val="black"/>
                </a:solidFill>
                <a:latin typeface="Calibri Light"/>
                <a:cs typeface="Calibri Light"/>
              </a:rPr>
              <a:t>Fi</a:t>
            </a:r>
            <a:r>
              <a:rPr sz="2700" b="1" spc="-75" dirty="0">
                <a:solidFill>
                  <a:prstClr val="black"/>
                </a:solidFill>
                <a:latin typeface="Calibri Light"/>
                <a:cs typeface="Calibri Light"/>
              </a:rPr>
              <a:t>r</a:t>
            </a:r>
            <a:r>
              <a:rPr sz="2700" b="1" spc="-49" dirty="0">
                <a:solidFill>
                  <a:prstClr val="black"/>
                </a:solidFill>
                <a:latin typeface="Calibri Light"/>
                <a:cs typeface="Calibri Light"/>
              </a:rPr>
              <a:t>s</a:t>
            </a:r>
            <a:r>
              <a:rPr sz="2700" b="1" spc="-11" dirty="0">
                <a:solidFill>
                  <a:prstClr val="black"/>
                </a:solidFill>
                <a:latin typeface="Calibri Light"/>
                <a:cs typeface="Calibri Light"/>
              </a:rPr>
              <a:t>t</a:t>
            </a:r>
            <a:r>
              <a:rPr sz="2700" b="1" dirty="0">
                <a:solidFill>
                  <a:prstClr val="black"/>
                </a:solidFill>
                <a:latin typeface="Calibri Light"/>
                <a:cs typeface="Calibri Light"/>
              </a:rPr>
              <a:t> </a:t>
            </a:r>
            <a:r>
              <a:rPr sz="2700" b="1" spc="-4" dirty="0">
                <a:solidFill>
                  <a:prstClr val="black"/>
                </a:solidFill>
                <a:latin typeface="Calibri Light"/>
                <a:cs typeface="Calibri Light"/>
              </a:rPr>
              <a:t>IB</a:t>
            </a:r>
            <a:r>
              <a:rPr sz="2700" b="1" dirty="0">
                <a:solidFill>
                  <a:prstClr val="black"/>
                </a:solidFill>
                <a:latin typeface="Calibri Light"/>
                <a:cs typeface="Calibri Light"/>
              </a:rPr>
              <a:t>D</a:t>
            </a:r>
            <a:r>
              <a:rPr sz="2700" b="1" spc="4" dirty="0">
                <a:solidFill>
                  <a:prstClr val="black"/>
                </a:solidFill>
                <a:latin typeface="Calibri Light"/>
                <a:cs typeface="Calibri Light"/>
              </a:rPr>
              <a:t> </a:t>
            </a:r>
            <a:r>
              <a:rPr sz="2700" b="1" spc="-19" dirty="0">
                <a:solidFill>
                  <a:prstClr val="black"/>
                </a:solidFill>
                <a:latin typeface="Calibri Light"/>
                <a:cs typeface="Calibri Light"/>
              </a:rPr>
              <a:t>The</a:t>
            </a:r>
            <a:r>
              <a:rPr sz="2700" b="1" spc="-68" dirty="0">
                <a:solidFill>
                  <a:prstClr val="black"/>
                </a:solidFill>
                <a:latin typeface="Calibri Light"/>
                <a:cs typeface="Calibri Light"/>
              </a:rPr>
              <a:t>r</a:t>
            </a:r>
            <a:r>
              <a:rPr sz="2700" b="1" spc="-15" dirty="0">
                <a:solidFill>
                  <a:prstClr val="black"/>
                </a:solidFill>
                <a:latin typeface="Calibri Light"/>
                <a:cs typeface="Calibri Light"/>
              </a:rPr>
              <a:t>a</a:t>
            </a:r>
            <a:r>
              <a:rPr sz="2700" b="1" spc="-26" dirty="0">
                <a:solidFill>
                  <a:prstClr val="black"/>
                </a:solidFill>
                <a:latin typeface="Calibri Light"/>
                <a:cs typeface="Calibri Light"/>
              </a:rPr>
              <a:t>p</a:t>
            </a:r>
            <a:r>
              <a:rPr sz="2700" b="1" spc="-15" dirty="0">
                <a:solidFill>
                  <a:prstClr val="black"/>
                </a:solidFill>
                <a:latin typeface="Calibri Light"/>
                <a:cs typeface="Calibri Light"/>
              </a:rPr>
              <a:t>y</a:t>
            </a:r>
            <a:endParaRPr sz="2700" b="1" dirty="0">
              <a:solidFill>
                <a:prstClr val="black"/>
              </a:solidFill>
              <a:latin typeface="Calibri Light"/>
              <a:cs typeface="Calibri Light"/>
            </a:endParaRPr>
          </a:p>
        </p:txBody>
      </p:sp>
      <p:graphicFrame>
        <p:nvGraphicFramePr>
          <p:cNvPr id="3" name="object 3"/>
          <p:cNvGraphicFramePr>
            <a:graphicFrameLocks noGrp="1"/>
          </p:cNvGraphicFramePr>
          <p:nvPr>
            <p:extLst>
              <p:ext uri="{D42A27DB-BD31-4B8C-83A1-F6EECF244321}">
                <p14:modId xmlns:p14="http://schemas.microsoft.com/office/powerpoint/2010/main" val="1114506868"/>
              </p:ext>
            </p:extLst>
          </p:nvPr>
        </p:nvGraphicFramePr>
        <p:xfrm>
          <a:off x="0" y="722063"/>
          <a:ext cx="9144001" cy="6135937"/>
        </p:xfrm>
        <a:graphic>
          <a:graphicData uri="http://schemas.openxmlformats.org/drawingml/2006/table">
            <a:tbl>
              <a:tblPr firstRow="1" bandRow="1">
                <a:tableStyleId>{2D5ABB26-0587-4C30-8999-92F81FD0307C}</a:tableStyleId>
              </a:tblPr>
              <a:tblGrid>
                <a:gridCol w="2638043">
                  <a:extLst>
                    <a:ext uri="{9D8B030D-6E8A-4147-A177-3AD203B41FA5}">
                      <a16:colId xmlns:a16="http://schemas.microsoft.com/office/drawing/2014/main" val="20000"/>
                    </a:ext>
                  </a:extLst>
                </a:gridCol>
                <a:gridCol w="2789149">
                  <a:extLst>
                    <a:ext uri="{9D8B030D-6E8A-4147-A177-3AD203B41FA5}">
                      <a16:colId xmlns:a16="http://schemas.microsoft.com/office/drawing/2014/main" val="20001"/>
                    </a:ext>
                  </a:extLst>
                </a:gridCol>
                <a:gridCol w="3716809">
                  <a:extLst>
                    <a:ext uri="{9D8B030D-6E8A-4147-A177-3AD203B41FA5}">
                      <a16:colId xmlns:a16="http://schemas.microsoft.com/office/drawing/2014/main" val="20002"/>
                    </a:ext>
                  </a:extLst>
                </a:gridCol>
              </a:tblGrid>
              <a:tr h="281981">
                <a:tc>
                  <a:txBody>
                    <a:bodyPr/>
                    <a:lstStyle/>
                    <a:p>
                      <a:pPr marR="95250" algn="ctr">
                        <a:lnSpc>
                          <a:spcPct val="100000"/>
                        </a:lnSpc>
                      </a:pPr>
                      <a:r>
                        <a:rPr sz="1800" b="1" spc="-10" dirty="0">
                          <a:solidFill>
                            <a:srgbClr val="FFFFFF"/>
                          </a:solidFill>
                          <a:latin typeface="Arial" panose="020B0604020202020204" pitchFamily="34" charset="0"/>
                          <a:cs typeface="Arial" panose="020B0604020202020204" pitchFamily="34" charset="0"/>
                        </a:rPr>
                        <a:t>M</a:t>
                      </a:r>
                      <a:r>
                        <a:rPr sz="1800" b="1" dirty="0">
                          <a:solidFill>
                            <a:srgbClr val="FFFFFF"/>
                          </a:solidFill>
                          <a:latin typeface="Arial" panose="020B0604020202020204" pitchFamily="34" charset="0"/>
                          <a:cs typeface="Arial" panose="020B0604020202020204" pitchFamily="34" charset="0"/>
                        </a:rPr>
                        <a:t>odifier</a:t>
                      </a:r>
                      <a:endParaRPr sz="1800" dirty="0">
                        <a:latin typeface="Arial" panose="020B0604020202020204" pitchFamily="34" charset="0"/>
                        <a:cs typeface="Arial" panose="020B0604020202020204" pitchFamily="34" charset="0"/>
                      </a:endParaRPr>
                    </a:p>
                  </a:txBody>
                  <a:tcPr marL="0" marR="0" marT="0" marB="0">
                    <a:lnL w="12700">
                      <a:solidFill>
                        <a:srgbClr val="5B9BD4"/>
                      </a:solidFill>
                      <a:prstDash val="solid"/>
                    </a:lnL>
                    <a:lnT w="12700">
                      <a:solidFill>
                        <a:srgbClr val="5B9BD4"/>
                      </a:solidFill>
                      <a:prstDash val="solid"/>
                    </a:lnT>
                    <a:lnB w="12700">
                      <a:solidFill>
                        <a:srgbClr val="5B9BD4"/>
                      </a:solidFill>
                      <a:prstDash val="solid"/>
                    </a:lnB>
                    <a:solidFill>
                      <a:srgbClr val="5B9BD4"/>
                    </a:solidFill>
                  </a:tcPr>
                </a:tc>
                <a:tc>
                  <a:txBody>
                    <a:bodyPr/>
                    <a:lstStyle/>
                    <a:p>
                      <a:pPr marL="390525">
                        <a:lnSpc>
                          <a:spcPct val="100000"/>
                        </a:lnSpc>
                      </a:pPr>
                      <a:r>
                        <a:rPr sz="1400" b="1" dirty="0">
                          <a:solidFill>
                            <a:srgbClr val="FFFFFF"/>
                          </a:solidFill>
                          <a:latin typeface="Arial" panose="020B0604020202020204" pitchFamily="34" charset="0"/>
                          <a:cs typeface="Arial" panose="020B0604020202020204" pitchFamily="34" charset="0"/>
                        </a:rPr>
                        <a:t>Fi</a:t>
                      </a:r>
                      <a:r>
                        <a:rPr sz="1400" b="1" spc="-10" dirty="0">
                          <a:solidFill>
                            <a:srgbClr val="FFFFFF"/>
                          </a:solidFill>
                          <a:latin typeface="Arial" panose="020B0604020202020204" pitchFamily="34" charset="0"/>
                          <a:cs typeface="Arial" panose="020B0604020202020204" pitchFamily="34" charset="0"/>
                        </a:rPr>
                        <a:t>rs</a:t>
                      </a:r>
                      <a:r>
                        <a:rPr sz="1400" b="1" dirty="0">
                          <a:solidFill>
                            <a:srgbClr val="FFFFFF"/>
                          </a:solidFill>
                          <a:latin typeface="Arial" panose="020B0604020202020204" pitchFamily="34" charset="0"/>
                          <a:cs typeface="Arial" panose="020B0604020202020204" pitchFamily="34" charset="0"/>
                        </a:rPr>
                        <a:t>t</a:t>
                      </a:r>
                      <a:r>
                        <a:rPr sz="1400" b="1" spc="-25" dirty="0">
                          <a:solidFill>
                            <a:srgbClr val="FFFFFF"/>
                          </a:solidFill>
                          <a:latin typeface="Arial" panose="020B0604020202020204" pitchFamily="34" charset="0"/>
                          <a:cs typeface="Arial" panose="020B0604020202020204" pitchFamily="34" charset="0"/>
                        </a:rPr>
                        <a:t> </a:t>
                      </a:r>
                      <a:r>
                        <a:rPr sz="1400" b="1" dirty="0">
                          <a:solidFill>
                            <a:srgbClr val="FFFFFF"/>
                          </a:solidFill>
                          <a:latin typeface="Arial" panose="020B0604020202020204" pitchFamily="34" charset="0"/>
                          <a:cs typeface="Arial" panose="020B0604020202020204" pitchFamily="34" charset="0"/>
                        </a:rPr>
                        <a:t>drug</a:t>
                      </a:r>
                      <a:r>
                        <a:rPr sz="1400" b="1" spc="-25" dirty="0">
                          <a:solidFill>
                            <a:srgbClr val="FFFFFF"/>
                          </a:solidFill>
                          <a:latin typeface="Arial" panose="020B0604020202020204" pitchFamily="34" charset="0"/>
                          <a:cs typeface="Arial" panose="020B0604020202020204" pitchFamily="34" charset="0"/>
                        </a:rPr>
                        <a:t> </a:t>
                      </a:r>
                      <a:r>
                        <a:rPr sz="1400" b="1" spc="-15" dirty="0">
                          <a:solidFill>
                            <a:srgbClr val="FFFFFF"/>
                          </a:solidFill>
                          <a:latin typeface="Arial" panose="020B0604020202020204" pitchFamily="34" charset="0"/>
                          <a:cs typeface="Arial" panose="020B0604020202020204" pitchFamily="34" charset="0"/>
                        </a:rPr>
                        <a:t>c</a:t>
                      </a:r>
                      <a:r>
                        <a:rPr sz="1400" b="1" dirty="0">
                          <a:solidFill>
                            <a:srgbClr val="FFFFFF"/>
                          </a:solidFill>
                          <a:latin typeface="Arial" panose="020B0604020202020204" pitchFamily="34" charset="0"/>
                          <a:cs typeface="Arial" panose="020B0604020202020204" pitchFamily="34" charset="0"/>
                        </a:rPr>
                        <a:t>onside</a:t>
                      </a:r>
                      <a:r>
                        <a:rPr sz="1400" b="1" spc="-35" dirty="0">
                          <a:solidFill>
                            <a:srgbClr val="FFFFFF"/>
                          </a:solidFill>
                          <a:latin typeface="Arial" panose="020B0604020202020204" pitchFamily="34" charset="0"/>
                          <a:cs typeface="Arial" panose="020B0604020202020204" pitchFamily="34" charset="0"/>
                        </a:rPr>
                        <a:t>r</a:t>
                      </a:r>
                      <a:r>
                        <a:rPr sz="1400" b="1" spc="-15" dirty="0">
                          <a:solidFill>
                            <a:srgbClr val="FFFFFF"/>
                          </a:solidFill>
                          <a:latin typeface="Arial" panose="020B0604020202020204" pitchFamily="34" charset="0"/>
                          <a:cs typeface="Arial" panose="020B0604020202020204" pitchFamily="34" charset="0"/>
                        </a:rPr>
                        <a:t>a</a:t>
                      </a:r>
                      <a:r>
                        <a:rPr sz="1400" b="1" dirty="0">
                          <a:solidFill>
                            <a:srgbClr val="FFFFFF"/>
                          </a:solidFill>
                          <a:latin typeface="Arial" panose="020B0604020202020204" pitchFamily="34" charset="0"/>
                          <a:cs typeface="Arial" panose="020B0604020202020204" pitchFamily="34" charset="0"/>
                        </a:rPr>
                        <a:t>tion</a:t>
                      </a:r>
                      <a:endParaRPr sz="1400" dirty="0">
                        <a:latin typeface="Arial" panose="020B0604020202020204" pitchFamily="34" charset="0"/>
                        <a:cs typeface="Arial" panose="020B0604020202020204" pitchFamily="34" charset="0"/>
                      </a:endParaRPr>
                    </a:p>
                  </a:txBody>
                  <a:tcPr marL="0" marR="0" marT="0" marB="0">
                    <a:lnT w="12700">
                      <a:solidFill>
                        <a:srgbClr val="5B9BD4"/>
                      </a:solidFill>
                      <a:prstDash val="solid"/>
                    </a:lnT>
                    <a:lnB w="12700">
                      <a:solidFill>
                        <a:srgbClr val="5B9BD4"/>
                      </a:solidFill>
                      <a:prstDash val="solid"/>
                    </a:lnB>
                    <a:solidFill>
                      <a:srgbClr val="5B9BD4"/>
                    </a:solidFill>
                  </a:tcPr>
                </a:tc>
                <a:tc>
                  <a:txBody>
                    <a:bodyPr/>
                    <a:lstStyle/>
                    <a:p>
                      <a:pPr marL="147955" algn="ctr">
                        <a:lnSpc>
                          <a:spcPct val="100000"/>
                        </a:lnSpc>
                      </a:pPr>
                      <a:r>
                        <a:rPr sz="1800" b="1" spc="-25" dirty="0">
                          <a:solidFill>
                            <a:srgbClr val="FFFFFF"/>
                          </a:solidFill>
                          <a:latin typeface="Arial" panose="020B0604020202020204" pitchFamily="34" charset="0"/>
                          <a:cs typeface="Arial" panose="020B0604020202020204" pitchFamily="34" charset="0"/>
                        </a:rPr>
                        <a:t>R</a:t>
                      </a:r>
                      <a:r>
                        <a:rPr sz="1800" b="1" spc="-5" dirty="0">
                          <a:solidFill>
                            <a:srgbClr val="FFFFFF"/>
                          </a:solidFill>
                          <a:latin typeface="Arial" panose="020B0604020202020204" pitchFamily="34" charset="0"/>
                          <a:cs typeface="Arial" panose="020B0604020202020204" pitchFamily="34" charset="0"/>
                        </a:rPr>
                        <a:t>ea</a:t>
                      </a:r>
                      <a:r>
                        <a:rPr sz="1800" b="1" dirty="0">
                          <a:solidFill>
                            <a:srgbClr val="FFFFFF"/>
                          </a:solidFill>
                          <a:latin typeface="Arial" panose="020B0604020202020204" pitchFamily="34" charset="0"/>
                          <a:cs typeface="Arial" panose="020B0604020202020204" pitchFamily="34" charset="0"/>
                        </a:rPr>
                        <a:t>son</a:t>
                      </a:r>
                      <a:endParaRPr sz="1800" dirty="0">
                        <a:latin typeface="Arial" panose="020B0604020202020204" pitchFamily="34" charset="0"/>
                        <a:cs typeface="Arial" panose="020B0604020202020204" pitchFamily="34" charset="0"/>
                      </a:endParaRPr>
                    </a:p>
                  </a:txBody>
                  <a:tcPr marL="0" marR="0" marT="0" marB="0">
                    <a:lnR w="12700">
                      <a:solidFill>
                        <a:srgbClr val="5B9BD4"/>
                      </a:solidFill>
                      <a:prstDash val="solid"/>
                    </a:lnR>
                    <a:lnT w="12700">
                      <a:solidFill>
                        <a:srgbClr val="5B9BD4"/>
                      </a:solidFill>
                      <a:prstDash val="solid"/>
                    </a:lnT>
                    <a:lnB w="12700">
                      <a:solidFill>
                        <a:srgbClr val="5B9BD4"/>
                      </a:solidFill>
                      <a:prstDash val="solid"/>
                    </a:lnB>
                    <a:solidFill>
                      <a:srgbClr val="5B9BD4"/>
                    </a:solidFill>
                  </a:tcPr>
                </a:tc>
                <a:extLst>
                  <a:ext uri="{0D108BD9-81ED-4DB2-BD59-A6C34878D82A}">
                    <a16:rowId xmlns:a16="http://schemas.microsoft.com/office/drawing/2014/main" val="10000"/>
                  </a:ext>
                </a:extLst>
              </a:tr>
              <a:tr h="563961">
                <a:tc>
                  <a:txBody>
                    <a:bodyPr/>
                    <a:lstStyle/>
                    <a:p>
                      <a:pPr marR="93980" algn="ctr">
                        <a:lnSpc>
                          <a:spcPct val="100000"/>
                        </a:lnSpc>
                      </a:pPr>
                      <a:r>
                        <a:rPr sz="1200" spc="-30" dirty="0">
                          <a:latin typeface="Arial" panose="020B0604020202020204" pitchFamily="34" charset="0"/>
                          <a:cs typeface="Arial" panose="020B0604020202020204" pitchFamily="34" charset="0"/>
                        </a:rPr>
                        <a:t>P</a:t>
                      </a:r>
                      <a:r>
                        <a:rPr sz="1200" spc="-5" dirty="0">
                          <a:latin typeface="Arial" panose="020B0604020202020204" pitchFamily="34" charset="0"/>
                          <a:cs typeface="Arial" panose="020B0604020202020204" pitchFamily="34" charset="0"/>
                        </a:rPr>
                        <a:t>s</a:t>
                      </a:r>
                      <a:r>
                        <a:rPr sz="1200" spc="5" dirty="0">
                          <a:latin typeface="Arial" panose="020B0604020202020204" pitchFamily="34" charset="0"/>
                          <a:cs typeface="Arial" panose="020B0604020202020204" pitchFamily="34" charset="0"/>
                        </a:rPr>
                        <a:t>o</a:t>
                      </a:r>
                      <a:r>
                        <a:rPr sz="1200" dirty="0">
                          <a:latin typeface="Arial" panose="020B0604020202020204" pitchFamily="34" charset="0"/>
                          <a:cs typeface="Arial" panose="020B0604020202020204" pitchFamily="34" charset="0"/>
                        </a:rPr>
                        <a:t>riasis</a:t>
                      </a:r>
                    </a:p>
                  </a:txBody>
                  <a:tcPr marL="0" marR="0" marT="0" marB="0">
                    <a:lnL w="12700">
                      <a:solidFill>
                        <a:srgbClr val="5B9BD4"/>
                      </a:solidFill>
                      <a:prstDash val="solid"/>
                    </a:lnL>
                    <a:lnT w="12700">
                      <a:solidFill>
                        <a:srgbClr val="5B9BD4"/>
                      </a:solidFill>
                      <a:prstDash val="solid"/>
                    </a:lnT>
                    <a:lnB w="12700">
                      <a:solidFill>
                        <a:srgbClr val="5B9BD4"/>
                      </a:solidFill>
                      <a:prstDash val="solid"/>
                    </a:lnB>
                    <a:solidFill>
                      <a:srgbClr val="EAEEF7"/>
                    </a:solidFill>
                  </a:tcPr>
                </a:tc>
                <a:tc>
                  <a:txBody>
                    <a:bodyPr/>
                    <a:lstStyle/>
                    <a:p>
                      <a:pPr marL="643890" indent="-285750" algn="l">
                        <a:lnSpc>
                          <a:spcPct val="100000"/>
                        </a:lnSpc>
                        <a:buFont typeface="Wingdings" panose="05000000000000000000" pitchFamily="2" charset="2"/>
                        <a:buChar char="§"/>
                      </a:pPr>
                      <a:r>
                        <a:rPr sz="1200" dirty="0">
                          <a:latin typeface="Arial" panose="020B0604020202020204" pitchFamily="34" charset="0"/>
                          <a:cs typeface="Arial" panose="020B0604020202020204" pitchFamily="34" charset="0"/>
                        </a:rPr>
                        <a:t>U</a:t>
                      </a:r>
                      <a:r>
                        <a:rPr sz="1200" spc="-10" dirty="0">
                          <a:latin typeface="Arial" panose="020B0604020202020204" pitchFamily="34" charset="0"/>
                          <a:cs typeface="Arial" panose="020B0604020202020204" pitchFamily="34" charset="0"/>
                        </a:rPr>
                        <a:t>s</a:t>
                      </a:r>
                      <a:r>
                        <a:rPr sz="1200" spc="-15" dirty="0">
                          <a:latin typeface="Arial" panose="020B0604020202020204" pitchFamily="34" charset="0"/>
                          <a:cs typeface="Arial" panose="020B0604020202020204" pitchFamily="34" charset="0"/>
                        </a:rPr>
                        <a:t>t</a:t>
                      </a:r>
                      <a:r>
                        <a:rPr sz="1200" dirty="0">
                          <a:latin typeface="Arial" panose="020B0604020202020204" pitchFamily="34" charset="0"/>
                          <a:cs typeface="Arial" panose="020B0604020202020204" pitchFamily="34" charset="0"/>
                        </a:rPr>
                        <a:t>e</a:t>
                      </a:r>
                      <a:r>
                        <a:rPr sz="1200" spc="-5" dirty="0">
                          <a:latin typeface="Arial" panose="020B0604020202020204" pitchFamily="34" charset="0"/>
                          <a:cs typeface="Arial" panose="020B0604020202020204" pitchFamily="34" charset="0"/>
                        </a:rPr>
                        <a:t>k</a:t>
                      </a:r>
                      <a:r>
                        <a:rPr sz="1200" dirty="0">
                          <a:latin typeface="Arial" panose="020B0604020202020204" pitchFamily="34" charset="0"/>
                          <a:cs typeface="Arial" panose="020B0604020202020204" pitchFamily="34" charset="0"/>
                        </a:rPr>
                        <a:t>in</a:t>
                      </a:r>
                      <a:r>
                        <a:rPr sz="1200" spc="-15" dirty="0">
                          <a:latin typeface="Arial" panose="020B0604020202020204" pitchFamily="34" charset="0"/>
                          <a:cs typeface="Arial" panose="020B0604020202020204" pitchFamily="34" charset="0"/>
                        </a:rPr>
                        <a:t>u</a:t>
                      </a:r>
                      <a:r>
                        <a:rPr sz="1200" spc="-10" dirty="0">
                          <a:latin typeface="Arial" panose="020B0604020202020204" pitchFamily="34" charset="0"/>
                          <a:cs typeface="Arial" panose="020B0604020202020204" pitchFamily="34" charset="0"/>
                        </a:rPr>
                        <a:t>m</a:t>
                      </a:r>
                      <a:r>
                        <a:rPr sz="1200" dirty="0">
                          <a:latin typeface="Arial" panose="020B0604020202020204" pitchFamily="34" charset="0"/>
                          <a:cs typeface="Arial" panose="020B0604020202020204" pitchFamily="34" charset="0"/>
                        </a:rPr>
                        <a:t>ab</a:t>
                      </a:r>
                      <a:r>
                        <a:rPr sz="1200" spc="10" dirty="0">
                          <a:latin typeface="Arial" panose="020B0604020202020204" pitchFamily="34" charset="0"/>
                          <a:cs typeface="Arial" panose="020B0604020202020204" pitchFamily="34" charset="0"/>
                        </a:rPr>
                        <a:t> </a:t>
                      </a:r>
                      <a:endParaRPr lang="en-US" sz="1200" spc="10" dirty="0">
                        <a:latin typeface="Arial" panose="020B0604020202020204" pitchFamily="34" charset="0"/>
                        <a:cs typeface="Arial" panose="020B0604020202020204" pitchFamily="34" charset="0"/>
                      </a:endParaRPr>
                    </a:p>
                    <a:p>
                      <a:pPr marL="643890" indent="-285750">
                        <a:lnSpc>
                          <a:spcPct val="100000"/>
                        </a:lnSpc>
                        <a:buFont typeface="Wingdings" panose="05000000000000000000" pitchFamily="2" charset="2"/>
                        <a:buChar char="§"/>
                      </a:pPr>
                      <a:r>
                        <a:rPr lang="en-US" sz="1200" spc="10" dirty="0">
                          <a:latin typeface="Arial" panose="020B0604020202020204" pitchFamily="34" charset="0"/>
                          <a:cs typeface="Arial" panose="020B0604020202020204" pitchFamily="34" charset="0"/>
                        </a:rPr>
                        <a:t>Risankizumab</a:t>
                      </a:r>
                      <a:endParaRPr lang="en-US" sz="1200" spc="-5" dirty="0">
                        <a:latin typeface="Arial" panose="020B0604020202020204" pitchFamily="34" charset="0"/>
                        <a:cs typeface="Arial" panose="020B0604020202020204" pitchFamily="34" charset="0"/>
                      </a:endParaRPr>
                    </a:p>
                    <a:p>
                      <a:pPr marL="643890" indent="-285750">
                        <a:lnSpc>
                          <a:spcPct val="100000"/>
                        </a:lnSpc>
                        <a:buFont typeface="Wingdings" panose="05000000000000000000" pitchFamily="2" charset="2"/>
                        <a:buChar char="§"/>
                      </a:pPr>
                      <a:r>
                        <a:rPr lang="en-US" sz="1200" spc="-20" dirty="0">
                          <a:latin typeface="Arial" panose="020B0604020202020204" pitchFamily="34" charset="0"/>
                          <a:cs typeface="Arial" panose="020B0604020202020204" pitchFamily="34" charset="0"/>
                        </a:rPr>
                        <a:t>A</a:t>
                      </a:r>
                      <a:r>
                        <a:rPr sz="1200" spc="-20" dirty="0">
                          <a:latin typeface="Arial" panose="020B0604020202020204" pitchFamily="34" charset="0"/>
                          <a:cs typeface="Arial" panose="020B0604020202020204" pitchFamily="34" charset="0"/>
                        </a:rPr>
                        <a:t>n</a:t>
                      </a:r>
                      <a:r>
                        <a:rPr sz="1200" dirty="0">
                          <a:latin typeface="Arial" panose="020B0604020202020204" pitchFamily="34" charset="0"/>
                          <a:cs typeface="Arial" panose="020B0604020202020204" pitchFamily="34" charset="0"/>
                        </a:rPr>
                        <a:t>ti-</a:t>
                      </a:r>
                      <a:r>
                        <a:rPr sz="1200" spc="-5" dirty="0">
                          <a:latin typeface="Arial" panose="020B0604020202020204" pitchFamily="34" charset="0"/>
                          <a:cs typeface="Arial" panose="020B0604020202020204" pitchFamily="34" charset="0"/>
                        </a:rPr>
                        <a:t>T</a:t>
                      </a:r>
                      <a:r>
                        <a:rPr sz="1200" spc="5" dirty="0">
                          <a:latin typeface="Arial" panose="020B0604020202020204" pitchFamily="34" charset="0"/>
                          <a:cs typeface="Arial" panose="020B0604020202020204" pitchFamily="34" charset="0"/>
                        </a:rPr>
                        <a:t>N</a:t>
                      </a:r>
                      <a:r>
                        <a:rPr sz="1200" dirty="0">
                          <a:latin typeface="Arial" panose="020B0604020202020204" pitchFamily="34" charset="0"/>
                          <a:cs typeface="Arial" panose="020B0604020202020204" pitchFamily="34" charset="0"/>
                        </a:rPr>
                        <a:t>F</a:t>
                      </a:r>
                    </a:p>
                  </a:txBody>
                  <a:tcPr marL="0" marR="0" marT="0" marB="0">
                    <a:lnT w="12700">
                      <a:solidFill>
                        <a:srgbClr val="5B9BD4"/>
                      </a:solidFill>
                      <a:prstDash val="solid"/>
                    </a:lnT>
                    <a:lnB w="12700">
                      <a:solidFill>
                        <a:srgbClr val="5B9BD4"/>
                      </a:solidFill>
                      <a:prstDash val="solid"/>
                    </a:lnB>
                    <a:solidFill>
                      <a:srgbClr val="EAEEF7"/>
                    </a:solidFill>
                  </a:tcPr>
                </a:tc>
                <a:tc>
                  <a:txBody>
                    <a:bodyPr/>
                    <a:lstStyle/>
                    <a:p>
                      <a:pPr marL="148590" algn="l">
                        <a:lnSpc>
                          <a:spcPct val="100000"/>
                        </a:lnSpc>
                      </a:pPr>
                      <a:r>
                        <a:rPr sz="1200" spc="-10" dirty="0">
                          <a:latin typeface="Arial" panose="020B0604020202020204" pitchFamily="34" charset="0"/>
                          <a:cs typeface="Arial" panose="020B0604020202020204" pitchFamily="34" charset="0"/>
                        </a:rPr>
                        <a:t>O</a:t>
                      </a:r>
                      <a:r>
                        <a:rPr sz="1200" dirty="0">
                          <a:latin typeface="Arial" panose="020B0604020202020204" pitchFamily="34" charset="0"/>
                          <a:cs typeface="Arial" panose="020B0604020202020204" pitchFamily="34" charset="0"/>
                        </a:rPr>
                        <a:t>n la</a:t>
                      </a:r>
                      <a:r>
                        <a:rPr sz="1200" spc="-10" dirty="0">
                          <a:latin typeface="Arial" panose="020B0604020202020204" pitchFamily="34" charset="0"/>
                          <a:cs typeface="Arial" panose="020B0604020202020204" pitchFamily="34" charset="0"/>
                        </a:rPr>
                        <a:t>b</a:t>
                      </a:r>
                      <a:r>
                        <a:rPr sz="1200" dirty="0">
                          <a:latin typeface="Arial" panose="020B0604020202020204" pitchFamily="34" charset="0"/>
                          <a:cs typeface="Arial" panose="020B0604020202020204" pitchFamily="34" charset="0"/>
                        </a:rPr>
                        <a:t>el</a:t>
                      </a:r>
                    </a:p>
                  </a:txBody>
                  <a:tcPr marL="0" marR="0" marT="0" marB="0">
                    <a:lnR w="12700">
                      <a:solidFill>
                        <a:srgbClr val="5B9BD4"/>
                      </a:solidFill>
                      <a:prstDash val="solid"/>
                    </a:lnR>
                    <a:lnT w="12700">
                      <a:solidFill>
                        <a:srgbClr val="5B9BD4"/>
                      </a:solidFill>
                      <a:prstDash val="solid"/>
                    </a:lnT>
                    <a:lnB w="12700">
                      <a:solidFill>
                        <a:srgbClr val="5B9BD4"/>
                      </a:solidFill>
                      <a:prstDash val="solid"/>
                    </a:lnB>
                    <a:solidFill>
                      <a:srgbClr val="EAEEF7"/>
                    </a:solidFill>
                  </a:tcPr>
                </a:tc>
                <a:extLst>
                  <a:ext uri="{0D108BD9-81ED-4DB2-BD59-A6C34878D82A}">
                    <a16:rowId xmlns:a16="http://schemas.microsoft.com/office/drawing/2014/main" val="10001"/>
                  </a:ext>
                </a:extLst>
              </a:tr>
              <a:tr h="618484">
                <a:tc>
                  <a:txBody>
                    <a:bodyPr/>
                    <a:lstStyle/>
                    <a:p>
                      <a:pPr marL="969963" marR="95250" indent="0" algn="l">
                        <a:lnSpc>
                          <a:spcPct val="100000"/>
                        </a:lnSpc>
                      </a:pPr>
                      <a:r>
                        <a:rPr lang="en-US" sz="1200" spc="-5" dirty="0">
                          <a:latin typeface="Arial" panose="020B0604020202020204" pitchFamily="34" charset="0"/>
                          <a:cs typeface="Arial" panose="020B0604020202020204" pitchFamily="34" charset="0"/>
                        </a:rPr>
                        <a:t>&gt;</a:t>
                      </a:r>
                      <a:r>
                        <a:rPr lang="en-US" sz="1200" spc="-15" dirty="0">
                          <a:latin typeface="Arial" panose="020B0604020202020204" pitchFamily="34" charset="0"/>
                          <a:cs typeface="Arial" panose="020B0604020202020204" pitchFamily="34" charset="0"/>
                        </a:rPr>
                        <a:t>6</a:t>
                      </a:r>
                      <a:r>
                        <a:rPr lang="en-US" sz="1200" spc="-10" dirty="0">
                          <a:latin typeface="Arial" panose="020B0604020202020204" pitchFamily="34" charset="0"/>
                          <a:cs typeface="Arial" panose="020B0604020202020204" pitchFamily="34" charset="0"/>
                        </a:rPr>
                        <a:t>0</a:t>
                      </a:r>
                      <a:r>
                        <a:rPr lang="en-US" sz="1200" spc="5" dirty="0">
                          <a:latin typeface="Arial" panose="020B0604020202020204" pitchFamily="34" charset="0"/>
                          <a:cs typeface="Arial" panose="020B0604020202020204" pitchFamily="34" charset="0"/>
                        </a:rPr>
                        <a:t> </a:t>
                      </a:r>
                      <a:r>
                        <a:rPr lang="en-US" sz="1200" spc="-30" dirty="0">
                          <a:latin typeface="Arial" panose="020B0604020202020204" pitchFamily="34" charset="0"/>
                          <a:cs typeface="Arial" panose="020B0604020202020204" pitchFamily="34" charset="0"/>
                        </a:rPr>
                        <a:t>y</a:t>
                      </a:r>
                      <a:r>
                        <a:rPr lang="en-US" sz="1200" spc="-10" dirty="0">
                          <a:latin typeface="Arial" panose="020B0604020202020204" pitchFamily="34" charset="0"/>
                          <a:cs typeface="Arial" panose="020B0604020202020204" pitchFamily="34" charset="0"/>
                        </a:rPr>
                        <a:t>e</a:t>
                      </a:r>
                      <a:r>
                        <a:rPr lang="en-US" sz="1200" dirty="0">
                          <a:latin typeface="Arial" panose="020B0604020202020204" pitchFamily="34" charset="0"/>
                          <a:cs typeface="Arial" panose="020B0604020202020204" pitchFamily="34" charset="0"/>
                        </a:rPr>
                        <a:t>a</a:t>
                      </a:r>
                      <a:r>
                        <a:rPr lang="en-US" sz="1200" spc="-35" dirty="0">
                          <a:latin typeface="Arial" panose="020B0604020202020204" pitchFamily="34" charset="0"/>
                          <a:cs typeface="Arial" panose="020B0604020202020204" pitchFamily="34" charset="0"/>
                        </a:rPr>
                        <a:t>r</a:t>
                      </a:r>
                      <a:r>
                        <a:rPr lang="en-US" sz="1200" dirty="0">
                          <a:latin typeface="Arial" panose="020B0604020202020204" pitchFamily="34" charset="0"/>
                          <a:cs typeface="Arial" panose="020B0604020202020204" pitchFamily="34" charset="0"/>
                        </a:rPr>
                        <a:t>s</a:t>
                      </a:r>
                      <a:endParaRPr lang="en-US" sz="1200" spc="5" dirty="0">
                        <a:latin typeface="Arial" panose="020B0604020202020204" pitchFamily="34" charset="0"/>
                        <a:cs typeface="Arial" panose="020B0604020202020204" pitchFamily="34" charset="0"/>
                      </a:endParaRPr>
                    </a:p>
                    <a:p>
                      <a:pPr marL="969963" marR="95250" indent="0" algn="l">
                        <a:lnSpc>
                          <a:spcPct val="100000"/>
                        </a:lnSpc>
                      </a:pPr>
                      <a:r>
                        <a:rPr lang="en-US" sz="1200" spc="-25" dirty="0">
                          <a:latin typeface="Arial" panose="020B0604020202020204" pitchFamily="34" charset="0"/>
                          <a:cs typeface="Arial" panose="020B0604020202020204" pitchFamily="34" charset="0"/>
                        </a:rPr>
                        <a:t>C</a:t>
                      </a:r>
                      <a:r>
                        <a:rPr lang="en-US" sz="1200" dirty="0">
                          <a:latin typeface="Arial" panose="020B0604020202020204" pitchFamily="34" charset="0"/>
                          <a:cs typeface="Arial" panose="020B0604020202020204" pitchFamily="34" charset="0"/>
                        </a:rPr>
                        <a:t>o</a:t>
                      </a:r>
                      <a:r>
                        <a:rPr lang="en-US" sz="1200" spc="-15" dirty="0">
                          <a:latin typeface="Arial" panose="020B0604020202020204" pitchFamily="34" charset="0"/>
                          <a:cs typeface="Arial" panose="020B0604020202020204" pitchFamily="34" charset="0"/>
                        </a:rPr>
                        <a:t>m</a:t>
                      </a:r>
                      <a:r>
                        <a:rPr lang="en-US" sz="1200" dirty="0">
                          <a:latin typeface="Arial" panose="020B0604020202020204" pitchFamily="34" charset="0"/>
                          <a:cs typeface="Arial" panose="020B0604020202020204" pitchFamily="34" charset="0"/>
                        </a:rPr>
                        <a:t>o</a:t>
                      </a:r>
                      <a:r>
                        <a:rPr lang="en-US" sz="1200" spc="-10" dirty="0">
                          <a:latin typeface="Arial" panose="020B0604020202020204" pitchFamily="34" charset="0"/>
                          <a:cs typeface="Arial" panose="020B0604020202020204" pitchFamily="34" charset="0"/>
                        </a:rPr>
                        <a:t>r</a:t>
                      </a:r>
                      <a:r>
                        <a:rPr lang="en-US" sz="1200" spc="-5" dirty="0">
                          <a:latin typeface="Arial" panose="020B0604020202020204" pitchFamily="34" charset="0"/>
                          <a:cs typeface="Arial" panose="020B0604020202020204" pitchFamily="34" charset="0"/>
                        </a:rPr>
                        <a:t>b</a:t>
                      </a:r>
                      <a:r>
                        <a:rPr lang="en-US" sz="1200" dirty="0">
                          <a:latin typeface="Arial" panose="020B0604020202020204" pitchFamily="34" charset="0"/>
                          <a:cs typeface="Arial" panose="020B0604020202020204" pitchFamily="34" charset="0"/>
                        </a:rPr>
                        <a:t>id </a:t>
                      </a:r>
                      <a:r>
                        <a:rPr lang="en-US" sz="1200" spc="-25" dirty="0">
                          <a:latin typeface="Arial" panose="020B0604020202020204" pitchFamily="34" charset="0"/>
                          <a:cs typeface="Arial" panose="020B0604020202020204" pitchFamily="34" charset="0"/>
                        </a:rPr>
                        <a:t>c</a:t>
                      </a:r>
                      <a:r>
                        <a:rPr lang="en-US" sz="1200" dirty="0">
                          <a:latin typeface="Arial" panose="020B0604020202020204" pitchFamily="34" charset="0"/>
                          <a:cs typeface="Arial" panose="020B0604020202020204" pitchFamily="34" charset="0"/>
                        </a:rPr>
                        <a:t>a</a:t>
                      </a:r>
                      <a:r>
                        <a:rPr lang="en-US" sz="1200" spc="-15" dirty="0">
                          <a:latin typeface="Arial" panose="020B0604020202020204" pitchFamily="34" charset="0"/>
                          <a:cs typeface="Arial" panose="020B0604020202020204" pitchFamily="34" charset="0"/>
                        </a:rPr>
                        <a:t>nc</a:t>
                      </a:r>
                      <a:r>
                        <a:rPr lang="en-US" sz="1200" spc="-10" dirty="0">
                          <a:latin typeface="Arial" panose="020B0604020202020204" pitchFamily="34" charset="0"/>
                          <a:cs typeface="Arial" panose="020B0604020202020204" pitchFamily="34" charset="0"/>
                        </a:rPr>
                        <a:t>er</a:t>
                      </a:r>
                    </a:p>
                    <a:p>
                      <a:pPr marL="969963" marR="95250" indent="0" algn="l">
                        <a:lnSpc>
                          <a:spcPct val="100000"/>
                        </a:lnSpc>
                      </a:pPr>
                      <a:r>
                        <a:rPr lang="en-US" sz="1200" spc="-10" dirty="0">
                          <a:latin typeface="Arial" panose="020B0604020202020204" pitchFamily="34" charset="0"/>
                          <a:cs typeface="Arial" panose="020B0604020202020204" pitchFamily="34" charset="0"/>
                        </a:rPr>
                        <a:t>Comorbid </a:t>
                      </a:r>
                      <a:r>
                        <a:rPr lang="en-US" sz="1200" spc="5" dirty="0">
                          <a:latin typeface="Arial" panose="020B0604020202020204" pitchFamily="34" charset="0"/>
                          <a:cs typeface="Arial" panose="020B0604020202020204" pitchFamily="34" charset="0"/>
                        </a:rPr>
                        <a:t>i</a:t>
                      </a:r>
                      <a:r>
                        <a:rPr lang="en-US" sz="1200" spc="-10" dirty="0">
                          <a:latin typeface="Arial" panose="020B0604020202020204" pitchFamily="34" charset="0"/>
                          <a:cs typeface="Arial" panose="020B0604020202020204" pitchFamily="34" charset="0"/>
                        </a:rPr>
                        <a:t>n</a:t>
                      </a:r>
                      <a:r>
                        <a:rPr lang="en-US" sz="1200" spc="-35" dirty="0">
                          <a:latin typeface="Arial" panose="020B0604020202020204" pitchFamily="34" charset="0"/>
                          <a:cs typeface="Arial" panose="020B0604020202020204" pitchFamily="34" charset="0"/>
                        </a:rPr>
                        <a:t>f</a:t>
                      </a:r>
                      <a:r>
                        <a:rPr lang="en-US" sz="1200" spc="-5" dirty="0">
                          <a:latin typeface="Arial" panose="020B0604020202020204" pitchFamily="34" charset="0"/>
                          <a:cs typeface="Arial" panose="020B0604020202020204" pitchFamily="34" charset="0"/>
                        </a:rPr>
                        <a:t>e</a:t>
                      </a:r>
                      <a:r>
                        <a:rPr lang="en-US" sz="1200" spc="-15" dirty="0">
                          <a:latin typeface="Arial" panose="020B0604020202020204" pitchFamily="34" charset="0"/>
                          <a:cs typeface="Arial" panose="020B0604020202020204" pitchFamily="34" charset="0"/>
                        </a:rPr>
                        <a:t>ct</a:t>
                      </a:r>
                      <a:r>
                        <a:rPr lang="en-US" sz="1200" dirty="0">
                          <a:latin typeface="Arial" panose="020B0604020202020204" pitchFamily="34" charset="0"/>
                          <a:cs typeface="Arial" panose="020B0604020202020204" pitchFamily="34" charset="0"/>
                        </a:rPr>
                        <a:t>i</a:t>
                      </a:r>
                      <a:r>
                        <a:rPr lang="en-US" sz="1200" spc="5" dirty="0">
                          <a:latin typeface="Arial" panose="020B0604020202020204" pitchFamily="34" charset="0"/>
                          <a:cs typeface="Arial" panose="020B0604020202020204" pitchFamily="34" charset="0"/>
                        </a:rPr>
                        <a:t>o</a:t>
                      </a:r>
                      <a:r>
                        <a:rPr lang="en-US" sz="1200" spc="-15" dirty="0">
                          <a:latin typeface="Arial" panose="020B0604020202020204" pitchFamily="34" charset="0"/>
                          <a:cs typeface="Arial" panose="020B0604020202020204" pitchFamily="34" charset="0"/>
                        </a:rPr>
                        <a:t>n</a:t>
                      </a:r>
                      <a:endParaRPr sz="1200" dirty="0">
                        <a:latin typeface="Arial" panose="020B0604020202020204" pitchFamily="34" charset="0"/>
                        <a:cs typeface="Arial" panose="020B0604020202020204" pitchFamily="34" charset="0"/>
                      </a:endParaRPr>
                    </a:p>
                  </a:txBody>
                  <a:tcPr marL="0" marR="0" marT="0" marB="0">
                    <a:lnL w="12700">
                      <a:solidFill>
                        <a:srgbClr val="5B9BD4"/>
                      </a:solidFill>
                      <a:prstDash val="solid"/>
                    </a:lnL>
                    <a:lnT w="12700">
                      <a:solidFill>
                        <a:srgbClr val="5B9BD4"/>
                      </a:solidFill>
                      <a:prstDash val="solid"/>
                    </a:lnT>
                    <a:lnB w="12700">
                      <a:solidFill>
                        <a:srgbClr val="5B9BD4"/>
                      </a:solidFill>
                      <a:prstDash val="solid"/>
                    </a:lnB>
                  </a:tcPr>
                </a:tc>
                <a:tc>
                  <a:txBody>
                    <a:bodyPr/>
                    <a:lstStyle/>
                    <a:p>
                      <a:pPr marL="625475" indent="-282575">
                        <a:lnSpc>
                          <a:spcPct val="100000"/>
                        </a:lnSpc>
                        <a:buFont typeface="Wingdings" panose="05000000000000000000" pitchFamily="2" charset="2"/>
                        <a:buChar char="§"/>
                      </a:pPr>
                      <a:r>
                        <a:rPr sz="1200" spc="-80" dirty="0">
                          <a:latin typeface="Arial" panose="020B0604020202020204" pitchFamily="34" charset="0"/>
                          <a:cs typeface="Arial" panose="020B0604020202020204" pitchFamily="34" charset="0"/>
                        </a:rPr>
                        <a:t>V</a:t>
                      </a:r>
                      <a:r>
                        <a:rPr sz="1200" dirty="0">
                          <a:latin typeface="Arial" panose="020B0604020202020204" pitchFamily="34" charset="0"/>
                          <a:cs typeface="Arial" panose="020B0604020202020204" pitchFamily="34" charset="0"/>
                        </a:rPr>
                        <a:t>e</a:t>
                      </a:r>
                      <a:r>
                        <a:rPr sz="1200" spc="-10" dirty="0">
                          <a:latin typeface="Arial" panose="020B0604020202020204" pitchFamily="34" charset="0"/>
                          <a:cs typeface="Arial" panose="020B0604020202020204" pitchFamily="34" charset="0"/>
                        </a:rPr>
                        <a:t>d</a:t>
                      </a:r>
                      <a:r>
                        <a:rPr sz="1200" spc="-5" dirty="0">
                          <a:latin typeface="Arial" panose="020B0604020202020204" pitchFamily="34" charset="0"/>
                          <a:cs typeface="Arial" panose="020B0604020202020204" pitchFamily="34" charset="0"/>
                        </a:rPr>
                        <a:t>o</a:t>
                      </a:r>
                      <a:r>
                        <a:rPr sz="1200" spc="5" dirty="0">
                          <a:latin typeface="Arial" panose="020B0604020202020204" pitchFamily="34" charset="0"/>
                          <a:cs typeface="Arial" panose="020B0604020202020204" pitchFamily="34" charset="0"/>
                        </a:rPr>
                        <a:t>l</a:t>
                      </a:r>
                      <a:r>
                        <a:rPr sz="1200" dirty="0">
                          <a:latin typeface="Arial" panose="020B0604020202020204" pitchFamily="34" charset="0"/>
                          <a:cs typeface="Arial" panose="020B0604020202020204" pitchFamily="34" charset="0"/>
                        </a:rPr>
                        <a:t>i</a:t>
                      </a:r>
                      <a:r>
                        <a:rPr sz="1200" spc="-15" dirty="0">
                          <a:latin typeface="Arial" panose="020B0604020202020204" pitchFamily="34" charset="0"/>
                          <a:cs typeface="Arial" panose="020B0604020202020204" pitchFamily="34" charset="0"/>
                        </a:rPr>
                        <a:t>z</a:t>
                      </a:r>
                      <a:r>
                        <a:rPr sz="1200" spc="-10" dirty="0">
                          <a:latin typeface="Arial" panose="020B0604020202020204" pitchFamily="34" charset="0"/>
                          <a:cs typeface="Arial" panose="020B0604020202020204" pitchFamily="34" charset="0"/>
                        </a:rPr>
                        <a:t>um</a:t>
                      </a:r>
                      <a:r>
                        <a:rPr sz="1200" dirty="0">
                          <a:latin typeface="Arial" panose="020B0604020202020204" pitchFamily="34" charset="0"/>
                          <a:cs typeface="Arial" panose="020B0604020202020204" pitchFamily="34" charset="0"/>
                        </a:rPr>
                        <a:t>ab</a:t>
                      </a:r>
                      <a:r>
                        <a:rPr lang="en-US" sz="1200" dirty="0">
                          <a:latin typeface="Arial" panose="020B0604020202020204" pitchFamily="34" charset="0"/>
                          <a:cs typeface="Arial" panose="020B0604020202020204" pitchFamily="34" charset="0"/>
                        </a:rPr>
                        <a:t>-1st</a:t>
                      </a:r>
                    </a:p>
                    <a:p>
                      <a:pPr marL="625475" indent="-282575">
                        <a:lnSpc>
                          <a:spcPct val="100000"/>
                        </a:lnSpc>
                        <a:buFont typeface="Wingdings" panose="05000000000000000000" pitchFamily="2" charset="2"/>
                        <a:buChar char="§"/>
                      </a:pPr>
                      <a:r>
                        <a:rPr lang="en-US" sz="1200" dirty="0">
                          <a:latin typeface="Arial" panose="020B0604020202020204" pitchFamily="34" charset="0"/>
                          <a:cs typeface="Arial" panose="020B0604020202020204" pitchFamily="34" charset="0"/>
                        </a:rPr>
                        <a:t>Ustekinumab-1st</a:t>
                      </a:r>
                    </a:p>
                    <a:p>
                      <a:pPr marL="625475" indent="-282575">
                        <a:lnSpc>
                          <a:spcPct val="100000"/>
                        </a:lnSpc>
                        <a:buFont typeface="Wingdings" panose="05000000000000000000" pitchFamily="2" charset="2"/>
                        <a:buChar char="§"/>
                      </a:pPr>
                      <a:r>
                        <a:rPr lang="en-US" sz="1200" dirty="0">
                          <a:latin typeface="Arial" panose="020B0604020202020204" pitchFamily="34" charset="0"/>
                          <a:cs typeface="Arial" panose="020B0604020202020204" pitchFamily="34" charset="0"/>
                        </a:rPr>
                        <a:t>Ozanimod -2</a:t>
                      </a:r>
                      <a:r>
                        <a:rPr lang="en-US" sz="1200" baseline="30000" dirty="0">
                          <a:latin typeface="Arial" panose="020B0604020202020204" pitchFamily="34" charset="0"/>
                          <a:cs typeface="Arial" panose="020B0604020202020204" pitchFamily="34" charset="0"/>
                        </a:rPr>
                        <a:t>nd</a:t>
                      </a:r>
                      <a:r>
                        <a:rPr lang="en-US" sz="1200" dirty="0">
                          <a:latin typeface="Arial" panose="020B0604020202020204" pitchFamily="34" charset="0"/>
                          <a:cs typeface="Arial" panose="020B0604020202020204" pitchFamily="34" charset="0"/>
                        </a:rPr>
                        <a:t> if no CV disease</a:t>
                      </a:r>
                    </a:p>
                  </a:txBody>
                  <a:tcPr marL="0" marR="0" marT="0" marB="0">
                    <a:lnT w="12700">
                      <a:solidFill>
                        <a:srgbClr val="5B9BD4"/>
                      </a:solidFill>
                      <a:prstDash val="solid"/>
                    </a:lnT>
                    <a:lnB w="12700">
                      <a:solidFill>
                        <a:srgbClr val="5B9BD4"/>
                      </a:solidFill>
                      <a:prstDash val="solid"/>
                    </a:lnB>
                  </a:tcPr>
                </a:tc>
                <a:tc>
                  <a:txBody>
                    <a:bodyPr/>
                    <a:lstStyle/>
                    <a:p>
                      <a:pPr marL="1357313" marR="355600" indent="-1185863" algn="l">
                        <a:lnSpc>
                          <a:spcPct val="100000"/>
                        </a:lnSpc>
                      </a:pPr>
                      <a:r>
                        <a:rPr sz="1200" spc="-10" dirty="0">
                          <a:latin typeface="Arial" panose="020B0604020202020204" pitchFamily="34" charset="0"/>
                          <a:cs typeface="Arial" panose="020B0604020202020204" pitchFamily="34" charset="0"/>
                        </a:rPr>
                        <a:t>O</a:t>
                      </a:r>
                      <a:r>
                        <a:rPr sz="1200" dirty="0">
                          <a:latin typeface="Arial" panose="020B0604020202020204" pitchFamily="34" charset="0"/>
                          <a:cs typeface="Arial" panose="020B0604020202020204" pitchFamily="34" charset="0"/>
                        </a:rPr>
                        <a:t>ld</a:t>
                      </a:r>
                      <a:r>
                        <a:rPr sz="1200" spc="-10" dirty="0">
                          <a:latin typeface="Arial" panose="020B0604020202020204" pitchFamily="34" charset="0"/>
                          <a:cs typeface="Arial" panose="020B0604020202020204" pitchFamily="34" charset="0"/>
                        </a:rPr>
                        <a:t>e</a:t>
                      </a:r>
                      <a:r>
                        <a:rPr sz="1200" dirty="0">
                          <a:latin typeface="Arial" panose="020B0604020202020204" pitchFamily="34" charset="0"/>
                          <a:cs typeface="Arial" panose="020B0604020202020204" pitchFamily="34" charset="0"/>
                        </a:rPr>
                        <a:t>r</a:t>
                      </a:r>
                      <a:r>
                        <a:rPr sz="1200" spc="5" dirty="0">
                          <a:latin typeface="Arial" panose="020B0604020202020204" pitchFamily="34" charset="0"/>
                          <a:cs typeface="Arial" panose="020B0604020202020204" pitchFamily="34" charset="0"/>
                        </a:rPr>
                        <a:t> </a:t>
                      </a:r>
                      <a:r>
                        <a:rPr sz="1200" spc="-10" dirty="0">
                          <a:latin typeface="Arial" panose="020B0604020202020204" pitchFamily="34" charset="0"/>
                          <a:cs typeface="Arial" panose="020B0604020202020204" pitchFamily="34" charset="0"/>
                        </a:rPr>
                        <a:t>p</a:t>
                      </a:r>
                      <a:r>
                        <a:rPr sz="1200" spc="-15" dirty="0">
                          <a:latin typeface="Arial" panose="020B0604020202020204" pitchFamily="34" charset="0"/>
                          <a:cs typeface="Arial" panose="020B0604020202020204" pitchFamily="34" charset="0"/>
                        </a:rPr>
                        <a:t>a</a:t>
                      </a:r>
                      <a:r>
                        <a:rPr sz="1200" dirty="0">
                          <a:latin typeface="Arial" panose="020B0604020202020204" pitchFamily="34" charset="0"/>
                          <a:cs typeface="Arial" panose="020B0604020202020204" pitchFamily="34" charset="0"/>
                        </a:rPr>
                        <a:t>ti</a:t>
                      </a:r>
                      <a:r>
                        <a:rPr sz="1200" spc="-5" dirty="0">
                          <a:latin typeface="Arial" panose="020B0604020202020204" pitchFamily="34" charset="0"/>
                          <a:cs typeface="Arial" panose="020B0604020202020204" pitchFamily="34" charset="0"/>
                        </a:rPr>
                        <a:t>e</a:t>
                      </a:r>
                      <a:r>
                        <a:rPr sz="1200" spc="-20" dirty="0">
                          <a:latin typeface="Arial" panose="020B0604020202020204" pitchFamily="34" charset="0"/>
                          <a:cs typeface="Arial" panose="020B0604020202020204" pitchFamily="34" charset="0"/>
                        </a:rPr>
                        <a:t>n</a:t>
                      </a:r>
                      <a:r>
                        <a:rPr sz="1200" dirty="0">
                          <a:latin typeface="Arial" panose="020B0604020202020204" pitchFamily="34" charset="0"/>
                          <a:cs typeface="Arial" panose="020B0604020202020204" pitchFamily="34" charset="0"/>
                        </a:rPr>
                        <a:t>ts</a:t>
                      </a:r>
                      <a:r>
                        <a:rPr sz="1200" spc="15" dirty="0">
                          <a:latin typeface="Arial" panose="020B0604020202020204" pitchFamily="34" charset="0"/>
                          <a:cs typeface="Arial" panose="020B0604020202020204" pitchFamily="34" charset="0"/>
                        </a:rPr>
                        <a:t> </a:t>
                      </a:r>
                      <a:r>
                        <a:rPr sz="1200" spc="-10" dirty="0">
                          <a:latin typeface="Arial" panose="020B0604020202020204" pitchFamily="34" charset="0"/>
                          <a:cs typeface="Arial" panose="020B0604020202020204" pitchFamily="34" charset="0"/>
                        </a:rPr>
                        <a:t>h</a:t>
                      </a:r>
                      <a:r>
                        <a:rPr sz="1200" spc="-25" dirty="0">
                          <a:latin typeface="Arial" panose="020B0604020202020204" pitchFamily="34" charset="0"/>
                          <a:cs typeface="Arial" panose="020B0604020202020204" pitchFamily="34" charset="0"/>
                        </a:rPr>
                        <a:t>a</a:t>
                      </a:r>
                      <a:r>
                        <a:rPr sz="1200" spc="-15" dirty="0">
                          <a:latin typeface="Arial" panose="020B0604020202020204" pitchFamily="34" charset="0"/>
                          <a:cs typeface="Arial" panose="020B0604020202020204" pitchFamily="34" charset="0"/>
                        </a:rPr>
                        <a:t>v</a:t>
                      </a:r>
                      <a:r>
                        <a:rPr sz="1200" dirty="0">
                          <a:latin typeface="Arial" panose="020B0604020202020204" pitchFamily="34" charset="0"/>
                          <a:cs typeface="Arial" panose="020B0604020202020204" pitchFamily="34" charset="0"/>
                        </a:rPr>
                        <a:t>e </a:t>
                      </a:r>
                      <a:r>
                        <a:rPr sz="1200" spc="-5" dirty="0">
                          <a:latin typeface="Arial" panose="020B0604020202020204" pitchFamily="34" charset="0"/>
                          <a:cs typeface="Arial" panose="020B0604020202020204" pitchFamily="34" charset="0"/>
                        </a:rPr>
                        <a:t>hig</a:t>
                      </a:r>
                      <a:r>
                        <a:rPr sz="1200" spc="-10" dirty="0">
                          <a:latin typeface="Arial" panose="020B0604020202020204" pitchFamily="34" charset="0"/>
                          <a:cs typeface="Arial" panose="020B0604020202020204" pitchFamily="34" charset="0"/>
                        </a:rPr>
                        <a:t>h</a:t>
                      </a:r>
                      <a:r>
                        <a:rPr sz="1200" dirty="0">
                          <a:latin typeface="Arial" panose="020B0604020202020204" pitchFamily="34" charset="0"/>
                          <a:cs typeface="Arial" panose="020B0604020202020204" pitchFamily="34" charset="0"/>
                        </a:rPr>
                        <a:t>er</a:t>
                      </a:r>
                      <a:r>
                        <a:rPr lang="en-US"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risk</a:t>
                      </a:r>
                      <a:r>
                        <a:rPr sz="1200" spc="-10" dirty="0">
                          <a:latin typeface="Arial" panose="020B0604020202020204" pitchFamily="34" charset="0"/>
                          <a:cs typeface="Arial" panose="020B0604020202020204" pitchFamily="34" charset="0"/>
                        </a:rPr>
                        <a:t> </a:t>
                      </a:r>
                      <a:r>
                        <a:rPr sz="1200" spc="-5" dirty="0">
                          <a:latin typeface="Arial" panose="020B0604020202020204" pitchFamily="34" charset="0"/>
                          <a:cs typeface="Arial" panose="020B0604020202020204" pitchFamily="34" charset="0"/>
                        </a:rPr>
                        <a:t>of </a:t>
                      </a:r>
                      <a:r>
                        <a:rPr sz="1200" dirty="0">
                          <a:latin typeface="Arial" panose="020B0604020202020204" pitchFamily="34" charset="0"/>
                          <a:cs typeface="Arial" panose="020B0604020202020204" pitchFamily="34" charset="0"/>
                        </a:rPr>
                        <a:t>i</a:t>
                      </a:r>
                      <a:r>
                        <a:rPr sz="1200" spc="-20" dirty="0">
                          <a:latin typeface="Arial" panose="020B0604020202020204" pitchFamily="34" charset="0"/>
                          <a:cs typeface="Arial" panose="020B0604020202020204" pitchFamily="34" charset="0"/>
                        </a:rPr>
                        <a:t>n</a:t>
                      </a:r>
                      <a:r>
                        <a:rPr sz="1200" spc="-35" dirty="0">
                          <a:latin typeface="Arial" panose="020B0604020202020204" pitchFamily="34" charset="0"/>
                          <a:cs typeface="Arial" panose="020B0604020202020204" pitchFamily="34" charset="0"/>
                        </a:rPr>
                        <a:t>f</a:t>
                      </a:r>
                      <a:r>
                        <a:rPr sz="1200" dirty="0">
                          <a:latin typeface="Arial" panose="020B0604020202020204" pitchFamily="34" charset="0"/>
                          <a:cs typeface="Arial" panose="020B0604020202020204" pitchFamily="34" charset="0"/>
                        </a:rPr>
                        <a:t>e</a:t>
                      </a:r>
                      <a:r>
                        <a:rPr sz="1200" spc="-10" dirty="0">
                          <a:latin typeface="Arial" panose="020B0604020202020204" pitchFamily="34" charset="0"/>
                          <a:cs typeface="Arial" panose="020B0604020202020204" pitchFamily="34" charset="0"/>
                        </a:rPr>
                        <a:t>c</a:t>
                      </a:r>
                      <a:r>
                        <a:rPr sz="1200" dirty="0">
                          <a:latin typeface="Arial" panose="020B0604020202020204" pitchFamily="34" charset="0"/>
                          <a:cs typeface="Arial" panose="020B0604020202020204" pitchFamily="34" charset="0"/>
                        </a:rPr>
                        <a:t>tions</a:t>
                      </a:r>
                    </a:p>
                  </a:txBody>
                  <a:tcPr marL="0" marR="0" marT="0" marB="0">
                    <a:lnR w="12700">
                      <a:solidFill>
                        <a:srgbClr val="5B9BD4"/>
                      </a:solidFill>
                      <a:prstDash val="solid"/>
                    </a:lnR>
                    <a:lnT w="12700">
                      <a:solidFill>
                        <a:srgbClr val="5B9BD4"/>
                      </a:solidFill>
                      <a:prstDash val="solid"/>
                    </a:lnT>
                    <a:lnB w="12700">
                      <a:solidFill>
                        <a:srgbClr val="5B9BD4"/>
                      </a:solidFill>
                      <a:prstDash val="solid"/>
                    </a:lnB>
                  </a:tcPr>
                </a:tc>
                <a:extLst>
                  <a:ext uri="{0D108BD9-81ED-4DB2-BD59-A6C34878D82A}">
                    <a16:rowId xmlns:a16="http://schemas.microsoft.com/office/drawing/2014/main" val="10002"/>
                  </a:ext>
                </a:extLst>
              </a:tr>
              <a:tr h="823017">
                <a:tc>
                  <a:txBody>
                    <a:bodyPr/>
                    <a:lstStyle/>
                    <a:p>
                      <a:pPr marR="93980" algn="ctr">
                        <a:lnSpc>
                          <a:spcPct val="100000"/>
                        </a:lnSpc>
                      </a:pPr>
                      <a:r>
                        <a:rPr sz="1200" spc="-15" dirty="0">
                          <a:latin typeface="Arial" panose="020B0604020202020204" pitchFamily="34" charset="0"/>
                          <a:cs typeface="Arial" panose="020B0604020202020204" pitchFamily="34" charset="0"/>
                        </a:rPr>
                        <a:t>S</a:t>
                      </a:r>
                      <a:r>
                        <a:rPr sz="1200" dirty="0">
                          <a:latin typeface="Arial" panose="020B0604020202020204" pitchFamily="34" charset="0"/>
                          <a:cs typeface="Arial" panose="020B0604020202020204" pitchFamily="34" charset="0"/>
                        </a:rPr>
                        <a:t>y</a:t>
                      </a:r>
                      <a:r>
                        <a:rPr sz="1200" spc="-10" dirty="0">
                          <a:latin typeface="Arial" panose="020B0604020202020204" pitchFamily="34" charset="0"/>
                          <a:cs typeface="Arial" panose="020B0604020202020204" pitchFamily="34" charset="0"/>
                        </a:rPr>
                        <a:t>n</a:t>
                      </a:r>
                      <a:r>
                        <a:rPr sz="1200" spc="-5" dirty="0">
                          <a:latin typeface="Arial" panose="020B0604020202020204" pitchFamily="34" charset="0"/>
                          <a:cs typeface="Arial" panose="020B0604020202020204" pitchFamily="34" charset="0"/>
                        </a:rPr>
                        <a:t>ovitis</a:t>
                      </a:r>
                      <a:endParaRPr sz="1200">
                        <a:latin typeface="Arial" panose="020B0604020202020204" pitchFamily="34" charset="0"/>
                        <a:cs typeface="Arial" panose="020B0604020202020204" pitchFamily="34" charset="0"/>
                      </a:endParaRPr>
                    </a:p>
                    <a:p>
                      <a:pPr marR="93980" algn="ctr">
                        <a:lnSpc>
                          <a:spcPct val="100000"/>
                        </a:lnSpc>
                      </a:pPr>
                      <a:r>
                        <a:rPr sz="1200" dirty="0">
                          <a:latin typeface="Arial" panose="020B0604020202020204" pitchFamily="34" charset="0"/>
                          <a:cs typeface="Arial" panose="020B0604020202020204" pitchFamily="34" charset="0"/>
                        </a:rPr>
                        <a:t>Art</a:t>
                      </a:r>
                      <a:r>
                        <a:rPr sz="1200" spc="-10" dirty="0">
                          <a:latin typeface="Arial" panose="020B0604020202020204" pitchFamily="34" charset="0"/>
                          <a:cs typeface="Arial" panose="020B0604020202020204" pitchFamily="34" charset="0"/>
                        </a:rPr>
                        <a:t>h</a:t>
                      </a:r>
                      <a:r>
                        <a:rPr sz="1200" dirty="0">
                          <a:latin typeface="Arial" panose="020B0604020202020204" pitchFamily="34" charset="0"/>
                          <a:cs typeface="Arial" panose="020B0604020202020204" pitchFamily="34" charset="0"/>
                        </a:rPr>
                        <a:t>ritis</a:t>
                      </a:r>
                      <a:endParaRPr sz="1200">
                        <a:latin typeface="Arial" panose="020B0604020202020204" pitchFamily="34" charset="0"/>
                        <a:cs typeface="Arial" panose="020B0604020202020204" pitchFamily="34" charset="0"/>
                      </a:endParaRPr>
                    </a:p>
                  </a:txBody>
                  <a:tcPr marL="0" marR="0" marT="0" marB="0">
                    <a:lnL w="12700">
                      <a:solidFill>
                        <a:srgbClr val="5B9BD4"/>
                      </a:solidFill>
                      <a:prstDash val="solid"/>
                    </a:lnL>
                    <a:lnT w="12700">
                      <a:solidFill>
                        <a:srgbClr val="5B9BD4"/>
                      </a:solidFill>
                      <a:prstDash val="solid"/>
                    </a:lnT>
                    <a:lnB w="12700">
                      <a:solidFill>
                        <a:srgbClr val="5B9BD4"/>
                      </a:solidFill>
                      <a:prstDash val="solid"/>
                    </a:lnB>
                    <a:solidFill>
                      <a:srgbClr val="EAEEF7"/>
                    </a:solidFill>
                  </a:tcPr>
                </a:tc>
                <a:tc>
                  <a:txBody>
                    <a:bodyPr/>
                    <a:lstStyle/>
                    <a:p>
                      <a:pPr marL="625475" indent="-282575">
                        <a:lnSpc>
                          <a:spcPct val="100000"/>
                        </a:lnSpc>
                        <a:buFont typeface="Wingdings" panose="05000000000000000000" pitchFamily="2" charset="2"/>
                        <a:buChar char="§"/>
                      </a:pPr>
                      <a:r>
                        <a:rPr sz="1200" dirty="0">
                          <a:latin typeface="Arial" panose="020B0604020202020204" pitchFamily="34" charset="0"/>
                          <a:cs typeface="Arial" panose="020B0604020202020204" pitchFamily="34" charset="0"/>
                        </a:rPr>
                        <a:t>A</a:t>
                      </a:r>
                      <a:r>
                        <a:rPr sz="1200" spc="-15" dirty="0">
                          <a:latin typeface="Arial" panose="020B0604020202020204" pitchFamily="34" charset="0"/>
                          <a:cs typeface="Arial" panose="020B0604020202020204" pitchFamily="34" charset="0"/>
                        </a:rPr>
                        <a:t>n</a:t>
                      </a:r>
                      <a:r>
                        <a:rPr sz="1200" dirty="0">
                          <a:latin typeface="Arial" panose="020B0604020202020204" pitchFamily="34" charset="0"/>
                          <a:cs typeface="Arial" panose="020B0604020202020204" pitchFamily="34" charset="0"/>
                        </a:rPr>
                        <a:t>t</a:t>
                      </a:r>
                      <a:r>
                        <a:rPr sz="1200" spc="-5" dirty="0">
                          <a:latin typeface="Arial" panose="020B0604020202020204" pitchFamily="34" charset="0"/>
                          <a:cs typeface="Arial" panose="020B0604020202020204" pitchFamily="34" charset="0"/>
                        </a:rPr>
                        <a:t>i</a:t>
                      </a:r>
                      <a:r>
                        <a:rPr sz="1200" dirty="0">
                          <a:latin typeface="Arial" panose="020B0604020202020204" pitchFamily="34" charset="0"/>
                          <a:cs typeface="Arial" panose="020B0604020202020204" pitchFamily="34" charset="0"/>
                        </a:rPr>
                        <a:t>-</a:t>
                      </a:r>
                      <a:r>
                        <a:rPr sz="1200" spc="-5" dirty="0">
                          <a:latin typeface="Arial" panose="020B0604020202020204" pitchFamily="34" charset="0"/>
                          <a:cs typeface="Arial" panose="020B0604020202020204" pitchFamily="34" charset="0"/>
                        </a:rPr>
                        <a:t>T</a:t>
                      </a:r>
                      <a:r>
                        <a:rPr sz="1200" spc="5" dirty="0">
                          <a:latin typeface="Arial" panose="020B0604020202020204" pitchFamily="34" charset="0"/>
                          <a:cs typeface="Arial" panose="020B0604020202020204" pitchFamily="34" charset="0"/>
                        </a:rPr>
                        <a:t>N</a:t>
                      </a:r>
                      <a:r>
                        <a:rPr sz="1200" dirty="0">
                          <a:latin typeface="Arial" panose="020B0604020202020204" pitchFamily="34" charset="0"/>
                          <a:cs typeface="Arial" panose="020B0604020202020204" pitchFamily="34" charset="0"/>
                        </a:rPr>
                        <a:t>F</a:t>
                      </a:r>
                      <a:r>
                        <a:rPr lang="en-US" sz="1200" spc="-15" dirty="0">
                          <a:latin typeface="Arial" panose="020B0604020202020204" pitchFamily="34" charset="0"/>
                          <a:cs typeface="Arial" panose="020B0604020202020204" pitchFamily="34" charset="0"/>
                        </a:rPr>
                        <a:t>, </a:t>
                      </a:r>
                    </a:p>
                    <a:p>
                      <a:pPr marL="625475" indent="-282575">
                        <a:lnSpc>
                          <a:spcPct val="100000"/>
                        </a:lnSpc>
                        <a:buFont typeface="Wingdings" panose="05000000000000000000" pitchFamily="2" charset="2"/>
                        <a:buChar char="§"/>
                      </a:pPr>
                      <a:r>
                        <a:rPr lang="en-US" sz="1200" spc="-15" dirty="0">
                          <a:latin typeface="Arial" panose="020B0604020202020204" pitchFamily="34" charset="0"/>
                          <a:cs typeface="Arial" panose="020B0604020202020204" pitchFamily="34" charset="0"/>
                        </a:rPr>
                        <a:t>Upadacitinib, </a:t>
                      </a:r>
                    </a:p>
                    <a:p>
                      <a:pPr marL="625475" indent="-282575">
                        <a:lnSpc>
                          <a:spcPct val="100000"/>
                        </a:lnSpc>
                        <a:buFont typeface="Wingdings" panose="05000000000000000000" pitchFamily="2" charset="2"/>
                        <a:buChar char="§"/>
                      </a:pPr>
                      <a:r>
                        <a:rPr sz="1200" spc="-120" dirty="0">
                          <a:latin typeface="Arial" panose="020B0604020202020204" pitchFamily="34" charset="0"/>
                          <a:cs typeface="Arial" panose="020B0604020202020204" pitchFamily="34" charset="0"/>
                        </a:rPr>
                        <a:t>T</a:t>
                      </a:r>
                      <a:r>
                        <a:rPr sz="1200" spc="-5" dirty="0">
                          <a:latin typeface="Arial" panose="020B0604020202020204" pitchFamily="34" charset="0"/>
                          <a:cs typeface="Arial" panose="020B0604020202020204" pitchFamily="34" charset="0"/>
                        </a:rPr>
                        <a:t>o</a:t>
                      </a:r>
                      <a:r>
                        <a:rPr sz="1200" spc="-20" dirty="0">
                          <a:latin typeface="Arial" panose="020B0604020202020204" pitchFamily="34" charset="0"/>
                          <a:cs typeface="Arial" panose="020B0604020202020204" pitchFamily="34" charset="0"/>
                        </a:rPr>
                        <a:t>f</a:t>
                      </a:r>
                      <a:r>
                        <a:rPr sz="1200" dirty="0">
                          <a:latin typeface="Arial" panose="020B0604020202020204" pitchFamily="34" charset="0"/>
                          <a:cs typeface="Arial" panose="020B0604020202020204" pitchFamily="34" charset="0"/>
                        </a:rPr>
                        <a:t>a</a:t>
                      </a:r>
                      <a:r>
                        <a:rPr sz="1200" spc="-10" dirty="0">
                          <a:latin typeface="Arial" panose="020B0604020202020204" pitchFamily="34" charset="0"/>
                          <a:cs typeface="Arial" panose="020B0604020202020204" pitchFamily="34" charset="0"/>
                        </a:rPr>
                        <a:t>c</a:t>
                      </a:r>
                      <a:r>
                        <a:rPr sz="1200" dirty="0">
                          <a:latin typeface="Arial" panose="020B0604020202020204" pitchFamily="34" charset="0"/>
                          <a:cs typeface="Arial" panose="020B0604020202020204" pitchFamily="34" charset="0"/>
                        </a:rPr>
                        <a:t>iti</a:t>
                      </a:r>
                      <a:r>
                        <a:rPr sz="1200" spc="-10" dirty="0">
                          <a:latin typeface="Arial" panose="020B0604020202020204" pitchFamily="34" charset="0"/>
                          <a:cs typeface="Arial" panose="020B0604020202020204" pitchFamily="34" charset="0"/>
                        </a:rPr>
                        <a:t>n</a:t>
                      </a:r>
                      <a:r>
                        <a:rPr sz="1200" dirty="0">
                          <a:latin typeface="Arial" panose="020B0604020202020204" pitchFamily="34" charset="0"/>
                          <a:cs typeface="Arial" panose="020B0604020202020204" pitchFamily="34" charset="0"/>
                        </a:rPr>
                        <a:t>ib</a:t>
                      </a:r>
                    </a:p>
                  </a:txBody>
                  <a:tcPr marL="0" marR="0" marT="0" marB="0">
                    <a:lnT w="12700">
                      <a:solidFill>
                        <a:srgbClr val="5B9BD4"/>
                      </a:solidFill>
                      <a:prstDash val="solid"/>
                    </a:lnT>
                    <a:lnB w="12700">
                      <a:solidFill>
                        <a:srgbClr val="5B9BD4"/>
                      </a:solidFill>
                      <a:prstDash val="solid"/>
                    </a:lnB>
                    <a:solidFill>
                      <a:srgbClr val="EAEEF7"/>
                    </a:solidFill>
                  </a:tcPr>
                </a:tc>
                <a:tc>
                  <a:txBody>
                    <a:bodyPr/>
                    <a:lstStyle/>
                    <a:p>
                      <a:pPr marL="148590" algn="l">
                        <a:lnSpc>
                          <a:spcPct val="100000"/>
                        </a:lnSpc>
                      </a:pPr>
                      <a:r>
                        <a:rPr sz="1200" spc="-10" dirty="0">
                          <a:latin typeface="Arial" panose="020B0604020202020204" pitchFamily="34" charset="0"/>
                          <a:cs typeface="Arial" panose="020B0604020202020204" pitchFamily="34" charset="0"/>
                        </a:rPr>
                        <a:t>O</a:t>
                      </a:r>
                      <a:r>
                        <a:rPr sz="1200" dirty="0">
                          <a:latin typeface="Arial" panose="020B0604020202020204" pitchFamily="34" charset="0"/>
                          <a:cs typeface="Arial" panose="020B0604020202020204" pitchFamily="34" charset="0"/>
                        </a:rPr>
                        <a:t>n la</a:t>
                      </a:r>
                      <a:r>
                        <a:rPr sz="1200" spc="-10" dirty="0">
                          <a:latin typeface="Arial" panose="020B0604020202020204" pitchFamily="34" charset="0"/>
                          <a:cs typeface="Arial" panose="020B0604020202020204" pitchFamily="34" charset="0"/>
                        </a:rPr>
                        <a:t>b</a:t>
                      </a:r>
                      <a:r>
                        <a:rPr sz="1200" dirty="0">
                          <a:latin typeface="Arial" panose="020B0604020202020204" pitchFamily="34" charset="0"/>
                          <a:cs typeface="Arial" panose="020B0604020202020204" pitchFamily="34" charset="0"/>
                        </a:rPr>
                        <a:t>el</a:t>
                      </a:r>
                    </a:p>
                  </a:txBody>
                  <a:tcPr marL="0" marR="0" marT="0" marB="0">
                    <a:lnR w="12700">
                      <a:solidFill>
                        <a:srgbClr val="5B9BD4"/>
                      </a:solidFill>
                      <a:prstDash val="solid"/>
                    </a:lnR>
                    <a:lnT w="12700">
                      <a:solidFill>
                        <a:srgbClr val="5B9BD4"/>
                      </a:solidFill>
                      <a:prstDash val="solid"/>
                    </a:lnT>
                    <a:lnB w="12700">
                      <a:solidFill>
                        <a:srgbClr val="5B9BD4"/>
                      </a:solidFill>
                      <a:prstDash val="solid"/>
                    </a:lnB>
                    <a:solidFill>
                      <a:srgbClr val="EAEEF7"/>
                    </a:solidFill>
                  </a:tcPr>
                </a:tc>
                <a:extLst>
                  <a:ext uri="{0D108BD9-81ED-4DB2-BD59-A6C34878D82A}">
                    <a16:rowId xmlns:a16="http://schemas.microsoft.com/office/drawing/2014/main" val="10003"/>
                  </a:ext>
                </a:extLst>
              </a:tr>
              <a:tr h="734953">
                <a:tc>
                  <a:txBody>
                    <a:bodyPr/>
                    <a:lstStyle/>
                    <a:p>
                      <a:pPr marL="742950" indent="55563">
                        <a:lnSpc>
                          <a:spcPct val="100000"/>
                        </a:lnSpc>
                      </a:pPr>
                      <a:r>
                        <a:rPr sz="1200" spc="-5" dirty="0">
                          <a:latin typeface="Arial" panose="020B0604020202020204" pitchFamily="34" charset="0"/>
                          <a:cs typeface="Arial" panose="020B0604020202020204" pitchFamily="34" charset="0"/>
                        </a:rPr>
                        <a:t>Lo</a:t>
                      </a:r>
                      <a:r>
                        <a:rPr sz="1200" dirty="0">
                          <a:latin typeface="Arial" panose="020B0604020202020204" pitchFamily="34" charset="0"/>
                          <a:cs typeface="Arial" panose="020B0604020202020204" pitchFamily="34" charset="0"/>
                        </a:rPr>
                        <a:t>w</a:t>
                      </a:r>
                      <a:r>
                        <a:rPr sz="1200" spc="-2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al</a:t>
                      </a:r>
                      <a:r>
                        <a:rPr sz="1200" spc="-5" dirty="0">
                          <a:latin typeface="Arial" panose="020B0604020202020204" pitchFamily="34" charset="0"/>
                          <a:cs typeface="Arial" panose="020B0604020202020204" pitchFamily="34" charset="0"/>
                        </a:rPr>
                        <a:t>b</a:t>
                      </a:r>
                      <a:r>
                        <a:rPr sz="1200" spc="-10" dirty="0">
                          <a:latin typeface="Arial" panose="020B0604020202020204" pitchFamily="34" charset="0"/>
                          <a:cs typeface="Arial" panose="020B0604020202020204" pitchFamily="34" charset="0"/>
                        </a:rPr>
                        <a:t>um</a:t>
                      </a:r>
                      <a:r>
                        <a:rPr sz="1200" dirty="0">
                          <a:latin typeface="Arial" panose="020B0604020202020204" pitchFamily="34" charset="0"/>
                          <a:cs typeface="Arial" panose="020B0604020202020204" pitchFamily="34" charset="0"/>
                        </a:rPr>
                        <a:t>in,</a:t>
                      </a:r>
                      <a:r>
                        <a:rPr sz="1200" spc="10" dirty="0">
                          <a:latin typeface="Arial" panose="020B0604020202020204" pitchFamily="34" charset="0"/>
                          <a:cs typeface="Arial" panose="020B0604020202020204" pitchFamily="34" charset="0"/>
                        </a:rPr>
                        <a:t> </a:t>
                      </a:r>
                      <a:endParaRPr lang="en-US" sz="1200" spc="10" dirty="0">
                        <a:latin typeface="Arial" panose="020B0604020202020204" pitchFamily="34" charset="0"/>
                        <a:cs typeface="Arial" panose="020B0604020202020204" pitchFamily="34" charset="0"/>
                      </a:endParaRPr>
                    </a:p>
                    <a:p>
                      <a:pPr marL="742950" indent="55563">
                        <a:lnSpc>
                          <a:spcPct val="100000"/>
                        </a:lnSpc>
                      </a:pPr>
                      <a:r>
                        <a:rPr lang="en-US" sz="1200" spc="-10" dirty="0">
                          <a:latin typeface="Arial" panose="020B0604020202020204" pitchFamily="34" charset="0"/>
                          <a:cs typeface="Arial" panose="020B0604020202020204" pitchFamily="34" charset="0"/>
                        </a:rPr>
                        <a:t>H</a:t>
                      </a:r>
                      <a:r>
                        <a:rPr sz="1200" dirty="0">
                          <a:latin typeface="Arial" panose="020B0604020202020204" pitchFamily="34" charset="0"/>
                          <a:cs typeface="Arial" panose="020B0604020202020204" pitchFamily="34" charset="0"/>
                        </a:rPr>
                        <a:t>igh BM</a:t>
                      </a:r>
                      <a:r>
                        <a:rPr sz="1200" spc="-10" dirty="0">
                          <a:latin typeface="Arial" panose="020B0604020202020204" pitchFamily="34" charset="0"/>
                          <a:cs typeface="Arial" panose="020B0604020202020204" pitchFamily="34" charset="0"/>
                        </a:rPr>
                        <a:t>I</a:t>
                      </a:r>
                      <a:endParaRPr sz="1200" dirty="0">
                        <a:latin typeface="Arial" panose="020B0604020202020204" pitchFamily="34" charset="0"/>
                        <a:cs typeface="Arial" panose="020B0604020202020204" pitchFamily="34" charset="0"/>
                      </a:endParaRPr>
                    </a:p>
                  </a:txBody>
                  <a:tcPr marL="0" marR="0" marT="0" marB="0">
                    <a:lnL w="12700">
                      <a:solidFill>
                        <a:srgbClr val="5B9BD4"/>
                      </a:solidFill>
                      <a:prstDash val="solid"/>
                    </a:lnL>
                    <a:lnT w="12700">
                      <a:solidFill>
                        <a:srgbClr val="5B9BD4"/>
                      </a:solidFill>
                      <a:prstDash val="solid"/>
                    </a:lnT>
                    <a:lnB w="12700">
                      <a:solidFill>
                        <a:srgbClr val="5B9BD4"/>
                      </a:solidFill>
                      <a:prstDash val="solid"/>
                    </a:lnB>
                  </a:tcPr>
                </a:tc>
                <a:tc>
                  <a:txBody>
                    <a:bodyPr/>
                    <a:lstStyle/>
                    <a:p>
                      <a:pPr marL="657860" marR="320675" indent="-285750" algn="l">
                        <a:lnSpc>
                          <a:spcPct val="100000"/>
                        </a:lnSpc>
                        <a:buFont typeface="Wingdings" panose="05000000000000000000" pitchFamily="2" charset="2"/>
                        <a:buChar char="§"/>
                      </a:pPr>
                      <a:r>
                        <a:rPr sz="1200" spc="-120" dirty="0">
                          <a:latin typeface="Arial" panose="020B0604020202020204" pitchFamily="34" charset="0"/>
                          <a:cs typeface="Arial" panose="020B0604020202020204" pitchFamily="34" charset="0"/>
                        </a:rPr>
                        <a:t>T</a:t>
                      </a:r>
                      <a:r>
                        <a:rPr sz="1200" spc="-5" dirty="0">
                          <a:latin typeface="Arial" panose="020B0604020202020204" pitchFamily="34" charset="0"/>
                          <a:cs typeface="Arial" panose="020B0604020202020204" pitchFamily="34" charset="0"/>
                        </a:rPr>
                        <a:t>o</a:t>
                      </a:r>
                      <a:r>
                        <a:rPr sz="1200" spc="-20" dirty="0">
                          <a:latin typeface="Arial" panose="020B0604020202020204" pitchFamily="34" charset="0"/>
                          <a:cs typeface="Arial" panose="020B0604020202020204" pitchFamily="34" charset="0"/>
                        </a:rPr>
                        <a:t>f</a:t>
                      </a:r>
                      <a:r>
                        <a:rPr sz="1200" dirty="0">
                          <a:latin typeface="Arial" panose="020B0604020202020204" pitchFamily="34" charset="0"/>
                          <a:cs typeface="Arial" panose="020B0604020202020204" pitchFamily="34" charset="0"/>
                        </a:rPr>
                        <a:t>a</a:t>
                      </a:r>
                      <a:r>
                        <a:rPr sz="1200" spc="-10" dirty="0">
                          <a:latin typeface="Arial" panose="020B0604020202020204" pitchFamily="34" charset="0"/>
                          <a:cs typeface="Arial" panose="020B0604020202020204" pitchFamily="34" charset="0"/>
                        </a:rPr>
                        <a:t>c</a:t>
                      </a:r>
                      <a:r>
                        <a:rPr sz="1200" dirty="0">
                          <a:latin typeface="Arial" panose="020B0604020202020204" pitchFamily="34" charset="0"/>
                          <a:cs typeface="Arial" panose="020B0604020202020204" pitchFamily="34" charset="0"/>
                        </a:rPr>
                        <a:t>iti</a:t>
                      </a:r>
                      <a:r>
                        <a:rPr sz="1200" spc="-10" dirty="0">
                          <a:latin typeface="Arial" panose="020B0604020202020204" pitchFamily="34" charset="0"/>
                          <a:cs typeface="Arial" panose="020B0604020202020204" pitchFamily="34" charset="0"/>
                        </a:rPr>
                        <a:t>n</a:t>
                      </a:r>
                      <a:r>
                        <a:rPr sz="1200" dirty="0">
                          <a:latin typeface="Arial" panose="020B0604020202020204" pitchFamily="34" charset="0"/>
                          <a:cs typeface="Arial" panose="020B0604020202020204" pitchFamily="34" charset="0"/>
                        </a:rPr>
                        <a:t>ib</a:t>
                      </a:r>
                      <a:r>
                        <a:rPr lang="en-US" sz="1200" dirty="0">
                          <a:latin typeface="Arial" panose="020B0604020202020204" pitchFamily="34" charset="0"/>
                          <a:cs typeface="Arial" panose="020B0604020202020204" pitchFamily="34" charset="0"/>
                        </a:rPr>
                        <a:t>,</a:t>
                      </a:r>
                    </a:p>
                    <a:p>
                      <a:pPr marL="657860" marR="320675" indent="-285750" algn="l">
                        <a:lnSpc>
                          <a:spcPct val="100000"/>
                        </a:lnSpc>
                        <a:buFont typeface="Wingdings" panose="05000000000000000000" pitchFamily="2" charset="2"/>
                        <a:buChar char="§"/>
                      </a:pPr>
                      <a:r>
                        <a:rPr lang="en-US" sz="1200" dirty="0">
                          <a:latin typeface="Arial" panose="020B0604020202020204" pitchFamily="34" charset="0"/>
                          <a:cs typeface="Arial" panose="020B0604020202020204" pitchFamily="34" charset="0"/>
                        </a:rPr>
                        <a:t>Upadacitinib?</a:t>
                      </a:r>
                    </a:p>
                    <a:p>
                      <a:pPr marL="657860" marR="320675" indent="-285750" algn="l">
                        <a:lnSpc>
                          <a:spcPct val="100000"/>
                        </a:lnSpc>
                        <a:buFont typeface="Wingdings" panose="05000000000000000000" pitchFamily="2" charset="2"/>
                        <a:buChar char="§"/>
                      </a:pPr>
                      <a:r>
                        <a:rPr sz="1200" spc="-5" dirty="0">
                          <a:latin typeface="Arial" panose="020B0604020202020204" pitchFamily="34" charset="0"/>
                          <a:cs typeface="Arial" panose="020B0604020202020204" pitchFamily="34" charset="0"/>
                        </a:rPr>
                        <a:t>C</a:t>
                      </a:r>
                      <a:r>
                        <a:rPr sz="1200" spc="-15" dirty="0">
                          <a:latin typeface="Arial" panose="020B0604020202020204" pitchFamily="34" charset="0"/>
                          <a:cs typeface="Arial" panose="020B0604020202020204" pitchFamily="34" charset="0"/>
                        </a:rPr>
                        <a:t>y</a:t>
                      </a:r>
                      <a:r>
                        <a:rPr sz="1200" spc="-10" dirty="0">
                          <a:latin typeface="Arial" panose="020B0604020202020204" pitchFamily="34" charset="0"/>
                          <a:cs typeface="Arial" panose="020B0604020202020204" pitchFamily="34" charset="0"/>
                        </a:rPr>
                        <a:t>c</a:t>
                      </a:r>
                      <a:r>
                        <a:rPr sz="1200" dirty="0">
                          <a:latin typeface="Arial" panose="020B0604020202020204" pitchFamily="34" charset="0"/>
                          <a:cs typeface="Arial" panose="020B0604020202020204" pitchFamily="34" charset="0"/>
                        </a:rPr>
                        <a:t>lo</a:t>
                      </a:r>
                      <a:r>
                        <a:rPr sz="1200" spc="-5" dirty="0">
                          <a:latin typeface="Arial" panose="020B0604020202020204" pitchFamily="34" charset="0"/>
                          <a:cs typeface="Arial" panose="020B0604020202020204" pitchFamily="34" charset="0"/>
                        </a:rPr>
                        <a:t>spor</a:t>
                      </a:r>
                      <a:r>
                        <a:rPr sz="1200" dirty="0">
                          <a:latin typeface="Arial" panose="020B0604020202020204" pitchFamily="34" charset="0"/>
                          <a:cs typeface="Arial" panose="020B0604020202020204" pitchFamily="34" charset="0"/>
                        </a:rPr>
                        <a:t>i</a:t>
                      </a:r>
                      <a:r>
                        <a:rPr sz="1200" spc="-10" dirty="0">
                          <a:latin typeface="Arial" panose="020B0604020202020204" pitchFamily="34" charset="0"/>
                          <a:cs typeface="Arial" panose="020B0604020202020204" pitchFamily="34" charset="0"/>
                        </a:rPr>
                        <a:t>n</a:t>
                      </a:r>
                      <a:r>
                        <a:rPr sz="1200" dirty="0">
                          <a:latin typeface="Arial" panose="020B0604020202020204" pitchFamily="34" charset="0"/>
                          <a:cs typeface="Arial" panose="020B0604020202020204" pitchFamily="34" charset="0"/>
                        </a:rPr>
                        <a:t>e</a:t>
                      </a:r>
                      <a:r>
                        <a:rPr lang="en-US" sz="1200" dirty="0">
                          <a:latin typeface="Arial" panose="020B0604020202020204" pitchFamily="34" charset="0"/>
                          <a:cs typeface="Arial" panose="020B0604020202020204" pitchFamily="34" charset="0"/>
                        </a:rPr>
                        <a:t> (not discussed)</a:t>
                      </a:r>
                      <a:endParaRPr lang="en-US" sz="1200" spc="-10" dirty="0">
                        <a:latin typeface="Arial" panose="020B0604020202020204" pitchFamily="34" charset="0"/>
                        <a:cs typeface="Arial" panose="020B0604020202020204" pitchFamily="34" charset="0"/>
                      </a:endParaRPr>
                    </a:p>
                    <a:p>
                      <a:pPr marL="657860" marR="320675" indent="-285750" algn="l">
                        <a:lnSpc>
                          <a:spcPct val="100000"/>
                        </a:lnSpc>
                        <a:buFont typeface="Wingdings" panose="05000000000000000000" pitchFamily="2" charset="2"/>
                        <a:buChar char="§"/>
                      </a:pPr>
                      <a:r>
                        <a:rPr sz="1200" spc="-110" dirty="0">
                          <a:latin typeface="Arial" panose="020B0604020202020204" pitchFamily="34" charset="0"/>
                          <a:cs typeface="Arial" panose="020B0604020202020204" pitchFamily="34" charset="0"/>
                        </a:rPr>
                        <a:t>T</a:t>
                      </a:r>
                      <a:r>
                        <a:rPr sz="1200" dirty="0">
                          <a:latin typeface="Arial" panose="020B0604020202020204" pitchFamily="34" charset="0"/>
                          <a:cs typeface="Arial" panose="020B0604020202020204" pitchFamily="34" charset="0"/>
                        </a:rPr>
                        <a:t>a</a:t>
                      </a:r>
                      <a:r>
                        <a:rPr sz="1200" spc="-10" dirty="0">
                          <a:latin typeface="Arial" panose="020B0604020202020204" pitchFamily="34" charset="0"/>
                          <a:cs typeface="Arial" panose="020B0604020202020204" pitchFamily="34" charset="0"/>
                        </a:rPr>
                        <a:t>c</a:t>
                      </a:r>
                      <a:r>
                        <a:rPr sz="1200" spc="-25" dirty="0">
                          <a:latin typeface="Arial" panose="020B0604020202020204" pitchFamily="34" charset="0"/>
                          <a:cs typeface="Arial" panose="020B0604020202020204" pitchFamily="34" charset="0"/>
                        </a:rPr>
                        <a:t>r</a:t>
                      </a:r>
                      <a:r>
                        <a:rPr sz="1200" spc="-5" dirty="0">
                          <a:latin typeface="Arial" panose="020B0604020202020204" pitchFamily="34" charset="0"/>
                          <a:cs typeface="Arial" panose="020B0604020202020204" pitchFamily="34" charset="0"/>
                        </a:rPr>
                        <a:t>o</a:t>
                      </a:r>
                      <a:r>
                        <a:rPr sz="1200" spc="5" dirty="0">
                          <a:latin typeface="Arial" panose="020B0604020202020204" pitchFamily="34" charset="0"/>
                          <a:cs typeface="Arial" panose="020B0604020202020204" pitchFamily="34" charset="0"/>
                        </a:rPr>
                        <a:t>l</a:t>
                      </a:r>
                      <a:r>
                        <a:rPr sz="1200" dirty="0">
                          <a:latin typeface="Arial" panose="020B0604020202020204" pitchFamily="34" charset="0"/>
                          <a:cs typeface="Arial" panose="020B0604020202020204" pitchFamily="34" charset="0"/>
                        </a:rPr>
                        <a:t>i</a:t>
                      </a:r>
                      <a:r>
                        <a:rPr sz="1200" spc="-5" dirty="0">
                          <a:latin typeface="Arial" panose="020B0604020202020204" pitchFamily="34" charset="0"/>
                          <a:cs typeface="Arial" panose="020B0604020202020204" pitchFamily="34" charset="0"/>
                        </a:rPr>
                        <a:t>m</a:t>
                      </a:r>
                      <a:r>
                        <a:rPr sz="1200" spc="-10" dirty="0">
                          <a:latin typeface="Arial" panose="020B0604020202020204" pitchFamily="34" charset="0"/>
                          <a:cs typeface="Arial" panose="020B0604020202020204" pitchFamily="34" charset="0"/>
                        </a:rPr>
                        <a:t>u</a:t>
                      </a:r>
                      <a:r>
                        <a:rPr sz="1200" dirty="0">
                          <a:latin typeface="Arial" panose="020B0604020202020204" pitchFamily="34" charset="0"/>
                          <a:cs typeface="Arial" panose="020B0604020202020204" pitchFamily="34" charset="0"/>
                        </a:rPr>
                        <a:t>s</a:t>
                      </a:r>
                      <a:r>
                        <a:rPr lang="en-US" sz="1200" dirty="0">
                          <a:latin typeface="Arial" panose="020B0604020202020204" pitchFamily="34" charset="0"/>
                          <a:cs typeface="Arial" panose="020B0604020202020204" pitchFamily="34" charset="0"/>
                        </a:rPr>
                        <a:t> (Not discussed)</a:t>
                      </a:r>
                      <a:endParaRPr sz="1200" dirty="0">
                        <a:latin typeface="Arial" panose="020B0604020202020204" pitchFamily="34" charset="0"/>
                        <a:cs typeface="Arial" panose="020B0604020202020204" pitchFamily="34" charset="0"/>
                      </a:endParaRPr>
                    </a:p>
                  </a:txBody>
                  <a:tcPr marL="0" marR="0" marT="0" marB="0">
                    <a:lnT w="12700">
                      <a:solidFill>
                        <a:srgbClr val="5B9BD4"/>
                      </a:solidFill>
                      <a:prstDash val="solid"/>
                    </a:lnT>
                    <a:lnB w="12700">
                      <a:solidFill>
                        <a:srgbClr val="5B9BD4"/>
                      </a:solidFill>
                      <a:prstDash val="solid"/>
                    </a:lnB>
                  </a:tcPr>
                </a:tc>
                <a:tc>
                  <a:txBody>
                    <a:bodyPr/>
                    <a:lstStyle/>
                    <a:p>
                      <a:pPr marL="1400175" marR="275590" indent="-1284288" algn="l">
                        <a:lnSpc>
                          <a:spcPct val="100000"/>
                        </a:lnSpc>
                      </a:pPr>
                      <a:r>
                        <a:rPr sz="1200" spc="5" dirty="0">
                          <a:latin typeface="Arial" panose="020B0604020202020204" pitchFamily="34" charset="0"/>
                          <a:cs typeface="Arial" panose="020B0604020202020204" pitchFamily="34" charset="0"/>
                        </a:rPr>
                        <a:t>No</a:t>
                      </a:r>
                      <a:r>
                        <a:rPr sz="1200" spc="-5" dirty="0">
                          <a:latin typeface="Arial" panose="020B0604020202020204" pitchFamily="34" charset="0"/>
                          <a:cs typeface="Arial" panose="020B0604020202020204" pitchFamily="34" charset="0"/>
                        </a:rPr>
                        <a:t>n</a:t>
                      </a:r>
                      <a:r>
                        <a:rPr sz="1200" dirty="0">
                          <a:latin typeface="Arial" panose="020B0604020202020204" pitchFamily="34" charset="0"/>
                          <a:cs typeface="Arial" panose="020B0604020202020204" pitchFamily="34" charset="0"/>
                        </a:rPr>
                        <a:t>-</a:t>
                      </a:r>
                      <a:r>
                        <a:rPr sz="1200" spc="-10" dirty="0">
                          <a:latin typeface="Arial" panose="020B0604020202020204" pitchFamily="34" charset="0"/>
                          <a:cs typeface="Arial" panose="020B0604020202020204" pitchFamily="34" charset="0"/>
                        </a:rPr>
                        <a:t>p</a:t>
                      </a:r>
                      <a:r>
                        <a:rPr sz="1200" spc="-25" dirty="0">
                          <a:latin typeface="Arial" panose="020B0604020202020204" pitchFamily="34" charset="0"/>
                          <a:cs typeface="Arial" panose="020B0604020202020204" pitchFamily="34" charset="0"/>
                        </a:rPr>
                        <a:t>r</a:t>
                      </a:r>
                      <a:r>
                        <a:rPr sz="1200" spc="-5" dirty="0">
                          <a:latin typeface="Arial" panose="020B0604020202020204" pitchFamily="34" charset="0"/>
                          <a:cs typeface="Arial" panose="020B0604020202020204" pitchFamily="34" charset="0"/>
                        </a:rPr>
                        <a:t>o</a:t>
                      </a:r>
                      <a:r>
                        <a:rPr sz="1200" spc="-10" dirty="0">
                          <a:latin typeface="Arial" panose="020B0604020202020204" pitchFamily="34" charset="0"/>
                          <a:cs typeface="Arial" panose="020B0604020202020204" pitchFamily="34" charset="0"/>
                        </a:rPr>
                        <a:t>t</a:t>
                      </a:r>
                      <a:r>
                        <a:rPr sz="1200" dirty="0">
                          <a:latin typeface="Arial" panose="020B0604020202020204" pitchFamily="34" charset="0"/>
                          <a:cs typeface="Arial" panose="020B0604020202020204" pitchFamily="34" charset="0"/>
                        </a:rPr>
                        <a:t>ei</a:t>
                      </a:r>
                      <a:r>
                        <a:rPr sz="1200" spc="-10" dirty="0">
                          <a:latin typeface="Arial" panose="020B0604020202020204" pitchFamily="34" charset="0"/>
                          <a:cs typeface="Arial" panose="020B0604020202020204" pitchFamily="34" charset="0"/>
                        </a:rPr>
                        <a:t>n</a:t>
                      </a:r>
                      <a:r>
                        <a:rPr sz="1200" dirty="0">
                          <a:latin typeface="Arial" panose="020B0604020202020204" pitchFamily="34" charset="0"/>
                          <a:cs typeface="Arial" panose="020B0604020202020204" pitchFamily="34" charset="0"/>
                        </a:rPr>
                        <a:t>-</a:t>
                      </a:r>
                      <a:r>
                        <a:rPr sz="1200" spc="-10" dirty="0">
                          <a:latin typeface="Arial" panose="020B0604020202020204" pitchFamily="34" charset="0"/>
                          <a:cs typeface="Arial" panose="020B0604020202020204" pitchFamily="34" charset="0"/>
                        </a:rPr>
                        <a:t>b</a:t>
                      </a:r>
                      <a:r>
                        <a:rPr sz="1200" dirty="0">
                          <a:latin typeface="Arial" panose="020B0604020202020204" pitchFamily="34" charset="0"/>
                          <a:cs typeface="Arial" panose="020B0604020202020204" pitchFamily="34" charset="0"/>
                        </a:rPr>
                        <a:t>ased</a:t>
                      </a:r>
                      <a:r>
                        <a:rPr sz="1200" spc="-1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t</a:t>
                      </a:r>
                      <a:r>
                        <a:rPr sz="1200" spc="-10" dirty="0">
                          <a:latin typeface="Arial" panose="020B0604020202020204" pitchFamily="34" charset="0"/>
                          <a:cs typeface="Arial" panose="020B0604020202020204" pitchFamily="34" charset="0"/>
                        </a:rPr>
                        <a:t>h</a:t>
                      </a:r>
                      <a:r>
                        <a:rPr sz="1200" dirty="0">
                          <a:latin typeface="Arial" panose="020B0604020202020204" pitchFamily="34" charset="0"/>
                          <a:cs typeface="Arial" panose="020B0604020202020204" pitchFamily="34" charset="0"/>
                        </a:rPr>
                        <a:t>e</a:t>
                      </a:r>
                      <a:r>
                        <a:rPr sz="1200" spc="-25" dirty="0">
                          <a:latin typeface="Arial" panose="020B0604020202020204" pitchFamily="34" charset="0"/>
                          <a:cs typeface="Arial" panose="020B0604020202020204" pitchFamily="34" charset="0"/>
                        </a:rPr>
                        <a:t>r</a:t>
                      </a:r>
                      <a:r>
                        <a:rPr sz="1200" dirty="0">
                          <a:latin typeface="Arial" panose="020B0604020202020204" pitchFamily="34" charset="0"/>
                          <a:cs typeface="Arial" panose="020B0604020202020204" pitchFamily="34" charset="0"/>
                        </a:rPr>
                        <a:t>a</a:t>
                      </a:r>
                      <a:r>
                        <a:rPr sz="1200" spc="-10" dirty="0">
                          <a:latin typeface="Arial" panose="020B0604020202020204" pitchFamily="34" charset="0"/>
                          <a:cs typeface="Arial" panose="020B0604020202020204" pitchFamily="34" charset="0"/>
                        </a:rPr>
                        <a:t>p</a:t>
                      </a:r>
                      <a:r>
                        <a:rPr sz="1200" dirty="0">
                          <a:latin typeface="Arial" panose="020B0604020202020204" pitchFamily="34" charset="0"/>
                          <a:cs typeface="Arial" panose="020B0604020202020204" pitchFamily="34" charset="0"/>
                        </a:rPr>
                        <a:t>ies</a:t>
                      </a:r>
                      <a:r>
                        <a:rPr sz="1200" spc="15" dirty="0">
                          <a:latin typeface="Arial" panose="020B0604020202020204" pitchFamily="34" charset="0"/>
                          <a:cs typeface="Arial" panose="020B0604020202020204" pitchFamily="34" charset="0"/>
                        </a:rPr>
                        <a:t> </a:t>
                      </a:r>
                      <a:r>
                        <a:rPr sz="1200" spc="-10" dirty="0">
                          <a:latin typeface="Arial" panose="020B0604020202020204" pitchFamily="34" charset="0"/>
                          <a:cs typeface="Arial" panose="020B0604020202020204" pitchFamily="34" charset="0"/>
                        </a:rPr>
                        <a:t>(n</a:t>
                      </a:r>
                      <a:r>
                        <a:rPr sz="1200" spc="-5" dirty="0">
                          <a:latin typeface="Arial" panose="020B0604020202020204" pitchFamily="34" charset="0"/>
                          <a:cs typeface="Arial" panose="020B0604020202020204" pitchFamily="34" charset="0"/>
                        </a:rPr>
                        <a:t>o</a:t>
                      </a:r>
                      <a:r>
                        <a:rPr sz="1200" dirty="0">
                          <a:latin typeface="Arial" panose="020B0604020202020204" pitchFamily="34" charset="0"/>
                          <a:cs typeface="Arial" panose="020B0604020202020204" pitchFamily="34" charset="0"/>
                        </a:rPr>
                        <a:t>t</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a </a:t>
                      </a:r>
                      <a:r>
                        <a:rPr sz="1200" spc="-10" dirty="0">
                          <a:latin typeface="Arial" panose="020B0604020202020204" pitchFamily="34" charset="0"/>
                          <a:cs typeface="Arial" panose="020B0604020202020204" pitchFamily="34" charset="0"/>
                        </a:rPr>
                        <a:t>b</a:t>
                      </a:r>
                      <a:r>
                        <a:rPr sz="1200" dirty="0">
                          <a:latin typeface="Arial" panose="020B0604020202020204" pitchFamily="34" charset="0"/>
                          <a:cs typeface="Arial" panose="020B0604020202020204" pitchFamily="34" charset="0"/>
                        </a:rPr>
                        <a:t>iologi</a:t>
                      </a:r>
                      <a:r>
                        <a:rPr sz="1200" spc="-10" dirty="0">
                          <a:latin typeface="Arial" panose="020B0604020202020204" pitchFamily="34" charset="0"/>
                          <a:cs typeface="Arial" panose="020B0604020202020204" pitchFamily="34" charset="0"/>
                        </a:rPr>
                        <a:t>c</a:t>
                      </a:r>
                      <a:r>
                        <a:rPr sz="1200" dirty="0">
                          <a:latin typeface="Arial" panose="020B0604020202020204" pitchFamily="34" charset="0"/>
                          <a:cs typeface="Arial" panose="020B0604020202020204" pitchFamily="34" charset="0"/>
                        </a:rPr>
                        <a:t>)</a:t>
                      </a:r>
                    </a:p>
                  </a:txBody>
                  <a:tcPr marL="0" marR="0" marT="0" marB="0">
                    <a:lnR w="12700">
                      <a:solidFill>
                        <a:srgbClr val="5B9BD4"/>
                      </a:solidFill>
                      <a:prstDash val="solid"/>
                    </a:lnR>
                    <a:lnT w="12700">
                      <a:solidFill>
                        <a:srgbClr val="5B9BD4"/>
                      </a:solidFill>
                      <a:prstDash val="solid"/>
                    </a:lnT>
                    <a:lnB w="12700">
                      <a:solidFill>
                        <a:srgbClr val="5B9BD4"/>
                      </a:solidFill>
                      <a:prstDash val="solid"/>
                    </a:lnB>
                  </a:tcPr>
                </a:tc>
                <a:extLst>
                  <a:ext uri="{0D108BD9-81ED-4DB2-BD59-A6C34878D82A}">
                    <a16:rowId xmlns:a16="http://schemas.microsoft.com/office/drawing/2014/main" val="10004"/>
                  </a:ext>
                </a:extLst>
              </a:tr>
              <a:tr h="675898">
                <a:tc>
                  <a:txBody>
                    <a:bodyPr/>
                    <a:lstStyle/>
                    <a:p>
                      <a:pPr marL="816610">
                        <a:lnSpc>
                          <a:spcPct val="100000"/>
                        </a:lnSpc>
                      </a:pPr>
                      <a:r>
                        <a:rPr sz="1200" dirty="0">
                          <a:latin typeface="Arial" panose="020B0604020202020204" pitchFamily="34" charset="0"/>
                          <a:cs typeface="Arial" panose="020B0604020202020204" pitchFamily="34" charset="0"/>
                        </a:rPr>
                        <a:t>Ne</a:t>
                      </a:r>
                      <a:r>
                        <a:rPr sz="1200" spc="-5" dirty="0">
                          <a:latin typeface="Arial" panose="020B0604020202020204" pitchFamily="34" charset="0"/>
                          <a:cs typeface="Arial" panose="020B0604020202020204" pitchFamily="34" charset="0"/>
                        </a:rPr>
                        <a:t>e</a:t>
                      </a:r>
                      <a:r>
                        <a:rPr sz="1200" dirty="0">
                          <a:latin typeface="Arial" panose="020B0604020202020204" pitchFamily="34" charset="0"/>
                          <a:cs typeface="Arial" panose="020B0604020202020204" pitchFamily="34" charset="0"/>
                        </a:rPr>
                        <a:t>d</a:t>
                      </a:r>
                      <a:r>
                        <a:rPr sz="1200" spc="-15" dirty="0">
                          <a:latin typeface="Arial" panose="020B0604020202020204" pitchFamily="34" charset="0"/>
                          <a:cs typeface="Arial" panose="020B0604020202020204" pitchFamily="34" charset="0"/>
                        </a:rPr>
                        <a:t> </a:t>
                      </a:r>
                      <a:r>
                        <a:rPr sz="1200" spc="-25" dirty="0">
                          <a:latin typeface="Arial" panose="020B0604020202020204" pitchFamily="34" charset="0"/>
                          <a:cs typeface="Arial" panose="020B0604020202020204" pitchFamily="34" charset="0"/>
                        </a:rPr>
                        <a:t>f</a:t>
                      </a:r>
                      <a:r>
                        <a:rPr sz="1200" spc="-5" dirty="0">
                          <a:latin typeface="Arial" panose="020B0604020202020204" pitchFamily="34" charset="0"/>
                          <a:cs typeface="Arial" panose="020B0604020202020204" pitchFamily="34" charset="0"/>
                        </a:rPr>
                        <a:t>o</a:t>
                      </a:r>
                      <a:r>
                        <a:rPr sz="1200" dirty="0">
                          <a:latin typeface="Arial" panose="020B0604020202020204" pitchFamily="34" charset="0"/>
                          <a:cs typeface="Arial" panose="020B0604020202020204" pitchFamily="34" charset="0"/>
                        </a:rPr>
                        <a:t>r</a:t>
                      </a:r>
                      <a:r>
                        <a:rPr sz="1200" spc="-25" dirty="0">
                          <a:latin typeface="Arial" panose="020B0604020202020204" pitchFamily="34" charset="0"/>
                          <a:cs typeface="Arial" panose="020B0604020202020204" pitchFamily="34" charset="0"/>
                        </a:rPr>
                        <a:t> </a:t>
                      </a:r>
                      <a:r>
                        <a:rPr sz="1200" spc="-5" dirty="0">
                          <a:latin typeface="Arial" panose="020B0604020202020204" pitchFamily="34" charset="0"/>
                          <a:cs typeface="Arial" panose="020B0604020202020204" pitchFamily="34" charset="0"/>
                        </a:rPr>
                        <a:t>spee</a:t>
                      </a:r>
                      <a:r>
                        <a:rPr sz="1200" dirty="0">
                          <a:latin typeface="Arial" panose="020B0604020202020204" pitchFamily="34" charset="0"/>
                          <a:cs typeface="Arial" panose="020B0604020202020204" pitchFamily="34" charset="0"/>
                        </a:rPr>
                        <a:t>d</a:t>
                      </a:r>
                      <a:endParaRPr lang="en-US" sz="1200" dirty="0">
                        <a:latin typeface="Arial" panose="020B0604020202020204" pitchFamily="34" charset="0"/>
                        <a:cs typeface="Arial" panose="020B0604020202020204" pitchFamily="34" charset="0"/>
                      </a:endParaRPr>
                    </a:p>
                    <a:p>
                      <a:pPr marL="816610">
                        <a:lnSpc>
                          <a:spcPct val="100000"/>
                        </a:lnSpc>
                      </a:pPr>
                      <a:r>
                        <a:rPr lang="en-US" sz="1200" dirty="0">
                          <a:latin typeface="Arial" panose="020B0604020202020204" pitchFamily="34" charset="0"/>
                          <a:cs typeface="Arial" panose="020B0604020202020204" pitchFamily="34" charset="0"/>
                        </a:rPr>
                        <a:t>(e.g. Acute Severe UC)</a:t>
                      </a:r>
                      <a:endParaRPr sz="1200" dirty="0">
                        <a:latin typeface="Arial" panose="020B0604020202020204" pitchFamily="34" charset="0"/>
                        <a:cs typeface="Arial" panose="020B0604020202020204" pitchFamily="34" charset="0"/>
                      </a:endParaRPr>
                    </a:p>
                  </a:txBody>
                  <a:tcPr marL="0" marR="0" marT="0" marB="0">
                    <a:lnL w="12700">
                      <a:solidFill>
                        <a:srgbClr val="5B9BD4"/>
                      </a:solidFill>
                      <a:prstDash val="solid"/>
                    </a:lnL>
                    <a:lnT w="12700">
                      <a:solidFill>
                        <a:srgbClr val="5B9BD4"/>
                      </a:solidFill>
                      <a:prstDash val="solid"/>
                    </a:lnT>
                    <a:lnB w="12700">
                      <a:solidFill>
                        <a:srgbClr val="5B9BD4"/>
                      </a:solidFill>
                      <a:prstDash val="solid"/>
                    </a:lnB>
                    <a:solidFill>
                      <a:srgbClr val="EAEEF7"/>
                    </a:solidFill>
                  </a:tcPr>
                </a:tc>
                <a:tc>
                  <a:txBody>
                    <a:bodyPr/>
                    <a:lstStyle/>
                    <a:p>
                      <a:pPr marL="330200" indent="357188" algn="l">
                        <a:lnSpc>
                          <a:spcPct val="100000"/>
                        </a:lnSpc>
                        <a:buFont typeface="Wingdings" panose="05000000000000000000" pitchFamily="2" charset="2"/>
                        <a:buChar char="§"/>
                      </a:pPr>
                      <a:r>
                        <a:rPr sz="1200" spc="-10" dirty="0">
                          <a:latin typeface="Arial" panose="020B0604020202020204" pitchFamily="34" charset="0"/>
                          <a:cs typeface="Arial" panose="020B0604020202020204" pitchFamily="34" charset="0"/>
                        </a:rPr>
                        <a:t>I</a:t>
                      </a:r>
                      <a:r>
                        <a:rPr sz="1200" spc="-20" dirty="0">
                          <a:latin typeface="Arial" panose="020B0604020202020204" pitchFamily="34" charset="0"/>
                          <a:cs typeface="Arial" panose="020B0604020202020204" pitchFamily="34" charset="0"/>
                        </a:rPr>
                        <a:t>n</a:t>
                      </a:r>
                      <a:r>
                        <a:rPr sz="1200" spc="-5" dirty="0">
                          <a:latin typeface="Arial" panose="020B0604020202020204" pitchFamily="34" charset="0"/>
                          <a:cs typeface="Arial" panose="020B0604020202020204" pitchFamily="34" charset="0"/>
                        </a:rPr>
                        <a:t>fli</a:t>
                      </a:r>
                      <a:r>
                        <a:rPr sz="1200" spc="5" dirty="0">
                          <a:latin typeface="Arial" panose="020B0604020202020204" pitchFamily="34" charset="0"/>
                          <a:cs typeface="Arial" panose="020B0604020202020204" pitchFamily="34" charset="0"/>
                        </a:rPr>
                        <a:t>x</a:t>
                      </a:r>
                      <a:r>
                        <a:rPr sz="1200" dirty="0">
                          <a:latin typeface="Arial" panose="020B0604020202020204" pitchFamily="34" charset="0"/>
                          <a:cs typeface="Arial" panose="020B0604020202020204" pitchFamily="34" charset="0"/>
                        </a:rPr>
                        <a:t>i</a:t>
                      </a:r>
                      <a:r>
                        <a:rPr sz="1200" spc="-10" dirty="0">
                          <a:latin typeface="Arial" panose="020B0604020202020204" pitchFamily="34" charset="0"/>
                          <a:cs typeface="Arial" panose="020B0604020202020204" pitchFamily="34" charset="0"/>
                        </a:rPr>
                        <a:t>m</a:t>
                      </a:r>
                      <a:r>
                        <a:rPr sz="1200" dirty="0">
                          <a:latin typeface="Arial" panose="020B0604020202020204" pitchFamily="34" charset="0"/>
                          <a:cs typeface="Arial" panose="020B0604020202020204" pitchFamily="34" charset="0"/>
                        </a:rPr>
                        <a:t>ab</a:t>
                      </a:r>
                      <a:endParaRPr lang="en-US" sz="1200" dirty="0">
                        <a:latin typeface="Arial" panose="020B0604020202020204" pitchFamily="34" charset="0"/>
                        <a:cs typeface="Arial" panose="020B0604020202020204" pitchFamily="34" charset="0"/>
                      </a:endParaRPr>
                    </a:p>
                    <a:p>
                      <a:pPr marL="330200" indent="357188" algn="l">
                        <a:lnSpc>
                          <a:spcPct val="100000"/>
                        </a:lnSpc>
                        <a:buFont typeface="Wingdings" panose="05000000000000000000" pitchFamily="2" charset="2"/>
                        <a:buChar char="§"/>
                      </a:pPr>
                      <a:r>
                        <a:rPr lang="en-US" sz="1200" spc="-15" dirty="0">
                          <a:latin typeface="Arial" panose="020B0604020202020204" pitchFamily="34" charset="0"/>
                          <a:cs typeface="Arial" panose="020B0604020202020204" pitchFamily="34" charset="0"/>
                        </a:rPr>
                        <a:t>T</a:t>
                      </a:r>
                      <a:r>
                        <a:rPr sz="1200" spc="-5" dirty="0">
                          <a:latin typeface="Arial" panose="020B0604020202020204" pitchFamily="34" charset="0"/>
                          <a:cs typeface="Arial" panose="020B0604020202020204" pitchFamily="34" charset="0"/>
                        </a:rPr>
                        <a:t>o</a:t>
                      </a:r>
                      <a:r>
                        <a:rPr sz="1200" spc="-20" dirty="0">
                          <a:latin typeface="Arial" panose="020B0604020202020204" pitchFamily="34" charset="0"/>
                          <a:cs typeface="Arial" panose="020B0604020202020204" pitchFamily="34" charset="0"/>
                        </a:rPr>
                        <a:t>f</a:t>
                      </a:r>
                      <a:r>
                        <a:rPr sz="1200" dirty="0">
                          <a:latin typeface="Arial" panose="020B0604020202020204" pitchFamily="34" charset="0"/>
                          <a:cs typeface="Arial" panose="020B0604020202020204" pitchFamily="34" charset="0"/>
                        </a:rPr>
                        <a:t>a</a:t>
                      </a:r>
                      <a:r>
                        <a:rPr sz="1200" spc="-10" dirty="0">
                          <a:latin typeface="Arial" panose="020B0604020202020204" pitchFamily="34" charset="0"/>
                          <a:cs typeface="Arial" panose="020B0604020202020204" pitchFamily="34" charset="0"/>
                        </a:rPr>
                        <a:t>c</a:t>
                      </a:r>
                      <a:r>
                        <a:rPr sz="1200" dirty="0">
                          <a:latin typeface="Arial" panose="020B0604020202020204" pitchFamily="34" charset="0"/>
                          <a:cs typeface="Arial" panose="020B0604020202020204" pitchFamily="34" charset="0"/>
                        </a:rPr>
                        <a:t>iti</a:t>
                      </a:r>
                      <a:r>
                        <a:rPr sz="1200" spc="-10" dirty="0">
                          <a:latin typeface="Arial" panose="020B0604020202020204" pitchFamily="34" charset="0"/>
                          <a:cs typeface="Arial" panose="020B0604020202020204" pitchFamily="34" charset="0"/>
                        </a:rPr>
                        <a:t>n</a:t>
                      </a:r>
                      <a:r>
                        <a:rPr sz="1200" dirty="0">
                          <a:latin typeface="Arial" panose="020B0604020202020204" pitchFamily="34" charset="0"/>
                          <a:cs typeface="Arial" panose="020B0604020202020204" pitchFamily="34" charset="0"/>
                        </a:rPr>
                        <a:t>ib</a:t>
                      </a:r>
                      <a:endParaRPr lang="en-US" sz="1200" dirty="0">
                        <a:latin typeface="Arial" panose="020B0604020202020204" pitchFamily="34" charset="0"/>
                        <a:cs typeface="Arial" panose="020B0604020202020204" pitchFamily="34" charset="0"/>
                      </a:endParaRPr>
                    </a:p>
                    <a:p>
                      <a:pPr marL="330200" indent="357188" algn="l">
                        <a:lnSpc>
                          <a:spcPct val="100000"/>
                        </a:lnSpc>
                        <a:buFont typeface="Wingdings" panose="05000000000000000000" pitchFamily="2" charset="2"/>
                        <a:buChar char="§"/>
                      </a:pPr>
                      <a:r>
                        <a:rPr lang="en-US" sz="1200" dirty="0">
                          <a:latin typeface="Arial" panose="020B0604020202020204" pitchFamily="34" charset="0"/>
                          <a:cs typeface="Arial" panose="020B0604020202020204" pitchFamily="34" charset="0"/>
                        </a:rPr>
                        <a:t>Upadacitinib</a:t>
                      </a:r>
                      <a:endParaRPr sz="1200" dirty="0">
                        <a:latin typeface="Arial" panose="020B0604020202020204" pitchFamily="34" charset="0"/>
                        <a:cs typeface="Arial" panose="020B0604020202020204" pitchFamily="34" charset="0"/>
                      </a:endParaRPr>
                    </a:p>
                  </a:txBody>
                  <a:tcPr marL="0" marR="0" marT="0" marB="0">
                    <a:lnT w="12700">
                      <a:solidFill>
                        <a:srgbClr val="5B9BD4"/>
                      </a:solidFill>
                      <a:prstDash val="solid"/>
                    </a:lnT>
                    <a:lnB w="12700">
                      <a:solidFill>
                        <a:srgbClr val="5B9BD4"/>
                      </a:solidFill>
                      <a:prstDash val="solid"/>
                    </a:lnB>
                    <a:solidFill>
                      <a:srgbClr val="EAEEF7"/>
                    </a:solidFill>
                  </a:tcPr>
                </a:tc>
                <a:tc>
                  <a:txBody>
                    <a:bodyPr/>
                    <a:lstStyle/>
                    <a:p>
                      <a:pPr marL="1096963" indent="-981075" algn="l">
                        <a:lnSpc>
                          <a:spcPct val="100000"/>
                        </a:lnSpc>
                      </a:pPr>
                      <a:r>
                        <a:rPr sz="1200" dirty="0">
                          <a:latin typeface="Arial" panose="020B0604020202020204" pitchFamily="34" charset="0"/>
                          <a:cs typeface="Arial" panose="020B0604020202020204" pitchFamily="34" charset="0"/>
                        </a:rPr>
                        <a:t>Ra</a:t>
                      </a:r>
                      <a:r>
                        <a:rPr sz="1200" spc="-10" dirty="0">
                          <a:latin typeface="Arial" panose="020B0604020202020204" pitchFamily="34" charset="0"/>
                          <a:cs typeface="Arial" panose="020B0604020202020204" pitchFamily="34" charset="0"/>
                        </a:rPr>
                        <a:t>p</a:t>
                      </a:r>
                      <a:r>
                        <a:rPr sz="1200" dirty="0">
                          <a:latin typeface="Arial" panose="020B0604020202020204" pitchFamily="34" charset="0"/>
                          <a:cs typeface="Arial" panose="020B0604020202020204" pitchFamily="34" charset="0"/>
                        </a:rPr>
                        <a:t>i</a:t>
                      </a:r>
                      <a:r>
                        <a:rPr sz="1200" spc="-10" dirty="0">
                          <a:latin typeface="Arial" panose="020B0604020202020204" pitchFamily="34" charset="0"/>
                          <a:cs typeface="Arial" panose="020B0604020202020204" pitchFamily="34" charset="0"/>
                        </a:rPr>
                        <a:t>d</a:t>
                      </a:r>
                      <a:r>
                        <a:rPr sz="1200" dirty="0">
                          <a:latin typeface="Arial" panose="020B0604020202020204" pitchFamily="34" charset="0"/>
                          <a:cs typeface="Arial" panose="020B0604020202020204" pitchFamily="34" charset="0"/>
                        </a:rPr>
                        <a:t>ity</a:t>
                      </a:r>
                      <a:r>
                        <a:rPr sz="1200" spc="10" dirty="0">
                          <a:latin typeface="Arial" panose="020B0604020202020204" pitchFamily="34" charset="0"/>
                          <a:cs typeface="Arial" panose="020B0604020202020204" pitchFamily="34" charset="0"/>
                        </a:rPr>
                        <a:t> </a:t>
                      </a:r>
                      <a:r>
                        <a:rPr sz="1200" spc="-5" dirty="0">
                          <a:latin typeface="Arial" panose="020B0604020202020204" pitchFamily="34" charset="0"/>
                          <a:cs typeface="Arial" panose="020B0604020202020204" pitchFamily="34" charset="0"/>
                        </a:rPr>
                        <a:t>o</a:t>
                      </a:r>
                      <a:r>
                        <a:rPr sz="1200" dirty="0">
                          <a:latin typeface="Arial" panose="020B0604020202020204" pitchFamily="34" charset="0"/>
                          <a:cs typeface="Arial" panose="020B0604020202020204" pitchFamily="34" charset="0"/>
                        </a:rPr>
                        <a:t>f</a:t>
                      </a:r>
                      <a:r>
                        <a:rPr sz="1200" spc="-15" dirty="0">
                          <a:latin typeface="Arial" panose="020B0604020202020204" pitchFamily="34" charset="0"/>
                          <a:cs typeface="Arial" panose="020B0604020202020204" pitchFamily="34" charset="0"/>
                        </a:rPr>
                        <a:t> </a:t>
                      </a:r>
                      <a:r>
                        <a:rPr sz="1200" spc="-5" dirty="0">
                          <a:latin typeface="Arial" panose="020B0604020202020204" pitchFamily="34" charset="0"/>
                          <a:cs typeface="Arial" panose="020B0604020202020204" pitchFamily="34" charset="0"/>
                        </a:rPr>
                        <a:t>ons</a:t>
                      </a:r>
                      <a:r>
                        <a:rPr sz="1200" spc="-20" dirty="0">
                          <a:latin typeface="Arial" panose="020B0604020202020204" pitchFamily="34" charset="0"/>
                          <a:cs typeface="Arial" panose="020B0604020202020204" pitchFamily="34" charset="0"/>
                        </a:rPr>
                        <a:t>e</a:t>
                      </a:r>
                      <a:r>
                        <a:rPr sz="1200" dirty="0">
                          <a:latin typeface="Arial" panose="020B0604020202020204" pitchFamily="34" charset="0"/>
                          <a:cs typeface="Arial" panose="020B0604020202020204" pitchFamily="34" charset="0"/>
                        </a:rPr>
                        <a:t>t</a:t>
                      </a:r>
                    </a:p>
                  </a:txBody>
                  <a:tcPr marL="0" marR="0" marT="0" marB="0">
                    <a:lnR w="12700">
                      <a:solidFill>
                        <a:srgbClr val="5B9BD4"/>
                      </a:solidFill>
                      <a:prstDash val="solid"/>
                    </a:lnR>
                    <a:lnT w="12700">
                      <a:solidFill>
                        <a:srgbClr val="5B9BD4"/>
                      </a:solidFill>
                      <a:prstDash val="solid"/>
                    </a:lnT>
                    <a:lnB w="12700">
                      <a:solidFill>
                        <a:srgbClr val="5B9BD4"/>
                      </a:solidFill>
                      <a:prstDash val="solid"/>
                    </a:lnB>
                    <a:solidFill>
                      <a:srgbClr val="EAEEF7"/>
                    </a:solidFill>
                  </a:tcPr>
                </a:tc>
                <a:extLst>
                  <a:ext uri="{0D108BD9-81ED-4DB2-BD59-A6C34878D82A}">
                    <a16:rowId xmlns:a16="http://schemas.microsoft.com/office/drawing/2014/main" val="10005"/>
                  </a:ext>
                </a:extLst>
              </a:tr>
              <a:tr h="760441">
                <a:tc>
                  <a:txBody>
                    <a:bodyPr/>
                    <a:lstStyle/>
                    <a:p>
                      <a:pPr marL="847725">
                        <a:lnSpc>
                          <a:spcPct val="100000"/>
                        </a:lnSpc>
                      </a:pPr>
                      <a:r>
                        <a:rPr sz="1200" spc="-5" dirty="0">
                          <a:latin typeface="Arial" panose="020B0604020202020204" pitchFamily="34" charset="0"/>
                          <a:cs typeface="Arial" panose="020B0604020202020204" pitchFamily="34" charset="0"/>
                        </a:rPr>
                        <a:t>P</a:t>
                      </a:r>
                      <a:r>
                        <a:rPr sz="1200" spc="-25" dirty="0">
                          <a:latin typeface="Arial" panose="020B0604020202020204" pitchFamily="34" charset="0"/>
                          <a:cs typeface="Arial" panose="020B0604020202020204" pitchFamily="34" charset="0"/>
                        </a:rPr>
                        <a:t>r</a:t>
                      </a:r>
                      <a:r>
                        <a:rPr sz="1200" dirty="0">
                          <a:latin typeface="Arial" panose="020B0604020202020204" pitchFamily="34" charset="0"/>
                          <a:cs typeface="Arial" panose="020B0604020202020204" pitchFamily="34" charset="0"/>
                        </a:rPr>
                        <a:t>e</a:t>
                      </a:r>
                      <a:r>
                        <a:rPr sz="1200" spc="-25" dirty="0">
                          <a:latin typeface="Arial" panose="020B0604020202020204" pitchFamily="34" charset="0"/>
                          <a:cs typeface="Arial" panose="020B0604020202020204" pitchFamily="34" charset="0"/>
                        </a:rPr>
                        <a:t>c</a:t>
                      </a:r>
                      <a:r>
                        <a:rPr sz="1200" spc="-5" dirty="0">
                          <a:latin typeface="Arial" panose="020B0604020202020204" pitchFamily="34" charset="0"/>
                          <a:cs typeface="Arial" panose="020B0604020202020204" pitchFamily="34" charset="0"/>
                        </a:rPr>
                        <a:t>on</a:t>
                      </a:r>
                      <a:r>
                        <a:rPr sz="1200" spc="-10" dirty="0">
                          <a:latin typeface="Arial" panose="020B0604020202020204" pitchFamily="34" charset="0"/>
                          <a:cs typeface="Arial" panose="020B0604020202020204" pitchFamily="34" charset="0"/>
                        </a:rPr>
                        <a:t>c</a:t>
                      </a:r>
                      <a:r>
                        <a:rPr sz="1200" dirty="0">
                          <a:latin typeface="Arial" panose="020B0604020202020204" pitchFamily="34" charset="0"/>
                          <a:cs typeface="Arial" panose="020B0604020202020204" pitchFamily="34" charset="0"/>
                        </a:rPr>
                        <a:t>e</a:t>
                      </a:r>
                      <a:r>
                        <a:rPr sz="1200" spc="-10" dirty="0">
                          <a:latin typeface="Arial" panose="020B0604020202020204" pitchFamily="34" charset="0"/>
                          <a:cs typeface="Arial" panose="020B0604020202020204" pitchFamily="34" charset="0"/>
                        </a:rPr>
                        <a:t>p</a:t>
                      </a:r>
                      <a:r>
                        <a:rPr sz="1200" dirty="0">
                          <a:latin typeface="Arial" panose="020B0604020202020204" pitchFamily="34" charset="0"/>
                          <a:cs typeface="Arial" panose="020B0604020202020204" pitchFamily="34" charset="0"/>
                        </a:rPr>
                        <a:t>tion</a:t>
                      </a:r>
                      <a:endParaRPr lang="en-US" sz="1200" dirty="0">
                        <a:latin typeface="Arial" panose="020B0604020202020204" pitchFamily="34" charset="0"/>
                        <a:cs typeface="Arial" panose="020B0604020202020204" pitchFamily="34" charset="0"/>
                      </a:endParaRPr>
                    </a:p>
                    <a:p>
                      <a:pPr marL="847725">
                        <a:lnSpc>
                          <a:spcPct val="100000"/>
                        </a:lnSpc>
                      </a:pPr>
                      <a:r>
                        <a:rPr lang="en-US" sz="1200" dirty="0">
                          <a:latin typeface="Arial" panose="020B0604020202020204" pitchFamily="34" charset="0"/>
                          <a:cs typeface="Arial" panose="020B0604020202020204" pitchFamily="34" charset="0"/>
                        </a:rPr>
                        <a:t>Pregnancy</a:t>
                      </a:r>
                      <a:endParaRPr sz="1200" dirty="0">
                        <a:latin typeface="Arial" panose="020B0604020202020204" pitchFamily="34" charset="0"/>
                        <a:cs typeface="Arial" panose="020B0604020202020204" pitchFamily="34" charset="0"/>
                      </a:endParaRPr>
                    </a:p>
                  </a:txBody>
                  <a:tcPr marL="0" marR="0" marT="0" marB="0">
                    <a:lnL w="12700">
                      <a:solidFill>
                        <a:srgbClr val="5B9BD4"/>
                      </a:solidFill>
                      <a:prstDash val="solid"/>
                    </a:lnL>
                    <a:lnT w="12700">
                      <a:solidFill>
                        <a:srgbClr val="5B9BD4"/>
                      </a:solidFill>
                      <a:prstDash val="solid"/>
                    </a:lnT>
                    <a:lnB w="12700">
                      <a:solidFill>
                        <a:srgbClr val="5B9BD4"/>
                      </a:solidFill>
                      <a:prstDash val="solid"/>
                    </a:lnB>
                  </a:tcPr>
                </a:tc>
                <a:tc>
                  <a:txBody>
                    <a:bodyPr/>
                    <a:lstStyle/>
                    <a:p>
                      <a:pPr marL="342900" marR="380365" indent="0">
                        <a:lnSpc>
                          <a:spcPct val="100000"/>
                        </a:lnSpc>
                        <a:buFont typeface="Wingdings" panose="05000000000000000000" pitchFamily="2" charset="2"/>
                        <a:buNone/>
                      </a:pPr>
                      <a:r>
                        <a:rPr lang="en-US" sz="1200" u="sng" dirty="0">
                          <a:latin typeface="Arial" panose="020B0604020202020204" pitchFamily="34" charset="0"/>
                          <a:cs typeface="Arial" panose="020B0604020202020204" pitchFamily="34" charset="0"/>
                        </a:rPr>
                        <a:t>Any Mab is ok</a:t>
                      </a:r>
                    </a:p>
                    <a:p>
                      <a:pPr marL="1030288" marR="380365" lvl="1" indent="-344488">
                        <a:lnSpc>
                          <a:spcPct val="100000"/>
                        </a:lnSpc>
                        <a:buFont typeface="Arial" panose="020B0604020202020204" pitchFamily="34" charset="0"/>
                        <a:buChar char="•"/>
                      </a:pPr>
                      <a:r>
                        <a:rPr sz="1200" dirty="0">
                          <a:latin typeface="Arial" panose="020B0604020202020204" pitchFamily="34" charset="0"/>
                          <a:cs typeface="Arial" panose="020B0604020202020204" pitchFamily="34" charset="0"/>
                        </a:rPr>
                        <a:t>A</a:t>
                      </a:r>
                      <a:r>
                        <a:rPr sz="1200" spc="-15" dirty="0">
                          <a:latin typeface="Arial" panose="020B0604020202020204" pitchFamily="34" charset="0"/>
                          <a:cs typeface="Arial" panose="020B0604020202020204" pitchFamily="34" charset="0"/>
                        </a:rPr>
                        <a:t>n</a:t>
                      </a:r>
                      <a:r>
                        <a:rPr sz="1200" dirty="0">
                          <a:latin typeface="Arial" panose="020B0604020202020204" pitchFamily="34" charset="0"/>
                          <a:cs typeface="Arial" panose="020B0604020202020204" pitchFamily="34" charset="0"/>
                        </a:rPr>
                        <a:t>t</a:t>
                      </a:r>
                      <a:r>
                        <a:rPr sz="1200" spc="-5" dirty="0">
                          <a:latin typeface="Arial" panose="020B0604020202020204" pitchFamily="34" charset="0"/>
                          <a:cs typeface="Arial" panose="020B0604020202020204" pitchFamily="34" charset="0"/>
                        </a:rPr>
                        <a:t>i</a:t>
                      </a:r>
                      <a:r>
                        <a:rPr sz="1200" dirty="0">
                          <a:latin typeface="Arial" panose="020B0604020202020204" pitchFamily="34" charset="0"/>
                          <a:cs typeface="Arial" panose="020B0604020202020204" pitchFamily="34" charset="0"/>
                        </a:rPr>
                        <a:t>-</a:t>
                      </a:r>
                      <a:r>
                        <a:rPr sz="1200" spc="-5" dirty="0">
                          <a:latin typeface="Arial" panose="020B0604020202020204" pitchFamily="34" charset="0"/>
                          <a:cs typeface="Arial" panose="020B0604020202020204" pitchFamily="34" charset="0"/>
                        </a:rPr>
                        <a:t>T</a:t>
                      </a:r>
                      <a:r>
                        <a:rPr sz="1200" spc="5" dirty="0">
                          <a:latin typeface="Arial" panose="020B0604020202020204" pitchFamily="34" charset="0"/>
                          <a:cs typeface="Arial" panose="020B0604020202020204" pitchFamily="34" charset="0"/>
                        </a:rPr>
                        <a:t>N</a:t>
                      </a:r>
                      <a:r>
                        <a:rPr sz="1200" spc="-145" dirty="0">
                          <a:latin typeface="Arial" panose="020B0604020202020204" pitchFamily="34" charset="0"/>
                          <a:cs typeface="Arial" panose="020B0604020202020204" pitchFamily="34" charset="0"/>
                        </a:rPr>
                        <a:t>F</a:t>
                      </a:r>
                      <a:r>
                        <a:rPr sz="1200" dirty="0">
                          <a:latin typeface="Arial" panose="020B0604020202020204" pitchFamily="34" charset="0"/>
                          <a:cs typeface="Arial" panose="020B0604020202020204" pitchFamily="34" charset="0"/>
                        </a:rPr>
                        <a:t>,</a:t>
                      </a:r>
                      <a:r>
                        <a:rPr sz="1200" spc="-20" dirty="0">
                          <a:latin typeface="Arial" panose="020B0604020202020204" pitchFamily="34" charset="0"/>
                          <a:cs typeface="Arial" panose="020B0604020202020204" pitchFamily="34" charset="0"/>
                        </a:rPr>
                        <a:t> </a:t>
                      </a:r>
                      <a:endParaRPr lang="en-US" sz="1200" spc="-20" dirty="0">
                        <a:latin typeface="Arial" panose="020B0604020202020204" pitchFamily="34" charset="0"/>
                        <a:cs typeface="Arial" panose="020B0604020202020204" pitchFamily="34" charset="0"/>
                      </a:endParaRPr>
                    </a:p>
                    <a:p>
                      <a:pPr marL="1030288" marR="380365" lvl="1" indent="-344488">
                        <a:lnSpc>
                          <a:spcPct val="100000"/>
                        </a:lnSpc>
                        <a:buFont typeface="Arial" panose="020B0604020202020204" pitchFamily="34" charset="0"/>
                        <a:buChar char="•"/>
                      </a:pPr>
                      <a:r>
                        <a:rPr lang="en-US" sz="1200" spc="-15" dirty="0">
                          <a:latin typeface="Arial" panose="020B0604020202020204" pitchFamily="34" charset="0"/>
                          <a:cs typeface="Arial" panose="020B0604020202020204" pitchFamily="34" charset="0"/>
                        </a:rPr>
                        <a:t>V</a:t>
                      </a:r>
                      <a:r>
                        <a:rPr sz="1200" dirty="0">
                          <a:latin typeface="Arial" panose="020B0604020202020204" pitchFamily="34" charset="0"/>
                          <a:cs typeface="Arial" panose="020B0604020202020204" pitchFamily="34" charset="0"/>
                        </a:rPr>
                        <a:t>e</a:t>
                      </a:r>
                      <a:r>
                        <a:rPr sz="1200" spc="-10" dirty="0">
                          <a:latin typeface="Arial" panose="020B0604020202020204" pitchFamily="34" charset="0"/>
                          <a:cs typeface="Arial" panose="020B0604020202020204" pitchFamily="34" charset="0"/>
                        </a:rPr>
                        <a:t>d</a:t>
                      </a:r>
                      <a:r>
                        <a:rPr sz="1200" spc="-5" dirty="0">
                          <a:latin typeface="Arial" panose="020B0604020202020204" pitchFamily="34" charset="0"/>
                          <a:cs typeface="Arial" panose="020B0604020202020204" pitchFamily="34" charset="0"/>
                        </a:rPr>
                        <a:t>o</a:t>
                      </a:r>
                      <a:r>
                        <a:rPr sz="1200" spc="5" dirty="0">
                          <a:latin typeface="Arial" panose="020B0604020202020204" pitchFamily="34" charset="0"/>
                          <a:cs typeface="Arial" panose="020B0604020202020204" pitchFamily="34" charset="0"/>
                        </a:rPr>
                        <a:t>l</a:t>
                      </a:r>
                      <a:r>
                        <a:rPr sz="1200" dirty="0">
                          <a:latin typeface="Arial" panose="020B0604020202020204" pitchFamily="34" charset="0"/>
                          <a:cs typeface="Arial" panose="020B0604020202020204" pitchFamily="34" charset="0"/>
                        </a:rPr>
                        <a:t>i</a:t>
                      </a:r>
                      <a:r>
                        <a:rPr sz="1200" spc="-15" dirty="0">
                          <a:latin typeface="Arial" panose="020B0604020202020204" pitchFamily="34" charset="0"/>
                          <a:cs typeface="Arial" panose="020B0604020202020204" pitchFamily="34" charset="0"/>
                        </a:rPr>
                        <a:t>z</a:t>
                      </a:r>
                      <a:r>
                        <a:rPr sz="1200" spc="-10" dirty="0">
                          <a:latin typeface="Arial" panose="020B0604020202020204" pitchFamily="34" charset="0"/>
                          <a:cs typeface="Arial" panose="020B0604020202020204" pitchFamily="34" charset="0"/>
                        </a:rPr>
                        <a:t>um</a:t>
                      </a:r>
                      <a:r>
                        <a:rPr sz="1200" dirty="0">
                          <a:latin typeface="Arial" panose="020B0604020202020204" pitchFamily="34" charset="0"/>
                          <a:cs typeface="Arial" panose="020B0604020202020204" pitchFamily="34" charset="0"/>
                        </a:rPr>
                        <a:t>a</a:t>
                      </a:r>
                      <a:r>
                        <a:rPr sz="1200" spc="-10" dirty="0">
                          <a:latin typeface="Arial" panose="020B0604020202020204" pitchFamily="34" charset="0"/>
                          <a:cs typeface="Arial" panose="020B0604020202020204" pitchFamily="34" charset="0"/>
                        </a:rPr>
                        <a:t>b</a:t>
                      </a:r>
                      <a:r>
                        <a:rPr sz="1200" dirty="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a:p>
                      <a:pPr marL="1030288" marR="380365" lvl="1" indent="-344488">
                        <a:lnSpc>
                          <a:spcPct val="100000"/>
                        </a:lnSpc>
                        <a:buFont typeface="Arial" panose="020B0604020202020204" pitchFamily="34" charset="0"/>
                        <a:buChar char="•"/>
                      </a:pPr>
                      <a:r>
                        <a:rPr lang="en-US" sz="1200" spc="-10" dirty="0">
                          <a:latin typeface="Arial" panose="020B0604020202020204" pitchFamily="34" charset="0"/>
                          <a:cs typeface="Arial" panose="020B0604020202020204" pitchFamily="34" charset="0"/>
                        </a:rPr>
                        <a:t>U</a:t>
                      </a:r>
                      <a:r>
                        <a:rPr sz="1200" spc="-10" dirty="0">
                          <a:latin typeface="Arial" panose="020B0604020202020204" pitchFamily="34" charset="0"/>
                          <a:cs typeface="Arial" panose="020B0604020202020204" pitchFamily="34" charset="0"/>
                        </a:rPr>
                        <a:t>s</a:t>
                      </a:r>
                      <a:r>
                        <a:rPr sz="1200" spc="-15" dirty="0">
                          <a:latin typeface="Arial" panose="020B0604020202020204" pitchFamily="34" charset="0"/>
                          <a:cs typeface="Arial" panose="020B0604020202020204" pitchFamily="34" charset="0"/>
                        </a:rPr>
                        <a:t>t</a:t>
                      </a:r>
                      <a:r>
                        <a:rPr sz="1200" dirty="0">
                          <a:latin typeface="Arial" panose="020B0604020202020204" pitchFamily="34" charset="0"/>
                          <a:cs typeface="Arial" panose="020B0604020202020204" pitchFamily="34" charset="0"/>
                        </a:rPr>
                        <a:t>e</a:t>
                      </a:r>
                      <a:r>
                        <a:rPr sz="1200" spc="-5" dirty="0">
                          <a:latin typeface="Arial" panose="020B0604020202020204" pitchFamily="34" charset="0"/>
                          <a:cs typeface="Arial" panose="020B0604020202020204" pitchFamily="34" charset="0"/>
                        </a:rPr>
                        <a:t>k</a:t>
                      </a:r>
                      <a:r>
                        <a:rPr sz="1200" dirty="0">
                          <a:latin typeface="Arial" panose="020B0604020202020204" pitchFamily="34" charset="0"/>
                          <a:cs typeface="Arial" panose="020B0604020202020204" pitchFamily="34" charset="0"/>
                        </a:rPr>
                        <a:t>in</a:t>
                      </a:r>
                      <a:r>
                        <a:rPr sz="1200" spc="-15" dirty="0">
                          <a:latin typeface="Arial" panose="020B0604020202020204" pitchFamily="34" charset="0"/>
                          <a:cs typeface="Arial" panose="020B0604020202020204" pitchFamily="34" charset="0"/>
                        </a:rPr>
                        <a:t>u</a:t>
                      </a:r>
                      <a:r>
                        <a:rPr sz="1200" spc="-10" dirty="0">
                          <a:latin typeface="Arial" panose="020B0604020202020204" pitchFamily="34" charset="0"/>
                          <a:cs typeface="Arial" panose="020B0604020202020204" pitchFamily="34" charset="0"/>
                        </a:rPr>
                        <a:t>m</a:t>
                      </a:r>
                      <a:r>
                        <a:rPr sz="1200" dirty="0">
                          <a:latin typeface="Arial" panose="020B0604020202020204" pitchFamily="34" charset="0"/>
                          <a:cs typeface="Arial" panose="020B0604020202020204" pitchFamily="34" charset="0"/>
                        </a:rPr>
                        <a:t>a</a:t>
                      </a:r>
                      <a:r>
                        <a:rPr lang="en-US" sz="1200" dirty="0">
                          <a:latin typeface="Arial" panose="020B0604020202020204" pitchFamily="34" charset="0"/>
                          <a:cs typeface="Arial" panose="020B0604020202020204" pitchFamily="34" charset="0"/>
                        </a:rPr>
                        <a:t>b</a:t>
                      </a:r>
                    </a:p>
                    <a:p>
                      <a:pPr marL="1030288" marR="380365" lvl="1" indent="-344488">
                        <a:lnSpc>
                          <a:spcPct val="100000"/>
                        </a:lnSpc>
                        <a:buFont typeface="Arial" panose="020B0604020202020204" pitchFamily="34" charset="0"/>
                        <a:buChar char="•"/>
                      </a:pPr>
                      <a:r>
                        <a:rPr lang="en-US" sz="1200" dirty="0">
                          <a:latin typeface="Arial" panose="020B0604020202020204" pitchFamily="34" charset="0"/>
                          <a:cs typeface="Arial" panose="020B0604020202020204" pitchFamily="34" charset="0"/>
                        </a:rPr>
                        <a:t>Risankizumab</a:t>
                      </a:r>
                      <a:endParaRPr sz="1200" dirty="0">
                        <a:latin typeface="Arial" panose="020B0604020202020204" pitchFamily="34" charset="0"/>
                        <a:cs typeface="Arial" panose="020B0604020202020204" pitchFamily="34" charset="0"/>
                      </a:endParaRPr>
                    </a:p>
                  </a:txBody>
                  <a:tcPr marL="0" marR="0" marT="0" marB="0">
                    <a:lnT w="12700">
                      <a:solidFill>
                        <a:srgbClr val="5B9BD4"/>
                      </a:solidFill>
                      <a:prstDash val="solid"/>
                    </a:lnT>
                    <a:lnB w="12700">
                      <a:solidFill>
                        <a:srgbClr val="5B9BD4"/>
                      </a:solidFill>
                      <a:prstDash val="solid"/>
                    </a:lnB>
                  </a:tcPr>
                </a:tc>
                <a:tc>
                  <a:txBody>
                    <a:bodyPr/>
                    <a:lstStyle/>
                    <a:p>
                      <a:pPr marL="1179513" marR="77470" indent="-1063625" algn="l">
                        <a:lnSpc>
                          <a:spcPct val="100000"/>
                        </a:lnSpc>
                      </a:pPr>
                      <a:r>
                        <a:rPr sz="1200" spc="-5" dirty="0">
                          <a:latin typeface="Arial" panose="020B0604020202020204" pitchFamily="34" charset="0"/>
                          <a:cs typeface="Arial" panose="020B0604020202020204" pitchFamily="34" charset="0"/>
                        </a:rPr>
                        <a:t>E</a:t>
                      </a:r>
                      <a:r>
                        <a:rPr sz="1200" spc="-10" dirty="0">
                          <a:latin typeface="Arial" panose="020B0604020202020204" pitchFamily="34" charset="0"/>
                          <a:cs typeface="Arial" panose="020B0604020202020204" pitchFamily="34" charset="0"/>
                        </a:rPr>
                        <a:t>s</a:t>
                      </a:r>
                      <a:r>
                        <a:rPr sz="1200" spc="-15" dirty="0">
                          <a:latin typeface="Arial" panose="020B0604020202020204" pitchFamily="34" charset="0"/>
                          <a:cs typeface="Arial" panose="020B0604020202020204" pitchFamily="34" charset="0"/>
                        </a:rPr>
                        <a:t>t</a:t>
                      </a:r>
                      <a:r>
                        <a:rPr sz="1200" dirty="0">
                          <a:latin typeface="Arial" panose="020B0604020202020204" pitchFamily="34" charset="0"/>
                          <a:cs typeface="Arial" panose="020B0604020202020204" pitchFamily="34" charset="0"/>
                        </a:rPr>
                        <a:t>a</a:t>
                      </a:r>
                      <a:r>
                        <a:rPr sz="1200" spc="-10" dirty="0">
                          <a:latin typeface="Arial" panose="020B0604020202020204" pitchFamily="34" charset="0"/>
                          <a:cs typeface="Arial" panose="020B0604020202020204" pitchFamily="34" charset="0"/>
                        </a:rPr>
                        <a:t>b</a:t>
                      </a:r>
                      <a:r>
                        <a:rPr sz="1200" dirty="0">
                          <a:latin typeface="Arial" panose="020B0604020202020204" pitchFamily="34" charset="0"/>
                          <a:cs typeface="Arial" panose="020B0604020202020204" pitchFamily="34" charset="0"/>
                        </a:rPr>
                        <a:t>lis</a:t>
                      </a:r>
                      <a:r>
                        <a:rPr sz="1200" spc="-10" dirty="0">
                          <a:latin typeface="Arial" panose="020B0604020202020204" pitchFamily="34" charset="0"/>
                          <a:cs typeface="Arial" panose="020B0604020202020204" pitchFamily="34" charset="0"/>
                        </a:rPr>
                        <a:t>h</a:t>
                      </a:r>
                      <a:r>
                        <a:rPr sz="1200" dirty="0">
                          <a:latin typeface="Arial" panose="020B0604020202020204" pitchFamily="34" charset="0"/>
                          <a:cs typeface="Arial" panose="020B0604020202020204" pitchFamily="34" charset="0"/>
                        </a:rPr>
                        <a:t>ed</a:t>
                      </a:r>
                      <a:r>
                        <a:rPr sz="1200" spc="5" dirty="0">
                          <a:latin typeface="Arial" panose="020B0604020202020204" pitchFamily="34" charset="0"/>
                          <a:cs typeface="Arial" panose="020B0604020202020204" pitchFamily="34" charset="0"/>
                        </a:rPr>
                        <a:t> </a:t>
                      </a:r>
                      <a:r>
                        <a:rPr sz="1200" spc="-5" dirty="0">
                          <a:latin typeface="Arial" panose="020B0604020202020204" pitchFamily="34" charset="0"/>
                          <a:cs typeface="Arial" panose="020B0604020202020204" pitchFamily="34" charset="0"/>
                        </a:rPr>
                        <a:t>s</a:t>
                      </a:r>
                      <a:r>
                        <a:rPr sz="1200" spc="-10" dirty="0">
                          <a:latin typeface="Arial" panose="020B0604020202020204" pitchFamily="34" charset="0"/>
                          <a:cs typeface="Arial" panose="020B0604020202020204" pitchFamily="34" charset="0"/>
                        </a:rPr>
                        <a:t>a</a:t>
                      </a:r>
                      <a:r>
                        <a:rPr sz="1200" spc="-35" dirty="0">
                          <a:latin typeface="Arial" panose="020B0604020202020204" pitchFamily="34" charset="0"/>
                          <a:cs typeface="Arial" panose="020B0604020202020204" pitchFamily="34" charset="0"/>
                        </a:rPr>
                        <a:t>f</a:t>
                      </a:r>
                      <a:r>
                        <a:rPr sz="1200" spc="-15" dirty="0">
                          <a:latin typeface="Arial" panose="020B0604020202020204" pitchFamily="34" charset="0"/>
                          <a:cs typeface="Arial" panose="020B0604020202020204" pitchFamily="34" charset="0"/>
                        </a:rPr>
                        <a:t>e</a:t>
                      </a:r>
                      <a:r>
                        <a:rPr sz="1200" dirty="0">
                          <a:latin typeface="Arial" panose="020B0604020202020204" pitchFamily="34" charset="0"/>
                          <a:cs typeface="Arial" panose="020B0604020202020204" pitchFamily="34" charset="0"/>
                        </a:rPr>
                        <a:t>ty</a:t>
                      </a:r>
                      <a:r>
                        <a:rPr lang="en-US" sz="1200" dirty="0">
                          <a:latin typeface="Arial" panose="020B0604020202020204" pitchFamily="34" charset="0"/>
                          <a:cs typeface="Arial" panose="020B0604020202020204" pitchFamily="34" charset="0"/>
                        </a:rPr>
                        <a:t>-  treat through pregnancy</a:t>
                      </a:r>
                    </a:p>
                    <a:p>
                      <a:pPr marL="556895" indent="-128905">
                        <a:lnSpc>
                          <a:spcPts val="2050"/>
                        </a:lnSpc>
                        <a:spcBef>
                          <a:spcPts val="350"/>
                        </a:spcBef>
                        <a:buFont typeface="Arial"/>
                        <a:buChar char="•"/>
                        <a:tabLst>
                          <a:tab pos="557530" algn="l"/>
                        </a:tabLst>
                      </a:pPr>
                      <a:r>
                        <a:rPr lang="en-US" sz="1200" b="1" i="1" dirty="0">
                          <a:latin typeface="Arial" panose="020B0604020202020204" pitchFamily="34" charset="0"/>
                          <a:cs typeface="Arial" panose="020B0604020202020204" pitchFamily="34" charset="0"/>
                        </a:rPr>
                        <a:t>S</a:t>
                      </a:r>
                      <a:r>
                        <a:rPr lang="en-US" sz="1200" b="1" i="1" spc="-20" dirty="0">
                          <a:latin typeface="Arial" panose="020B0604020202020204" pitchFamily="34" charset="0"/>
                          <a:cs typeface="Arial" panose="020B0604020202020204" pitchFamily="34" charset="0"/>
                        </a:rPr>
                        <a:t>t</a:t>
                      </a:r>
                      <a:r>
                        <a:rPr lang="en-US" sz="1200" b="1" i="1" spc="-5" dirty="0">
                          <a:latin typeface="Arial" panose="020B0604020202020204" pitchFamily="34" charset="0"/>
                          <a:cs typeface="Arial" panose="020B0604020202020204" pitchFamily="34" charset="0"/>
                        </a:rPr>
                        <a:t>o</a:t>
                      </a:r>
                      <a:r>
                        <a:rPr lang="en-US" sz="1200" b="1" i="1" spc="-10" dirty="0">
                          <a:latin typeface="Arial" panose="020B0604020202020204" pitchFamily="34" charset="0"/>
                          <a:cs typeface="Arial" panose="020B0604020202020204" pitchFamily="34" charset="0"/>
                        </a:rPr>
                        <a:t>p</a:t>
                      </a:r>
                      <a:r>
                        <a:rPr lang="en-US" sz="1200" b="1" i="1" spc="5" dirty="0">
                          <a:latin typeface="Arial" panose="020B0604020202020204" pitchFamily="34" charset="0"/>
                          <a:cs typeface="Arial" panose="020B0604020202020204" pitchFamily="34" charset="0"/>
                        </a:rPr>
                        <a:t> </a:t>
                      </a:r>
                      <a:r>
                        <a:rPr lang="en-US" sz="1200" spc="-20" dirty="0">
                          <a:latin typeface="Arial" panose="020B0604020202020204" pitchFamily="34" charset="0"/>
                          <a:cs typeface="Arial" panose="020B0604020202020204" pitchFamily="34" charset="0"/>
                        </a:rPr>
                        <a:t>M</a:t>
                      </a:r>
                      <a:r>
                        <a:rPr lang="en-US" sz="1200" spc="-5" dirty="0">
                          <a:latin typeface="Arial" panose="020B0604020202020204" pitchFamily="34" charset="0"/>
                          <a:cs typeface="Arial" panose="020B0604020202020204" pitchFamily="34" charset="0"/>
                        </a:rPr>
                        <a:t>T</a:t>
                      </a:r>
                      <a:r>
                        <a:rPr lang="en-US" sz="1200" dirty="0">
                          <a:latin typeface="Arial" panose="020B0604020202020204" pitchFamily="34" charset="0"/>
                          <a:cs typeface="Arial" panose="020B0604020202020204" pitchFamily="34" charset="0"/>
                        </a:rPr>
                        <a:t>X  or AZA/6-MP </a:t>
                      </a:r>
                      <a:r>
                        <a:rPr lang="en-US" sz="1200" spc="-15" dirty="0">
                          <a:latin typeface="Arial" panose="020B0604020202020204" pitchFamily="34" charset="0"/>
                          <a:cs typeface="Arial" panose="020B0604020202020204" pitchFamily="34" charset="0"/>
                        </a:rPr>
                        <a:t>&gt;</a:t>
                      </a:r>
                      <a:r>
                        <a:rPr lang="en-US" sz="1200" spc="-10" dirty="0">
                          <a:latin typeface="Arial" panose="020B0604020202020204" pitchFamily="34" charset="0"/>
                          <a:cs typeface="Arial" panose="020B0604020202020204" pitchFamily="34" charset="0"/>
                        </a:rPr>
                        <a:t>3</a:t>
                      </a:r>
                      <a:r>
                        <a:rPr lang="en-US" sz="1200" spc="10" dirty="0">
                          <a:latin typeface="Arial" panose="020B0604020202020204" pitchFamily="34" charset="0"/>
                          <a:cs typeface="Arial" panose="020B0604020202020204" pitchFamily="34" charset="0"/>
                        </a:rPr>
                        <a:t> </a:t>
                      </a:r>
                      <a:r>
                        <a:rPr lang="en-US" sz="1200" spc="-15" dirty="0">
                          <a:latin typeface="Arial" panose="020B0604020202020204" pitchFamily="34" charset="0"/>
                          <a:cs typeface="Arial" panose="020B0604020202020204" pitchFamily="34" charset="0"/>
                        </a:rPr>
                        <a:t>m</a:t>
                      </a:r>
                      <a:r>
                        <a:rPr lang="en-US" sz="1200" spc="-5" dirty="0">
                          <a:latin typeface="Arial" panose="020B0604020202020204" pitchFamily="34" charset="0"/>
                          <a:cs typeface="Arial" panose="020B0604020202020204" pitchFamily="34" charset="0"/>
                        </a:rPr>
                        <a:t>onth</a:t>
                      </a:r>
                      <a:r>
                        <a:rPr lang="en-US" sz="1200" dirty="0">
                          <a:latin typeface="Arial" panose="020B0604020202020204" pitchFamily="34" charset="0"/>
                          <a:cs typeface="Arial" panose="020B0604020202020204" pitchFamily="34" charset="0"/>
                        </a:rPr>
                        <a:t>s</a:t>
                      </a:r>
                      <a:r>
                        <a:rPr lang="en-US" sz="1200" spc="-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and</a:t>
                      </a:r>
                      <a:r>
                        <a:rPr lang="en-US" sz="1200" spc="5" dirty="0">
                          <a:latin typeface="Arial" panose="020B0604020202020204" pitchFamily="34" charset="0"/>
                          <a:cs typeface="Arial" panose="020B0604020202020204" pitchFamily="34" charset="0"/>
                        </a:rPr>
                        <a:t> </a:t>
                      </a:r>
                    </a:p>
                    <a:p>
                      <a:pPr marL="556895" indent="-128905">
                        <a:lnSpc>
                          <a:spcPts val="2050"/>
                        </a:lnSpc>
                        <a:spcBef>
                          <a:spcPts val="350"/>
                        </a:spcBef>
                        <a:buFont typeface="Arial"/>
                        <a:buChar char="•"/>
                        <a:tabLst>
                          <a:tab pos="557530" algn="l"/>
                        </a:tabLst>
                      </a:pPr>
                      <a:r>
                        <a:rPr lang="en-US" sz="1200" b="1" spc="-20" dirty="0">
                          <a:latin typeface="Arial" panose="020B0604020202020204" pitchFamily="34" charset="0"/>
                          <a:cs typeface="Arial" panose="020B0604020202020204" pitchFamily="34" charset="0"/>
                        </a:rPr>
                        <a:t>S</a:t>
                      </a:r>
                      <a:r>
                        <a:rPr lang="en-US" sz="1200" b="1" spc="-35" dirty="0">
                          <a:latin typeface="Arial" panose="020B0604020202020204" pitchFamily="34" charset="0"/>
                          <a:cs typeface="Arial" panose="020B0604020202020204" pitchFamily="34" charset="0"/>
                        </a:rPr>
                        <a:t>t</a:t>
                      </a:r>
                      <a:r>
                        <a:rPr lang="en-US" sz="1200" b="1" spc="-5" dirty="0">
                          <a:latin typeface="Arial" panose="020B0604020202020204" pitchFamily="34" charset="0"/>
                          <a:cs typeface="Arial" panose="020B0604020202020204" pitchFamily="34" charset="0"/>
                        </a:rPr>
                        <a:t>o</a:t>
                      </a:r>
                      <a:r>
                        <a:rPr lang="en-US" sz="1200" b="1" dirty="0">
                          <a:latin typeface="Arial" panose="020B0604020202020204" pitchFamily="34" charset="0"/>
                          <a:cs typeface="Arial" panose="020B0604020202020204" pitchFamily="34" charset="0"/>
                        </a:rPr>
                        <a:t>p</a:t>
                      </a:r>
                      <a:r>
                        <a:rPr lang="en-US" sz="1200" spc="5" dirty="0">
                          <a:latin typeface="Arial" panose="020B0604020202020204" pitchFamily="34" charset="0"/>
                          <a:cs typeface="Arial" panose="020B0604020202020204" pitchFamily="34" charset="0"/>
                        </a:rPr>
                        <a:t> </a:t>
                      </a:r>
                      <a:r>
                        <a:rPr lang="en-US" sz="1200" spc="-35" dirty="0">
                          <a:latin typeface="Arial" panose="020B0604020202020204" pitchFamily="34" charset="0"/>
                          <a:cs typeface="Arial" panose="020B0604020202020204" pitchFamily="34" charset="0"/>
                        </a:rPr>
                        <a:t>O</a:t>
                      </a:r>
                      <a:r>
                        <a:rPr lang="en-US" sz="1200" spc="-15" dirty="0">
                          <a:latin typeface="Arial" panose="020B0604020202020204" pitchFamily="34" charset="0"/>
                          <a:cs typeface="Arial" panose="020B0604020202020204" pitchFamily="34" charset="0"/>
                        </a:rPr>
                        <a:t>Z</a:t>
                      </a:r>
                      <a:r>
                        <a:rPr lang="en-US" sz="1200" spc="-5" dirty="0">
                          <a:latin typeface="Arial" panose="020B0604020202020204" pitchFamily="34" charset="0"/>
                          <a:cs typeface="Arial" panose="020B0604020202020204" pitchFamily="34" charset="0"/>
                        </a:rPr>
                        <a:t>A, </a:t>
                      </a:r>
                      <a:r>
                        <a:rPr lang="en-US" sz="1200" spc="-55" dirty="0">
                          <a:latin typeface="Arial" panose="020B0604020202020204" pitchFamily="34" charset="0"/>
                          <a:cs typeface="Arial" panose="020B0604020202020204" pitchFamily="34" charset="0"/>
                        </a:rPr>
                        <a:t>T</a:t>
                      </a:r>
                      <a:r>
                        <a:rPr lang="en-US" sz="1200" dirty="0">
                          <a:latin typeface="Arial" panose="020B0604020202020204" pitchFamily="34" charset="0"/>
                          <a:cs typeface="Arial" panose="020B0604020202020204" pitchFamily="34" charset="0"/>
                        </a:rPr>
                        <a:t>O</a:t>
                      </a:r>
                      <a:r>
                        <a:rPr lang="en-US" sz="1200" spc="-105" dirty="0">
                          <a:latin typeface="Arial" panose="020B0604020202020204" pitchFamily="34" charset="0"/>
                          <a:cs typeface="Arial" panose="020B0604020202020204" pitchFamily="34" charset="0"/>
                        </a:rPr>
                        <a:t>F</a:t>
                      </a:r>
                      <a:r>
                        <a:rPr lang="en-US" sz="1200" spc="-5" dirty="0">
                          <a:latin typeface="Arial" panose="020B0604020202020204" pitchFamily="34" charset="0"/>
                          <a:cs typeface="Arial" panose="020B0604020202020204" pitchFamily="34" charset="0"/>
                        </a:rPr>
                        <a:t>A, o</a:t>
                      </a:r>
                      <a:r>
                        <a:rPr lang="en-US" sz="1200" spc="-10" dirty="0">
                          <a:latin typeface="Arial" panose="020B0604020202020204" pitchFamily="34" charset="0"/>
                          <a:cs typeface="Arial" panose="020B0604020202020204" pitchFamily="34" charset="0"/>
                        </a:rPr>
                        <a:t>r</a:t>
                      </a:r>
                      <a:r>
                        <a:rPr lang="en-US" sz="1200" dirty="0">
                          <a:latin typeface="Arial" panose="020B0604020202020204" pitchFamily="34" charset="0"/>
                          <a:cs typeface="Arial" panose="020B0604020202020204" pitchFamily="34" charset="0"/>
                        </a:rPr>
                        <a:t> </a:t>
                      </a:r>
                      <a:r>
                        <a:rPr lang="en-US" sz="1200" spc="-20" dirty="0">
                          <a:latin typeface="Arial" panose="020B0604020202020204" pitchFamily="34" charset="0"/>
                          <a:cs typeface="Arial" panose="020B0604020202020204" pitchFamily="34" charset="0"/>
                        </a:rPr>
                        <a:t>U</a:t>
                      </a:r>
                      <a:r>
                        <a:rPr lang="en-US" sz="1200" spc="-145" dirty="0">
                          <a:latin typeface="Arial" panose="020B0604020202020204" pitchFamily="34" charset="0"/>
                          <a:cs typeface="Arial" panose="020B0604020202020204" pitchFamily="34" charset="0"/>
                        </a:rPr>
                        <a:t>P</a:t>
                      </a:r>
                      <a:r>
                        <a:rPr lang="en-US" sz="1200" spc="-15" dirty="0">
                          <a:latin typeface="Arial" panose="020B0604020202020204" pitchFamily="34" charset="0"/>
                          <a:cs typeface="Arial" panose="020B0604020202020204" pitchFamily="34" charset="0"/>
                        </a:rPr>
                        <a:t>A</a:t>
                      </a:r>
                      <a:r>
                        <a:rPr lang="en-US" sz="1200" spc="-5" dirty="0">
                          <a:latin typeface="Arial" panose="020B0604020202020204" pitchFamily="34" charset="0"/>
                          <a:cs typeface="Arial" panose="020B0604020202020204" pitchFamily="34" charset="0"/>
                        </a:rPr>
                        <a:t> &gt;</a:t>
                      </a:r>
                      <a:r>
                        <a:rPr lang="en-US" sz="1200" spc="-10" dirty="0">
                          <a:latin typeface="Arial" panose="020B0604020202020204" pitchFamily="34" charset="0"/>
                          <a:cs typeface="Arial" panose="020B0604020202020204" pitchFamily="34" charset="0"/>
                        </a:rPr>
                        <a:t>1</a:t>
                      </a:r>
                      <a:r>
                        <a:rPr lang="en-US" sz="1200" spc="1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month</a:t>
                      </a:r>
                      <a:r>
                        <a:rPr lang="en-US" sz="1200" spc="-5" dirty="0">
                          <a:latin typeface="Arial" panose="020B0604020202020204" pitchFamily="34" charset="0"/>
                          <a:cs typeface="Arial" panose="020B0604020202020204" pitchFamily="34" charset="0"/>
                        </a:rPr>
                        <a:t> --</a:t>
                      </a:r>
                    </a:p>
                    <a:p>
                      <a:pPr marL="427990" indent="0">
                        <a:lnSpc>
                          <a:spcPts val="2050"/>
                        </a:lnSpc>
                        <a:spcBef>
                          <a:spcPts val="350"/>
                        </a:spcBef>
                        <a:buFont typeface="Arial"/>
                        <a:buNone/>
                        <a:tabLst>
                          <a:tab pos="557530" algn="l"/>
                        </a:tabLst>
                      </a:pPr>
                      <a:r>
                        <a:rPr lang="en-US" sz="1200" dirty="0">
                          <a:latin typeface="Arial" panose="020B0604020202020204" pitchFamily="34" charset="0"/>
                          <a:cs typeface="Arial" panose="020B0604020202020204" pitchFamily="34" charset="0"/>
                        </a:rPr>
                        <a:t>pri</a:t>
                      </a:r>
                      <a:r>
                        <a:rPr lang="en-US" sz="1200" spc="-5" dirty="0">
                          <a:latin typeface="Arial" panose="020B0604020202020204" pitchFamily="34" charset="0"/>
                          <a:cs typeface="Arial" panose="020B0604020202020204" pitchFamily="34" charset="0"/>
                        </a:rPr>
                        <a:t>o</a:t>
                      </a:r>
                      <a:r>
                        <a:rPr lang="en-US" sz="1200" spc="-10" dirty="0">
                          <a:latin typeface="Arial" panose="020B0604020202020204" pitchFamily="34" charset="0"/>
                          <a:cs typeface="Arial" panose="020B0604020202020204" pitchFamily="34" charset="0"/>
                        </a:rPr>
                        <a:t>r</a:t>
                      </a:r>
                      <a:r>
                        <a:rPr lang="en-US" sz="1200" dirty="0">
                          <a:latin typeface="Arial" panose="020B0604020202020204" pitchFamily="34" charset="0"/>
                          <a:cs typeface="Arial" panose="020B0604020202020204" pitchFamily="34" charset="0"/>
                        </a:rPr>
                        <a:t> </a:t>
                      </a:r>
                      <a:r>
                        <a:rPr lang="en-US" sz="1200" spc="-35" dirty="0">
                          <a:latin typeface="Arial" panose="020B0604020202020204" pitchFamily="34" charset="0"/>
                          <a:cs typeface="Arial" panose="020B0604020202020204" pitchFamily="34" charset="0"/>
                        </a:rPr>
                        <a:t>t</a:t>
                      </a:r>
                      <a:r>
                        <a:rPr lang="en-US" sz="1200" dirty="0">
                          <a:latin typeface="Arial" panose="020B0604020202020204" pitchFamily="34" charset="0"/>
                          <a:cs typeface="Arial" panose="020B0604020202020204" pitchFamily="34" charset="0"/>
                        </a:rPr>
                        <a:t>o</a:t>
                      </a:r>
                      <a:r>
                        <a:rPr lang="en-US" sz="1200" spc="5" dirty="0">
                          <a:latin typeface="Arial" panose="020B0604020202020204" pitchFamily="34" charset="0"/>
                          <a:cs typeface="Arial" panose="020B0604020202020204" pitchFamily="34" charset="0"/>
                        </a:rPr>
                        <a:t> </a:t>
                      </a:r>
                      <a:r>
                        <a:rPr lang="en-US" sz="1200" spc="-30" dirty="0">
                          <a:latin typeface="Arial" panose="020B0604020202020204" pitchFamily="34" charset="0"/>
                          <a:cs typeface="Arial" panose="020B0604020202020204" pitchFamily="34" charset="0"/>
                        </a:rPr>
                        <a:t>c</a:t>
                      </a:r>
                      <a:r>
                        <a:rPr lang="en-US" sz="1200" spc="-5" dirty="0">
                          <a:latin typeface="Arial" panose="020B0604020202020204" pitchFamily="34" charset="0"/>
                          <a:cs typeface="Arial" panose="020B0604020202020204" pitchFamily="34" charset="0"/>
                        </a:rPr>
                        <a:t>o</a:t>
                      </a:r>
                      <a:r>
                        <a:rPr lang="en-US" sz="1200" dirty="0">
                          <a:latin typeface="Arial" panose="020B0604020202020204" pitchFamily="34" charset="0"/>
                          <a:cs typeface="Arial" panose="020B0604020202020204" pitchFamily="34" charset="0"/>
                        </a:rPr>
                        <a:t>n</a:t>
                      </a:r>
                      <a:r>
                        <a:rPr lang="en-US" sz="1200" spc="-10" dirty="0">
                          <a:latin typeface="Arial" panose="020B0604020202020204" pitchFamily="34" charset="0"/>
                          <a:cs typeface="Arial" panose="020B0604020202020204" pitchFamily="34" charset="0"/>
                        </a:rPr>
                        <a:t>c</a:t>
                      </a:r>
                      <a:r>
                        <a:rPr lang="en-US" sz="1200" spc="-15" dirty="0">
                          <a:latin typeface="Arial" panose="020B0604020202020204" pitchFamily="34" charset="0"/>
                          <a:cs typeface="Arial" panose="020B0604020202020204" pitchFamily="34" charset="0"/>
                        </a:rPr>
                        <a:t>e</a:t>
                      </a:r>
                      <a:r>
                        <a:rPr lang="en-US" sz="1200" spc="-5" dirty="0">
                          <a:latin typeface="Arial" panose="020B0604020202020204" pitchFamily="34" charset="0"/>
                          <a:cs typeface="Arial" panose="020B0604020202020204" pitchFamily="34" charset="0"/>
                        </a:rPr>
                        <a:t>p</a:t>
                      </a:r>
                      <a:r>
                        <a:rPr lang="en-US" sz="1200" spc="-15" dirty="0">
                          <a:latin typeface="Arial" panose="020B0604020202020204" pitchFamily="34" charset="0"/>
                          <a:cs typeface="Arial" panose="020B0604020202020204" pitchFamily="34" charset="0"/>
                        </a:rPr>
                        <a:t>t</a:t>
                      </a:r>
                      <a:r>
                        <a:rPr lang="en-US" sz="1200" dirty="0">
                          <a:latin typeface="Arial" panose="020B0604020202020204" pitchFamily="34" charset="0"/>
                          <a:cs typeface="Arial" panose="020B0604020202020204" pitchFamily="34" charset="0"/>
                        </a:rPr>
                        <a:t>i</a:t>
                      </a:r>
                      <a:r>
                        <a:rPr lang="en-US" sz="1200" spc="-5" dirty="0">
                          <a:latin typeface="Arial" panose="020B0604020202020204" pitchFamily="34" charset="0"/>
                          <a:cs typeface="Arial" panose="020B0604020202020204" pitchFamily="34" charset="0"/>
                        </a:rPr>
                        <a:t>o</a:t>
                      </a:r>
                      <a:r>
                        <a:rPr lang="en-US" sz="1200" dirty="0">
                          <a:latin typeface="Arial" panose="020B0604020202020204" pitchFamily="34" charset="0"/>
                          <a:cs typeface="Arial" panose="020B0604020202020204" pitchFamily="34" charset="0"/>
                        </a:rPr>
                        <a:t>n</a:t>
                      </a:r>
                    </a:p>
                    <a:p>
                      <a:pPr marL="1179513" marR="77470" indent="-1063625" algn="l">
                        <a:lnSpc>
                          <a:spcPct val="100000"/>
                        </a:lnSpc>
                      </a:pPr>
                      <a:endParaRPr sz="1200" dirty="0">
                        <a:latin typeface="Arial" panose="020B0604020202020204" pitchFamily="34" charset="0"/>
                        <a:cs typeface="Arial" panose="020B0604020202020204" pitchFamily="34" charset="0"/>
                      </a:endParaRPr>
                    </a:p>
                  </a:txBody>
                  <a:tcPr marL="0" marR="0" marT="0" marB="0">
                    <a:lnR w="12700">
                      <a:solidFill>
                        <a:srgbClr val="5B9BD4"/>
                      </a:solidFill>
                      <a:prstDash val="solid"/>
                    </a:lnR>
                    <a:lnT w="12700">
                      <a:solidFill>
                        <a:srgbClr val="5B9BD4"/>
                      </a:solidFill>
                      <a:prstDash val="solid"/>
                    </a:lnT>
                    <a:lnB w="12700">
                      <a:solidFill>
                        <a:srgbClr val="5B9BD4"/>
                      </a:solidFill>
                      <a:prstDash val="solid"/>
                    </a:lnB>
                  </a:tcPr>
                </a:tc>
                <a:extLst>
                  <a:ext uri="{0D108BD9-81ED-4DB2-BD59-A6C34878D82A}">
                    <a16:rowId xmlns:a16="http://schemas.microsoft.com/office/drawing/2014/main" val="10006"/>
                  </a:ext>
                </a:extLst>
              </a:tr>
              <a:tr h="939936">
                <a:tc>
                  <a:txBody>
                    <a:bodyPr/>
                    <a:lstStyle/>
                    <a:p>
                      <a:pPr marL="858838" marR="93980" indent="0" algn="l">
                        <a:lnSpc>
                          <a:spcPct val="100000"/>
                        </a:lnSpc>
                      </a:pPr>
                      <a:r>
                        <a:rPr sz="1200" spc="-10" dirty="0">
                          <a:latin typeface="Arial" panose="020B0604020202020204" pitchFamily="34" charset="0"/>
                          <a:cs typeface="Arial" panose="020B0604020202020204" pitchFamily="34" charset="0"/>
                        </a:rPr>
                        <a:t>C</a:t>
                      </a:r>
                      <a:r>
                        <a:rPr sz="1200" spc="-5" dirty="0">
                          <a:latin typeface="Arial" panose="020B0604020202020204" pitchFamily="34" charset="0"/>
                          <a:cs typeface="Arial" panose="020B0604020202020204" pitchFamily="34" charset="0"/>
                        </a:rPr>
                        <a:t>om</a:t>
                      </a:r>
                      <a:r>
                        <a:rPr sz="1200" spc="-10" dirty="0">
                          <a:latin typeface="Arial" panose="020B0604020202020204" pitchFamily="34" charset="0"/>
                          <a:cs typeface="Arial" panose="020B0604020202020204" pitchFamily="34" charset="0"/>
                        </a:rPr>
                        <a:t>b</a:t>
                      </a:r>
                      <a:r>
                        <a:rPr sz="1200" dirty="0">
                          <a:latin typeface="Arial" panose="020B0604020202020204" pitchFamily="34" charset="0"/>
                          <a:cs typeface="Arial" panose="020B0604020202020204" pitchFamily="34" charset="0"/>
                        </a:rPr>
                        <a:t>i</a:t>
                      </a:r>
                      <a:r>
                        <a:rPr sz="1200" spc="-10" dirty="0">
                          <a:latin typeface="Arial" panose="020B0604020202020204" pitchFamily="34" charset="0"/>
                          <a:cs typeface="Arial" panose="020B0604020202020204" pitchFamily="34" charset="0"/>
                        </a:rPr>
                        <a:t>n</a:t>
                      </a:r>
                      <a:r>
                        <a:rPr sz="1200" spc="-15" dirty="0">
                          <a:latin typeface="Arial" panose="020B0604020202020204" pitchFamily="34" charset="0"/>
                          <a:cs typeface="Arial" panose="020B0604020202020204" pitchFamily="34" charset="0"/>
                        </a:rPr>
                        <a:t>a</a:t>
                      </a:r>
                      <a:r>
                        <a:rPr sz="1200" dirty="0">
                          <a:latin typeface="Arial" panose="020B0604020202020204" pitchFamily="34" charset="0"/>
                          <a:cs typeface="Arial" panose="020B0604020202020204" pitchFamily="34" charset="0"/>
                        </a:rPr>
                        <a:t>tion</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t</a:t>
                      </a:r>
                      <a:r>
                        <a:rPr sz="1200" spc="-15" dirty="0">
                          <a:latin typeface="Arial" panose="020B0604020202020204" pitchFamily="34" charset="0"/>
                          <a:cs typeface="Arial" panose="020B0604020202020204" pitchFamily="34" charset="0"/>
                        </a:rPr>
                        <a:t>h</a:t>
                      </a:r>
                      <a:r>
                        <a:rPr sz="1200" spc="-5" dirty="0">
                          <a:latin typeface="Arial" panose="020B0604020202020204" pitchFamily="34" charset="0"/>
                          <a:cs typeface="Arial" panose="020B0604020202020204" pitchFamily="34" charset="0"/>
                        </a:rPr>
                        <a:t>e</a:t>
                      </a:r>
                      <a:r>
                        <a:rPr sz="1200" spc="-25" dirty="0">
                          <a:latin typeface="Arial" panose="020B0604020202020204" pitchFamily="34" charset="0"/>
                          <a:cs typeface="Arial" panose="020B0604020202020204" pitchFamily="34" charset="0"/>
                        </a:rPr>
                        <a:t>r</a:t>
                      </a:r>
                      <a:r>
                        <a:rPr sz="1200" dirty="0">
                          <a:latin typeface="Arial" panose="020B0604020202020204" pitchFamily="34" charset="0"/>
                          <a:cs typeface="Arial" panose="020B0604020202020204" pitchFamily="34" charset="0"/>
                        </a:rPr>
                        <a:t>a</a:t>
                      </a:r>
                      <a:r>
                        <a:rPr sz="1200" spc="-25" dirty="0">
                          <a:latin typeface="Arial" panose="020B0604020202020204" pitchFamily="34" charset="0"/>
                          <a:cs typeface="Arial" panose="020B0604020202020204" pitchFamily="34" charset="0"/>
                        </a:rPr>
                        <a:t>p</a:t>
                      </a:r>
                      <a:r>
                        <a:rPr sz="1200" dirty="0">
                          <a:latin typeface="Arial" panose="020B0604020202020204" pitchFamily="34" charset="0"/>
                          <a:cs typeface="Arial" panose="020B0604020202020204" pitchFamily="34" charset="0"/>
                        </a:rPr>
                        <a:t>y</a:t>
                      </a:r>
                      <a:endParaRPr lang="en-US" sz="1200" dirty="0">
                        <a:latin typeface="Arial" panose="020B0604020202020204" pitchFamily="34" charset="0"/>
                        <a:cs typeface="Arial" panose="020B0604020202020204" pitchFamily="34" charset="0"/>
                      </a:endParaRPr>
                    </a:p>
                    <a:p>
                      <a:pPr marL="858838" marR="93980" indent="0" algn="l">
                        <a:lnSpc>
                          <a:spcPct val="100000"/>
                        </a:lnSpc>
                      </a:pPr>
                      <a:r>
                        <a:rPr lang="en-US" sz="1200" spc="-20" dirty="0">
                          <a:latin typeface="Arial" panose="020B0604020202020204" pitchFamily="34" charset="0"/>
                          <a:cs typeface="Arial" panose="020B0604020202020204" pitchFamily="34" charset="0"/>
                        </a:rPr>
                        <a:t>Not needed</a:t>
                      </a:r>
                      <a:endParaRPr sz="1200" dirty="0">
                        <a:latin typeface="Arial" panose="020B0604020202020204" pitchFamily="34" charset="0"/>
                        <a:cs typeface="Arial" panose="020B0604020202020204" pitchFamily="34" charset="0"/>
                      </a:endParaRPr>
                    </a:p>
                  </a:txBody>
                  <a:tcPr marL="0" marR="0" marT="0" marB="0">
                    <a:lnL w="12700">
                      <a:solidFill>
                        <a:srgbClr val="5B9BD4"/>
                      </a:solidFill>
                      <a:prstDash val="solid"/>
                    </a:lnL>
                    <a:lnT w="12700">
                      <a:solidFill>
                        <a:srgbClr val="5B9BD4"/>
                      </a:solidFill>
                      <a:prstDash val="solid"/>
                    </a:lnT>
                    <a:lnB w="12700">
                      <a:solidFill>
                        <a:srgbClr val="5B9BD4"/>
                      </a:solidFill>
                      <a:prstDash val="solid"/>
                    </a:lnB>
                    <a:solidFill>
                      <a:srgbClr val="EAEEF7"/>
                    </a:solidFill>
                  </a:tcPr>
                </a:tc>
                <a:tc>
                  <a:txBody>
                    <a:bodyPr/>
                    <a:lstStyle/>
                    <a:p>
                      <a:pPr marL="687388" indent="-344488" algn="l">
                        <a:lnSpc>
                          <a:spcPct val="100000"/>
                        </a:lnSpc>
                        <a:buFont typeface="Wingdings" panose="05000000000000000000" pitchFamily="2" charset="2"/>
                        <a:buChar char="§"/>
                      </a:pPr>
                      <a:r>
                        <a:rPr sz="1200" spc="-80" dirty="0">
                          <a:latin typeface="Arial" panose="020B0604020202020204" pitchFamily="34" charset="0"/>
                          <a:cs typeface="Arial" panose="020B0604020202020204" pitchFamily="34" charset="0"/>
                        </a:rPr>
                        <a:t>V</a:t>
                      </a:r>
                      <a:r>
                        <a:rPr sz="1200" spc="-5" dirty="0">
                          <a:latin typeface="Arial" panose="020B0604020202020204" pitchFamily="34" charset="0"/>
                          <a:cs typeface="Arial" panose="020B0604020202020204" pitchFamily="34" charset="0"/>
                        </a:rPr>
                        <a:t>e</a:t>
                      </a:r>
                      <a:r>
                        <a:rPr sz="1200" spc="-10" dirty="0">
                          <a:latin typeface="Arial" panose="020B0604020202020204" pitchFamily="34" charset="0"/>
                          <a:cs typeface="Arial" panose="020B0604020202020204" pitchFamily="34" charset="0"/>
                        </a:rPr>
                        <a:t>d</a:t>
                      </a:r>
                      <a:r>
                        <a:rPr sz="1200" spc="-5" dirty="0">
                          <a:latin typeface="Arial" panose="020B0604020202020204" pitchFamily="34" charset="0"/>
                          <a:cs typeface="Arial" panose="020B0604020202020204" pitchFamily="34" charset="0"/>
                        </a:rPr>
                        <a:t>oli</a:t>
                      </a:r>
                      <a:r>
                        <a:rPr sz="1200" spc="-10" dirty="0">
                          <a:latin typeface="Arial" panose="020B0604020202020204" pitchFamily="34" charset="0"/>
                          <a:cs typeface="Arial" panose="020B0604020202020204" pitchFamily="34" charset="0"/>
                        </a:rPr>
                        <a:t>zum</a:t>
                      </a:r>
                      <a:r>
                        <a:rPr sz="1200" dirty="0">
                          <a:latin typeface="Arial" panose="020B0604020202020204" pitchFamily="34" charset="0"/>
                          <a:cs typeface="Arial" panose="020B0604020202020204" pitchFamily="34" charset="0"/>
                        </a:rPr>
                        <a:t>a</a:t>
                      </a:r>
                      <a:r>
                        <a:rPr sz="1200" spc="-10" dirty="0">
                          <a:latin typeface="Arial" panose="020B0604020202020204" pitchFamily="34" charset="0"/>
                          <a:cs typeface="Arial" panose="020B0604020202020204" pitchFamily="34" charset="0"/>
                        </a:rPr>
                        <a:t>b</a:t>
                      </a:r>
                      <a:r>
                        <a:rPr sz="1200" dirty="0">
                          <a:latin typeface="Arial" panose="020B0604020202020204" pitchFamily="34" charset="0"/>
                          <a:cs typeface="Arial" panose="020B0604020202020204" pitchFamily="34" charset="0"/>
                        </a:rPr>
                        <a:t>,</a:t>
                      </a:r>
                      <a:r>
                        <a:rPr sz="1200" spc="25" dirty="0">
                          <a:latin typeface="Arial" panose="020B0604020202020204" pitchFamily="34" charset="0"/>
                          <a:cs typeface="Arial" panose="020B0604020202020204" pitchFamily="34" charset="0"/>
                        </a:rPr>
                        <a:t> </a:t>
                      </a:r>
                      <a:endParaRPr lang="en-US" sz="1200" spc="25" dirty="0">
                        <a:latin typeface="Arial" panose="020B0604020202020204" pitchFamily="34" charset="0"/>
                        <a:cs typeface="Arial" panose="020B0604020202020204" pitchFamily="34" charset="0"/>
                      </a:endParaRPr>
                    </a:p>
                    <a:p>
                      <a:pPr marL="687388" marR="0" lvl="0" indent="-344488"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spc="10" dirty="0">
                          <a:latin typeface="Arial" panose="020B0604020202020204" pitchFamily="34" charset="0"/>
                          <a:cs typeface="Arial" panose="020B0604020202020204" pitchFamily="34" charset="0"/>
                        </a:rPr>
                        <a:t>Risankizumab</a:t>
                      </a:r>
                      <a:endParaRPr lang="en-US" sz="1200" spc="25" dirty="0">
                        <a:latin typeface="Arial" panose="020B0604020202020204" pitchFamily="34" charset="0"/>
                        <a:cs typeface="Arial" panose="020B0604020202020204" pitchFamily="34" charset="0"/>
                      </a:endParaRPr>
                    </a:p>
                    <a:p>
                      <a:pPr marL="687388" indent="-344488" algn="l">
                        <a:lnSpc>
                          <a:spcPct val="100000"/>
                        </a:lnSpc>
                        <a:buFont typeface="Wingdings" panose="05000000000000000000" pitchFamily="2" charset="2"/>
                        <a:buChar char="§"/>
                      </a:pPr>
                      <a:r>
                        <a:rPr sz="1200" dirty="0">
                          <a:latin typeface="Arial" panose="020B0604020202020204" pitchFamily="34" charset="0"/>
                          <a:cs typeface="Arial" panose="020B0604020202020204" pitchFamily="34" charset="0"/>
                        </a:rPr>
                        <a:t>U</a:t>
                      </a:r>
                      <a:r>
                        <a:rPr sz="1200" spc="-15" dirty="0">
                          <a:latin typeface="Arial" panose="020B0604020202020204" pitchFamily="34" charset="0"/>
                          <a:cs typeface="Arial" panose="020B0604020202020204" pitchFamily="34" charset="0"/>
                        </a:rPr>
                        <a:t>s</a:t>
                      </a:r>
                      <a:r>
                        <a:rPr sz="1200" spc="-20" dirty="0">
                          <a:latin typeface="Arial" panose="020B0604020202020204" pitchFamily="34" charset="0"/>
                          <a:cs typeface="Arial" panose="020B0604020202020204" pitchFamily="34" charset="0"/>
                        </a:rPr>
                        <a:t>t</a:t>
                      </a:r>
                      <a:r>
                        <a:rPr sz="1200" spc="-5" dirty="0">
                          <a:latin typeface="Arial" panose="020B0604020202020204" pitchFamily="34" charset="0"/>
                          <a:cs typeface="Arial" panose="020B0604020202020204" pitchFamily="34" charset="0"/>
                        </a:rPr>
                        <a:t>e</a:t>
                      </a:r>
                      <a:r>
                        <a:rPr sz="1200" dirty="0">
                          <a:latin typeface="Arial" panose="020B0604020202020204" pitchFamily="34" charset="0"/>
                          <a:cs typeface="Arial" panose="020B0604020202020204" pitchFamily="34" charset="0"/>
                        </a:rPr>
                        <a:t>ki</a:t>
                      </a:r>
                      <a:r>
                        <a:rPr sz="1200" spc="-15" dirty="0">
                          <a:latin typeface="Arial" panose="020B0604020202020204" pitchFamily="34" charset="0"/>
                          <a:cs typeface="Arial" panose="020B0604020202020204" pitchFamily="34" charset="0"/>
                        </a:rPr>
                        <a:t>n</a:t>
                      </a:r>
                      <a:r>
                        <a:rPr sz="1200" spc="-10" dirty="0">
                          <a:latin typeface="Arial" panose="020B0604020202020204" pitchFamily="34" charset="0"/>
                          <a:cs typeface="Arial" panose="020B0604020202020204" pitchFamily="34" charset="0"/>
                        </a:rPr>
                        <a:t>um</a:t>
                      </a:r>
                      <a:r>
                        <a:rPr sz="1200" dirty="0">
                          <a:latin typeface="Arial" panose="020B0604020202020204" pitchFamily="34" charset="0"/>
                          <a:cs typeface="Arial" panose="020B0604020202020204" pitchFamily="34" charset="0"/>
                        </a:rPr>
                        <a:t>ab</a:t>
                      </a:r>
                      <a:endParaRPr lang="en-US" sz="1200" dirty="0">
                        <a:latin typeface="Arial" panose="020B0604020202020204" pitchFamily="34" charset="0"/>
                        <a:cs typeface="Arial" panose="020B0604020202020204" pitchFamily="34" charset="0"/>
                      </a:endParaRPr>
                    </a:p>
                    <a:p>
                      <a:pPr marL="687388" indent="-344488" algn="l">
                        <a:lnSpc>
                          <a:spcPct val="100000"/>
                        </a:lnSpc>
                        <a:buFont typeface="Wingdings" panose="05000000000000000000" pitchFamily="2" charset="2"/>
                        <a:buChar char="§"/>
                      </a:pPr>
                      <a:r>
                        <a:rPr lang="en-US" sz="1200" dirty="0">
                          <a:latin typeface="Arial" panose="020B0604020202020204" pitchFamily="34" charset="0"/>
                          <a:cs typeface="Arial" panose="020B0604020202020204" pitchFamily="34" charset="0"/>
                        </a:rPr>
                        <a:t>Upadacitinib</a:t>
                      </a:r>
                      <a:endParaRPr sz="1200" dirty="0">
                        <a:latin typeface="Arial" panose="020B0604020202020204" pitchFamily="34" charset="0"/>
                        <a:cs typeface="Arial" panose="020B0604020202020204" pitchFamily="34" charset="0"/>
                      </a:endParaRPr>
                    </a:p>
                    <a:p>
                      <a:pPr marL="687388" indent="-344488" algn="l">
                        <a:lnSpc>
                          <a:spcPct val="100000"/>
                        </a:lnSpc>
                        <a:buFont typeface="Wingdings" panose="05000000000000000000" pitchFamily="2" charset="2"/>
                        <a:buChar char="§"/>
                      </a:pPr>
                      <a:r>
                        <a:rPr lang="en-US" sz="1200" spc="-15" dirty="0">
                          <a:latin typeface="Arial" panose="020B0604020202020204" pitchFamily="34" charset="0"/>
                          <a:cs typeface="Arial" panose="020B0604020202020204" pitchFamily="34" charset="0"/>
                        </a:rPr>
                        <a:t>T</a:t>
                      </a:r>
                      <a:r>
                        <a:rPr sz="1200" spc="-5" dirty="0">
                          <a:latin typeface="Arial" panose="020B0604020202020204" pitchFamily="34" charset="0"/>
                          <a:cs typeface="Arial" panose="020B0604020202020204" pitchFamily="34" charset="0"/>
                        </a:rPr>
                        <a:t>o</a:t>
                      </a:r>
                      <a:r>
                        <a:rPr sz="1200" spc="-20" dirty="0">
                          <a:latin typeface="Arial" panose="020B0604020202020204" pitchFamily="34" charset="0"/>
                          <a:cs typeface="Arial" panose="020B0604020202020204" pitchFamily="34" charset="0"/>
                        </a:rPr>
                        <a:t>f</a:t>
                      </a:r>
                      <a:r>
                        <a:rPr sz="1200" dirty="0">
                          <a:latin typeface="Arial" panose="020B0604020202020204" pitchFamily="34" charset="0"/>
                          <a:cs typeface="Arial" panose="020B0604020202020204" pitchFamily="34" charset="0"/>
                        </a:rPr>
                        <a:t>a</a:t>
                      </a:r>
                      <a:r>
                        <a:rPr sz="1200" spc="-10" dirty="0">
                          <a:latin typeface="Arial" panose="020B0604020202020204" pitchFamily="34" charset="0"/>
                          <a:cs typeface="Arial" panose="020B0604020202020204" pitchFamily="34" charset="0"/>
                        </a:rPr>
                        <a:t>c</a:t>
                      </a:r>
                      <a:r>
                        <a:rPr sz="1200" dirty="0">
                          <a:latin typeface="Arial" panose="020B0604020202020204" pitchFamily="34" charset="0"/>
                          <a:cs typeface="Arial" panose="020B0604020202020204" pitchFamily="34" charset="0"/>
                        </a:rPr>
                        <a:t>iti</a:t>
                      </a:r>
                      <a:r>
                        <a:rPr sz="1200" spc="-10" dirty="0">
                          <a:latin typeface="Arial" panose="020B0604020202020204" pitchFamily="34" charset="0"/>
                          <a:cs typeface="Arial" panose="020B0604020202020204" pitchFamily="34" charset="0"/>
                        </a:rPr>
                        <a:t>n</a:t>
                      </a:r>
                      <a:r>
                        <a:rPr sz="1200" dirty="0">
                          <a:latin typeface="Arial" panose="020B0604020202020204" pitchFamily="34" charset="0"/>
                          <a:cs typeface="Arial" panose="020B0604020202020204" pitchFamily="34" charset="0"/>
                        </a:rPr>
                        <a:t>ib</a:t>
                      </a:r>
                    </a:p>
                  </a:txBody>
                  <a:tcPr marL="0" marR="0" marT="0" marB="0">
                    <a:lnT w="12700">
                      <a:solidFill>
                        <a:srgbClr val="5B9BD4"/>
                      </a:solidFill>
                      <a:prstDash val="solid"/>
                    </a:lnT>
                    <a:lnB w="12700">
                      <a:solidFill>
                        <a:srgbClr val="5B9BD4"/>
                      </a:solidFill>
                      <a:prstDash val="solid"/>
                    </a:lnB>
                    <a:solidFill>
                      <a:srgbClr val="EAEEF7"/>
                    </a:solidFill>
                  </a:tcPr>
                </a:tc>
                <a:tc>
                  <a:txBody>
                    <a:bodyPr/>
                    <a:lstStyle/>
                    <a:p>
                      <a:pPr marL="146685" algn="l">
                        <a:lnSpc>
                          <a:spcPct val="100000"/>
                        </a:lnSpc>
                      </a:pPr>
                      <a:r>
                        <a:rPr sz="1200" dirty="0">
                          <a:latin typeface="Arial" panose="020B0604020202020204" pitchFamily="34" charset="0"/>
                          <a:cs typeface="Arial" panose="020B0604020202020204" pitchFamily="34" charset="0"/>
                        </a:rPr>
                        <a:t>No</a:t>
                      </a:r>
                      <a:r>
                        <a:rPr sz="1200" spc="-25" dirty="0">
                          <a:latin typeface="Arial" panose="020B0604020202020204" pitchFamily="34" charset="0"/>
                          <a:cs typeface="Arial" panose="020B0604020202020204" pitchFamily="34" charset="0"/>
                        </a:rPr>
                        <a:t> </a:t>
                      </a:r>
                      <a:r>
                        <a:rPr sz="1200" spc="-10" dirty="0">
                          <a:latin typeface="Arial" panose="020B0604020202020204" pitchFamily="34" charset="0"/>
                          <a:cs typeface="Arial" panose="020B0604020202020204" pitchFamily="34" charset="0"/>
                        </a:rPr>
                        <a:t>b</a:t>
                      </a:r>
                      <a:r>
                        <a:rPr sz="1200" spc="-5" dirty="0">
                          <a:latin typeface="Arial" panose="020B0604020202020204" pitchFamily="34" charset="0"/>
                          <a:cs typeface="Arial" panose="020B0604020202020204" pitchFamily="34" charset="0"/>
                        </a:rPr>
                        <a:t>e</a:t>
                      </a:r>
                      <a:r>
                        <a:rPr sz="1200" spc="-10" dirty="0">
                          <a:latin typeface="Arial" panose="020B0604020202020204" pitchFamily="34" charset="0"/>
                          <a:cs typeface="Arial" panose="020B0604020202020204" pitchFamily="34" charset="0"/>
                        </a:rPr>
                        <a:t>n</a:t>
                      </a:r>
                      <a:r>
                        <a:rPr sz="1200" spc="-20" dirty="0">
                          <a:latin typeface="Arial" panose="020B0604020202020204" pitchFamily="34" charset="0"/>
                          <a:cs typeface="Arial" panose="020B0604020202020204" pitchFamily="34" charset="0"/>
                        </a:rPr>
                        <a:t>e</a:t>
                      </a:r>
                      <a:r>
                        <a:rPr sz="1200" spc="-5" dirty="0">
                          <a:latin typeface="Arial" panose="020B0604020202020204" pitchFamily="34" charset="0"/>
                          <a:cs typeface="Arial" panose="020B0604020202020204" pitchFamily="34" charset="0"/>
                        </a:rPr>
                        <a:t>fi</a:t>
                      </a:r>
                      <a:r>
                        <a:rPr sz="1200" dirty="0">
                          <a:latin typeface="Arial" panose="020B0604020202020204" pitchFamily="34" charset="0"/>
                          <a:cs typeface="Arial" panose="020B0604020202020204" pitchFamily="34" charset="0"/>
                        </a:rPr>
                        <a:t>t</a:t>
                      </a:r>
                      <a:r>
                        <a:rPr sz="1200" spc="15" dirty="0">
                          <a:latin typeface="Arial" panose="020B0604020202020204" pitchFamily="34" charset="0"/>
                          <a:cs typeface="Arial" panose="020B0604020202020204" pitchFamily="34" charset="0"/>
                        </a:rPr>
                        <a:t> </a:t>
                      </a:r>
                      <a:r>
                        <a:rPr sz="1200" spc="-25" dirty="0">
                          <a:latin typeface="Arial" panose="020B0604020202020204" pitchFamily="34" charset="0"/>
                          <a:cs typeface="Arial" panose="020B0604020202020204" pitchFamily="34" charset="0"/>
                        </a:rPr>
                        <a:t>f</a:t>
                      </a:r>
                      <a:r>
                        <a:rPr sz="1200" spc="-5" dirty="0">
                          <a:latin typeface="Arial" panose="020B0604020202020204" pitchFamily="34" charset="0"/>
                          <a:cs typeface="Arial" panose="020B0604020202020204" pitchFamily="34" charset="0"/>
                        </a:rPr>
                        <a:t>o</a:t>
                      </a:r>
                      <a:r>
                        <a:rPr sz="1200" dirty="0">
                          <a:latin typeface="Arial" panose="020B0604020202020204" pitchFamily="34" charset="0"/>
                          <a:cs typeface="Arial" panose="020B0604020202020204" pitchFamily="34" charset="0"/>
                        </a:rPr>
                        <a:t>r</a:t>
                      </a:r>
                      <a:r>
                        <a:rPr sz="1200" spc="-25" dirty="0">
                          <a:latin typeface="Arial" panose="020B0604020202020204" pitchFamily="34" charset="0"/>
                          <a:cs typeface="Arial" panose="020B0604020202020204" pitchFamily="34" charset="0"/>
                        </a:rPr>
                        <a:t> </a:t>
                      </a:r>
                      <a:r>
                        <a:rPr sz="1200" spc="-20" dirty="0">
                          <a:latin typeface="Arial" panose="020B0604020202020204" pitchFamily="34" charset="0"/>
                          <a:cs typeface="Arial" panose="020B0604020202020204" pitchFamily="34" charset="0"/>
                        </a:rPr>
                        <a:t>c</a:t>
                      </a:r>
                      <a:r>
                        <a:rPr sz="1200" spc="-5" dirty="0">
                          <a:latin typeface="Arial" panose="020B0604020202020204" pitchFamily="34" charset="0"/>
                          <a:cs typeface="Arial" panose="020B0604020202020204" pitchFamily="34" charset="0"/>
                        </a:rPr>
                        <a:t>om</a:t>
                      </a:r>
                      <a:r>
                        <a:rPr sz="1200" spc="-10" dirty="0">
                          <a:latin typeface="Arial" panose="020B0604020202020204" pitchFamily="34" charset="0"/>
                          <a:cs typeface="Arial" panose="020B0604020202020204" pitchFamily="34" charset="0"/>
                        </a:rPr>
                        <a:t>b</a:t>
                      </a:r>
                      <a:r>
                        <a:rPr sz="1200" dirty="0">
                          <a:latin typeface="Arial" panose="020B0604020202020204" pitchFamily="34" charset="0"/>
                          <a:cs typeface="Arial" panose="020B0604020202020204" pitchFamily="34" charset="0"/>
                        </a:rPr>
                        <a:t>i</a:t>
                      </a:r>
                      <a:r>
                        <a:rPr sz="1200" spc="-10" dirty="0">
                          <a:latin typeface="Arial" panose="020B0604020202020204" pitchFamily="34" charset="0"/>
                          <a:cs typeface="Arial" panose="020B0604020202020204" pitchFamily="34" charset="0"/>
                        </a:rPr>
                        <a:t>n</a:t>
                      </a:r>
                      <a:r>
                        <a:rPr sz="1200" spc="-15" dirty="0">
                          <a:latin typeface="Arial" panose="020B0604020202020204" pitchFamily="34" charset="0"/>
                          <a:cs typeface="Arial" panose="020B0604020202020204" pitchFamily="34" charset="0"/>
                        </a:rPr>
                        <a:t>a</a:t>
                      </a:r>
                      <a:r>
                        <a:rPr sz="1200" dirty="0">
                          <a:latin typeface="Arial" panose="020B0604020202020204" pitchFamily="34" charset="0"/>
                          <a:cs typeface="Arial" panose="020B0604020202020204" pitchFamily="34" charset="0"/>
                        </a:rPr>
                        <a:t>tion</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t</a:t>
                      </a:r>
                      <a:r>
                        <a:rPr sz="1200" spc="-15" dirty="0">
                          <a:latin typeface="Arial" panose="020B0604020202020204" pitchFamily="34" charset="0"/>
                          <a:cs typeface="Arial" panose="020B0604020202020204" pitchFamily="34" charset="0"/>
                        </a:rPr>
                        <a:t>h</a:t>
                      </a:r>
                      <a:r>
                        <a:rPr sz="1200" spc="-5" dirty="0">
                          <a:latin typeface="Arial" panose="020B0604020202020204" pitchFamily="34" charset="0"/>
                          <a:cs typeface="Arial" panose="020B0604020202020204" pitchFamily="34" charset="0"/>
                        </a:rPr>
                        <a:t>e</a:t>
                      </a:r>
                      <a:r>
                        <a:rPr sz="1200" spc="-25" dirty="0">
                          <a:latin typeface="Arial" panose="020B0604020202020204" pitchFamily="34" charset="0"/>
                          <a:cs typeface="Arial" panose="020B0604020202020204" pitchFamily="34" charset="0"/>
                        </a:rPr>
                        <a:t>r</a:t>
                      </a:r>
                      <a:r>
                        <a:rPr sz="1200" dirty="0">
                          <a:latin typeface="Arial" panose="020B0604020202020204" pitchFamily="34" charset="0"/>
                          <a:cs typeface="Arial" panose="020B0604020202020204" pitchFamily="34" charset="0"/>
                        </a:rPr>
                        <a:t>a</a:t>
                      </a:r>
                      <a:r>
                        <a:rPr sz="1200" spc="-25" dirty="0">
                          <a:latin typeface="Arial" panose="020B0604020202020204" pitchFamily="34" charset="0"/>
                          <a:cs typeface="Arial" panose="020B0604020202020204" pitchFamily="34" charset="0"/>
                        </a:rPr>
                        <a:t>p</a:t>
                      </a:r>
                      <a:r>
                        <a:rPr sz="1200" dirty="0">
                          <a:latin typeface="Arial" panose="020B0604020202020204" pitchFamily="34" charset="0"/>
                          <a:cs typeface="Arial" panose="020B0604020202020204" pitchFamily="34" charset="0"/>
                        </a:rPr>
                        <a:t>y</a:t>
                      </a:r>
                      <a:r>
                        <a:rPr sz="1200" spc="15" dirty="0">
                          <a:latin typeface="Arial" panose="020B0604020202020204" pitchFamily="34" charset="0"/>
                          <a:cs typeface="Arial" panose="020B0604020202020204" pitchFamily="34" charset="0"/>
                        </a:rPr>
                        <a:t> </a:t>
                      </a:r>
                      <a:r>
                        <a:rPr sz="1200" spc="-5" dirty="0">
                          <a:latin typeface="Arial" panose="020B0604020202020204" pitchFamily="34" charset="0"/>
                          <a:cs typeface="Arial" panose="020B0604020202020204" pitchFamily="34" charset="0"/>
                        </a:rPr>
                        <a:t>o</a:t>
                      </a:r>
                      <a:r>
                        <a:rPr sz="1200" spc="-10" dirty="0">
                          <a:latin typeface="Arial" panose="020B0604020202020204" pitchFamily="34" charset="0"/>
                          <a:cs typeface="Arial" panose="020B0604020202020204" pitchFamily="34" charset="0"/>
                        </a:rPr>
                        <a:t>v</a:t>
                      </a:r>
                      <a:r>
                        <a:rPr sz="1200" spc="-5" dirty="0">
                          <a:latin typeface="Arial" panose="020B0604020202020204" pitchFamily="34" charset="0"/>
                          <a:cs typeface="Arial" panose="020B0604020202020204" pitchFamily="34" charset="0"/>
                        </a:rPr>
                        <a:t>e</a:t>
                      </a:r>
                      <a:r>
                        <a:rPr sz="1200" dirty="0">
                          <a:latin typeface="Arial" panose="020B0604020202020204" pitchFamily="34" charset="0"/>
                          <a:cs typeface="Arial" panose="020B0604020202020204" pitchFamily="34" charset="0"/>
                        </a:rPr>
                        <a:t>r</a:t>
                      </a:r>
                    </a:p>
                    <a:p>
                      <a:pPr marL="148590" algn="l">
                        <a:lnSpc>
                          <a:spcPct val="100000"/>
                        </a:lnSpc>
                      </a:pPr>
                      <a:r>
                        <a:rPr sz="1200" spc="-10" dirty="0">
                          <a:latin typeface="Arial" panose="020B0604020202020204" pitchFamily="34" charset="0"/>
                          <a:cs typeface="Arial" panose="020B0604020202020204" pitchFamily="34" charset="0"/>
                        </a:rPr>
                        <a:t>m</a:t>
                      </a:r>
                      <a:r>
                        <a:rPr sz="1200" spc="-5" dirty="0">
                          <a:latin typeface="Arial" panose="020B0604020202020204" pitchFamily="34" charset="0"/>
                          <a:cs typeface="Arial" panose="020B0604020202020204" pitchFamily="34" charset="0"/>
                        </a:rPr>
                        <a:t>onoth</a:t>
                      </a:r>
                      <a:r>
                        <a:rPr sz="1200" dirty="0">
                          <a:latin typeface="Arial" panose="020B0604020202020204" pitchFamily="34" charset="0"/>
                          <a:cs typeface="Arial" panose="020B0604020202020204" pitchFamily="34" charset="0"/>
                        </a:rPr>
                        <a:t>e</a:t>
                      </a:r>
                      <a:r>
                        <a:rPr sz="1200" spc="-25" dirty="0">
                          <a:latin typeface="Arial" panose="020B0604020202020204" pitchFamily="34" charset="0"/>
                          <a:cs typeface="Arial" panose="020B0604020202020204" pitchFamily="34" charset="0"/>
                        </a:rPr>
                        <a:t>r</a:t>
                      </a:r>
                      <a:r>
                        <a:rPr sz="1200" dirty="0">
                          <a:latin typeface="Arial" panose="020B0604020202020204" pitchFamily="34" charset="0"/>
                          <a:cs typeface="Arial" panose="020B0604020202020204" pitchFamily="34" charset="0"/>
                        </a:rPr>
                        <a:t>a</a:t>
                      </a:r>
                      <a:r>
                        <a:rPr sz="1200" spc="-20" dirty="0">
                          <a:latin typeface="Arial" panose="020B0604020202020204" pitchFamily="34" charset="0"/>
                          <a:cs typeface="Arial" panose="020B0604020202020204" pitchFamily="34" charset="0"/>
                        </a:rPr>
                        <a:t>p</a:t>
                      </a:r>
                      <a:r>
                        <a:rPr sz="1200" dirty="0">
                          <a:latin typeface="Arial" panose="020B0604020202020204" pitchFamily="34" charset="0"/>
                          <a:cs typeface="Arial" panose="020B0604020202020204" pitchFamily="34" charset="0"/>
                        </a:rPr>
                        <a:t>y</a:t>
                      </a:r>
                    </a:p>
                  </a:txBody>
                  <a:tcPr marL="0" marR="0" marT="0" marB="0">
                    <a:lnR w="12700">
                      <a:solidFill>
                        <a:srgbClr val="5B9BD4"/>
                      </a:solidFill>
                      <a:prstDash val="solid"/>
                    </a:lnR>
                    <a:lnT w="12700">
                      <a:solidFill>
                        <a:srgbClr val="5B9BD4"/>
                      </a:solidFill>
                      <a:prstDash val="solid"/>
                    </a:lnT>
                    <a:lnB w="12700">
                      <a:solidFill>
                        <a:srgbClr val="5B9BD4"/>
                      </a:solidFill>
                      <a:prstDash val="solid"/>
                    </a:lnB>
                    <a:solidFill>
                      <a:srgbClr val="EAEEF7"/>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91608"/>
            <a:ext cx="9143999" cy="1016127"/>
          </a:xfrm>
        </p:spPr>
        <p:txBody>
          <a:bodyPr/>
          <a:lstStyle/>
          <a:p>
            <a:r>
              <a:rPr lang="en-US" b="0" dirty="0">
                <a:solidFill>
                  <a:schemeClr val="accent5">
                    <a:lumMod val="75000"/>
                  </a:schemeClr>
                </a:solidFill>
              </a:rPr>
              <a:t>Extraintestinal Manifestations Management</a:t>
            </a:r>
          </a:p>
        </p:txBody>
      </p:sp>
    </p:spTree>
    <p:extLst>
      <p:ext uri="{BB962C8B-B14F-4D97-AF65-F5344CB8AC3E}">
        <p14:creationId xmlns:p14="http://schemas.microsoft.com/office/powerpoint/2010/main" val="2879098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 2: Extraintestinal Manifestations</a:t>
            </a:r>
          </a:p>
        </p:txBody>
      </p:sp>
      <p:sp>
        <p:nvSpPr>
          <p:cNvPr id="2" name="TextBox 1">
            <a:extLst>
              <a:ext uri="{FF2B5EF4-FFF2-40B4-BE49-F238E27FC236}">
                <a16:creationId xmlns:a16="http://schemas.microsoft.com/office/drawing/2014/main" id="{C89B543D-3434-BA6A-98E4-D083BCF11ADB}"/>
              </a:ext>
            </a:extLst>
          </p:cNvPr>
          <p:cNvSpPr txBox="1"/>
          <p:nvPr/>
        </p:nvSpPr>
        <p:spPr>
          <a:xfrm>
            <a:off x="623455" y="1313295"/>
            <a:ext cx="7897090"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892" indent="-342892">
              <a:buFont typeface="Arial,Sans-Serif"/>
              <a:buChar char="•"/>
            </a:pPr>
            <a:r>
              <a:rPr lang="en-US" sz="2000" dirty="0">
                <a:cs typeface="Arial"/>
              </a:rPr>
              <a:t>32 </a:t>
            </a:r>
            <a:r>
              <a:rPr lang="en-US" sz="2000" dirty="0" err="1">
                <a:cs typeface="Arial"/>
              </a:rPr>
              <a:t>yo</a:t>
            </a:r>
            <a:r>
              <a:rPr lang="en-US" sz="2000" dirty="0">
                <a:cs typeface="Arial"/>
              </a:rPr>
              <a:t> M with PMH of Psoriasis and psoriatic arthritis diagnosed age 29 who was treated </a:t>
            </a:r>
            <a:r>
              <a:rPr lang="en-US" sz="2000">
                <a:cs typeface="Arial"/>
              </a:rPr>
              <a:t>with NSAID’s </a:t>
            </a:r>
            <a:r>
              <a:rPr lang="en-US" sz="2000" dirty="0">
                <a:cs typeface="Arial"/>
              </a:rPr>
              <a:t>for the arthralgias and topical therapy with Calcipotriene.  </a:t>
            </a:r>
          </a:p>
          <a:p>
            <a:pPr marL="342892" indent="-342892">
              <a:buFont typeface="Arial,Sans-Serif"/>
              <a:buChar char="•"/>
            </a:pPr>
            <a:r>
              <a:rPr lang="en-US" sz="2000" dirty="0">
                <a:cs typeface="Arial"/>
              </a:rPr>
              <a:t>Six month ago he began to notice looser stools with rectal bleeding, abdominal cramping  and diarrhea.  </a:t>
            </a:r>
          </a:p>
          <a:p>
            <a:pPr marL="342892" indent="-342892">
              <a:buFont typeface="Arial,Sans-Serif"/>
              <a:buChar char="•"/>
            </a:pPr>
            <a:r>
              <a:rPr lang="en-US" sz="2000" dirty="0">
                <a:cs typeface="Arial"/>
              </a:rPr>
              <a:t>He had a colonoscopy with proctosigmoiditis with endoscopic severity of a Mayo 2.  The disease extended to the mid-transverse colon.  Stool studies were negative, and he was initiated on oral Budesonide MMX 9 mg a day x 8 weeks.  MRE demonstrated no small bowel disease</a:t>
            </a:r>
          </a:p>
          <a:p>
            <a:pPr marL="342892" indent="-342892">
              <a:buFont typeface="Arial,Sans-Serif"/>
              <a:buChar char="•"/>
            </a:pPr>
            <a:r>
              <a:rPr lang="en-US" sz="2000" dirty="0">
                <a:cs typeface="Arial"/>
              </a:rPr>
              <a:t>He did well until 2 weeks ago when his symptoms returned associated with an increase in his CRP from 1.0  to 31</a:t>
            </a:r>
          </a:p>
          <a:p>
            <a:pPr marL="342892" indent="-342892">
              <a:buFont typeface="Arial,Sans-Serif"/>
              <a:buChar char="•"/>
            </a:pPr>
            <a:r>
              <a:rPr lang="en-US" sz="2000" dirty="0">
                <a:cs typeface="Arial"/>
              </a:rPr>
              <a:t>Flexible sigmoidoscopy confirmed Mayo 2 colitis.  Biopsies with immunochemistry demonstrated active changes of ulcerative colitis.</a:t>
            </a:r>
          </a:p>
          <a:p>
            <a:pPr marL="342892" indent="-342892">
              <a:buFont typeface="Arial,Sans-Serif"/>
              <a:buChar char="•"/>
            </a:pPr>
            <a:r>
              <a:rPr lang="en-US" sz="2000" dirty="0">
                <a:cs typeface="Arial"/>
              </a:rPr>
              <a:t>What should the next therapy be?</a:t>
            </a:r>
          </a:p>
          <a:p>
            <a:pPr marL="342892" indent="-342892">
              <a:buFont typeface="Arial"/>
              <a:buChar char="•"/>
            </a:pPr>
            <a:endParaRPr lang="en-US" sz="2000" dirty="0">
              <a:cs typeface="Arial"/>
            </a:endParaRPr>
          </a:p>
        </p:txBody>
      </p:sp>
    </p:spTree>
    <p:extLst>
      <p:ext uri="{BB962C8B-B14F-4D97-AF65-F5344CB8AC3E}">
        <p14:creationId xmlns:p14="http://schemas.microsoft.com/office/powerpoint/2010/main" val="146120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1542754"/>
            <a:ext cx="8651836" cy="4881356"/>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2" name="Title 1">
            <a:extLst>
              <a:ext uri="{FF2B5EF4-FFF2-40B4-BE49-F238E27FC236}">
                <a16:creationId xmlns:a16="http://schemas.microsoft.com/office/drawing/2014/main" id="{778D9D88-460E-FDBE-9B4B-B4636F5E8B63}"/>
              </a:ext>
            </a:extLst>
          </p:cNvPr>
          <p:cNvSpPr>
            <a:spLocks noGrp="1"/>
          </p:cNvSpPr>
          <p:nvPr>
            <p:ph type="title"/>
          </p:nvPr>
        </p:nvSpPr>
        <p:spPr>
          <a:xfrm>
            <a:off x="1" y="136525"/>
            <a:ext cx="9143999" cy="1016127"/>
          </a:xfrm>
        </p:spPr>
        <p:txBody>
          <a:bodyPr>
            <a:noAutofit/>
          </a:bodyPr>
          <a:lstStyle/>
          <a:p>
            <a:pPr>
              <a:lnSpc>
                <a:spcPct val="90000"/>
              </a:lnSpc>
            </a:pPr>
            <a:r>
              <a:rPr lang="en-US" sz="2800" dirty="0"/>
              <a:t>Need to Consider Diverse Manifestations of IBD When Choosing Therapy</a:t>
            </a:r>
          </a:p>
        </p:txBody>
      </p:sp>
      <p:sp>
        <p:nvSpPr>
          <p:cNvPr id="6" name="TextBox 5">
            <a:extLst>
              <a:ext uri="{FF2B5EF4-FFF2-40B4-BE49-F238E27FC236}">
                <a16:creationId xmlns:a16="http://schemas.microsoft.com/office/drawing/2014/main" id="{6C386F85-DF48-3E4D-4A04-739D5434C592}"/>
              </a:ext>
            </a:extLst>
          </p:cNvPr>
          <p:cNvSpPr txBox="1"/>
          <p:nvPr/>
        </p:nvSpPr>
        <p:spPr>
          <a:xfrm>
            <a:off x="1118061" y="6519446"/>
            <a:ext cx="7244542" cy="338554"/>
          </a:xfrm>
          <a:prstGeom prst="rect">
            <a:avLst/>
          </a:prstGeom>
          <a:noFill/>
        </p:spPr>
        <p:txBody>
          <a:bodyPr wrap="square">
            <a:spAutoFit/>
          </a:bodyPr>
          <a:lstStyle/>
          <a:p>
            <a:pPr marL="12700"/>
            <a:r>
              <a:rPr lang="en-US" sz="1600" i="1" spc="-55" dirty="0" err="1">
                <a:solidFill>
                  <a:prstClr val="black"/>
                </a:solidFill>
                <a:latin typeface="Arial"/>
                <a:cs typeface="Arial"/>
              </a:rPr>
              <a:t>Rogler</a:t>
            </a:r>
            <a:r>
              <a:rPr lang="en-US" sz="1600" i="1" spc="-55" dirty="0">
                <a:solidFill>
                  <a:prstClr val="black"/>
                </a:solidFill>
                <a:latin typeface="Arial"/>
                <a:cs typeface="Arial"/>
              </a:rPr>
              <a:t>, G et al.  G</a:t>
            </a:r>
            <a:r>
              <a:rPr lang="en-US" sz="1600" i="1" spc="-35" dirty="0">
                <a:solidFill>
                  <a:prstClr val="black"/>
                </a:solidFill>
                <a:latin typeface="Arial"/>
                <a:cs typeface="Arial"/>
              </a:rPr>
              <a:t>a</a:t>
            </a:r>
            <a:r>
              <a:rPr lang="en-US" sz="1600" i="1" spc="-25" dirty="0">
                <a:solidFill>
                  <a:prstClr val="black"/>
                </a:solidFill>
                <a:latin typeface="Arial"/>
                <a:cs typeface="Arial"/>
              </a:rPr>
              <a:t>s</a:t>
            </a:r>
            <a:r>
              <a:rPr lang="en-US" sz="1600" i="1" spc="-20" dirty="0">
                <a:solidFill>
                  <a:prstClr val="black"/>
                </a:solidFill>
                <a:latin typeface="Arial"/>
                <a:cs typeface="Arial"/>
              </a:rPr>
              <a:t>tr</a:t>
            </a:r>
            <a:r>
              <a:rPr lang="en-US" sz="1600" i="1" spc="-45" dirty="0">
                <a:solidFill>
                  <a:prstClr val="black"/>
                </a:solidFill>
                <a:latin typeface="Arial"/>
                <a:cs typeface="Arial"/>
              </a:rPr>
              <a:t>o</a:t>
            </a:r>
            <a:r>
              <a:rPr lang="en-US" sz="1600" i="1" spc="-25" dirty="0">
                <a:solidFill>
                  <a:prstClr val="black"/>
                </a:solidFill>
                <a:latin typeface="Arial"/>
                <a:cs typeface="Arial"/>
              </a:rPr>
              <a:t>e</a:t>
            </a:r>
            <a:r>
              <a:rPr lang="en-US" sz="1600" i="1" spc="-45" dirty="0">
                <a:solidFill>
                  <a:prstClr val="black"/>
                </a:solidFill>
                <a:latin typeface="Arial"/>
                <a:cs typeface="Arial"/>
              </a:rPr>
              <a:t>n</a:t>
            </a:r>
            <a:r>
              <a:rPr lang="en-US" sz="1600" i="1" spc="-20" dirty="0">
                <a:solidFill>
                  <a:prstClr val="black"/>
                </a:solidFill>
                <a:latin typeface="Arial"/>
                <a:cs typeface="Arial"/>
              </a:rPr>
              <a:t>t</a:t>
            </a:r>
            <a:r>
              <a:rPr lang="en-US" sz="1600" i="1" spc="-25" dirty="0">
                <a:solidFill>
                  <a:prstClr val="black"/>
                </a:solidFill>
                <a:latin typeface="Arial"/>
                <a:cs typeface="Arial"/>
              </a:rPr>
              <a:t>e</a:t>
            </a:r>
            <a:r>
              <a:rPr lang="en-US" sz="1600" i="1" spc="-20" dirty="0">
                <a:solidFill>
                  <a:prstClr val="black"/>
                </a:solidFill>
                <a:latin typeface="Arial"/>
                <a:cs typeface="Arial"/>
              </a:rPr>
              <a:t>r</a:t>
            </a:r>
            <a:r>
              <a:rPr lang="en-US" sz="1600" i="1" spc="-45" dirty="0">
                <a:solidFill>
                  <a:prstClr val="black"/>
                </a:solidFill>
                <a:latin typeface="Arial"/>
                <a:cs typeface="Arial"/>
              </a:rPr>
              <a:t>o</a:t>
            </a:r>
            <a:r>
              <a:rPr lang="en-US" sz="1600" i="1" spc="-25" dirty="0">
                <a:solidFill>
                  <a:prstClr val="black"/>
                </a:solidFill>
                <a:latin typeface="Arial"/>
                <a:cs typeface="Arial"/>
              </a:rPr>
              <a:t>l</a:t>
            </a:r>
            <a:r>
              <a:rPr lang="en-US" sz="1600" i="1" spc="-45" dirty="0">
                <a:solidFill>
                  <a:prstClr val="black"/>
                </a:solidFill>
                <a:latin typeface="Arial"/>
                <a:cs typeface="Arial"/>
              </a:rPr>
              <a:t>og</a:t>
            </a:r>
            <a:r>
              <a:rPr lang="en-US" sz="1600" i="1" spc="-25" dirty="0">
                <a:solidFill>
                  <a:prstClr val="black"/>
                </a:solidFill>
                <a:latin typeface="Arial"/>
                <a:cs typeface="Arial"/>
              </a:rPr>
              <a:t>y</a:t>
            </a:r>
            <a:r>
              <a:rPr lang="en-US" sz="1600" i="1" spc="-5" dirty="0">
                <a:solidFill>
                  <a:prstClr val="black"/>
                </a:solidFill>
                <a:latin typeface="Arial"/>
                <a:cs typeface="Arial"/>
              </a:rPr>
              <a:t>.</a:t>
            </a:r>
            <a:r>
              <a:rPr lang="en-US" sz="1600" i="1" spc="-40" dirty="0">
                <a:solidFill>
                  <a:prstClr val="black"/>
                </a:solidFill>
                <a:latin typeface="Arial"/>
                <a:cs typeface="Arial"/>
              </a:rPr>
              <a:t> </a:t>
            </a:r>
            <a:r>
              <a:rPr lang="en-US" sz="1600" spc="-25" dirty="0">
                <a:solidFill>
                  <a:prstClr val="black"/>
                </a:solidFill>
                <a:latin typeface="Arial"/>
                <a:cs typeface="Arial"/>
              </a:rPr>
              <a:t>2021</a:t>
            </a:r>
            <a:r>
              <a:rPr lang="en-US" sz="1600" spc="-20" dirty="0">
                <a:solidFill>
                  <a:prstClr val="black"/>
                </a:solidFill>
                <a:latin typeface="Arial"/>
                <a:cs typeface="Arial"/>
              </a:rPr>
              <a:t>;</a:t>
            </a:r>
            <a:r>
              <a:rPr lang="en-US" sz="1600" spc="-25" dirty="0">
                <a:solidFill>
                  <a:prstClr val="black"/>
                </a:solidFill>
                <a:latin typeface="Arial"/>
                <a:cs typeface="Arial"/>
              </a:rPr>
              <a:t>161</a:t>
            </a:r>
            <a:r>
              <a:rPr lang="en-US" sz="1600" spc="-20" dirty="0">
                <a:solidFill>
                  <a:prstClr val="black"/>
                </a:solidFill>
                <a:latin typeface="Arial"/>
                <a:cs typeface="Arial"/>
              </a:rPr>
              <a:t>(</a:t>
            </a:r>
            <a:r>
              <a:rPr lang="en-US" sz="1600" spc="-25" dirty="0">
                <a:solidFill>
                  <a:prstClr val="black"/>
                </a:solidFill>
                <a:latin typeface="Arial"/>
                <a:cs typeface="Arial"/>
              </a:rPr>
              <a:t>4</a:t>
            </a:r>
            <a:r>
              <a:rPr lang="en-US" sz="1600" spc="-20" dirty="0">
                <a:solidFill>
                  <a:prstClr val="black"/>
                </a:solidFill>
                <a:latin typeface="Arial"/>
                <a:cs typeface="Arial"/>
              </a:rPr>
              <a:t>):</a:t>
            </a:r>
            <a:r>
              <a:rPr lang="en-US" sz="1600" spc="-25" dirty="0">
                <a:solidFill>
                  <a:prstClr val="black"/>
                </a:solidFill>
                <a:latin typeface="Arial"/>
                <a:cs typeface="Arial"/>
              </a:rPr>
              <a:t>1118</a:t>
            </a:r>
            <a:r>
              <a:rPr lang="en-US" sz="1600" spc="-20" dirty="0">
                <a:solidFill>
                  <a:prstClr val="black"/>
                </a:solidFill>
                <a:latin typeface="Arial"/>
                <a:cs typeface="Arial"/>
              </a:rPr>
              <a:t>-</a:t>
            </a:r>
            <a:r>
              <a:rPr lang="en-US" sz="1600" spc="-25" dirty="0">
                <a:solidFill>
                  <a:prstClr val="black"/>
                </a:solidFill>
                <a:latin typeface="Arial"/>
                <a:cs typeface="Arial"/>
              </a:rPr>
              <a:t>1132.</a:t>
            </a:r>
            <a:endParaRPr lang="en-US" sz="1600" dirty="0">
              <a:solidFill>
                <a:prstClr val="black"/>
              </a:solidFill>
              <a:latin typeface="Arial"/>
              <a:cs typeface="Arial"/>
            </a:endParaRPr>
          </a:p>
        </p:txBody>
      </p:sp>
    </p:spTree>
    <p:extLst>
      <p:ext uri="{BB962C8B-B14F-4D97-AF65-F5344CB8AC3E}">
        <p14:creationId xmlns:p14="http://schemas.microsoft.com/office/powerpoint/2010/main" val="1909218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7531D-0789-4C25-983D-7B7DEB2A2A29}"/>
              </a:ext>
            </a:extLst>
          </p:cNvPr>
          <p:cNvSpPr>
            <a:spLocks noGrp="1"/>
          </p:cNvSpPr>
          <p:nvPr>
            <p:ph type="title" idx="4294967295"/>
          </p:nvPr>
        </p:nvSpPr>
        <p:spPr>
          <a:xfrm>
            <a:off x="0" y="164206"/>
            <a:ext cx="9144000" cy="678656"/>
          </a:xfrm>
        </p:spPr>
        <p:txBody>
          <a:bodyPr/>
          <a:lstStyle/>
          <a:p>
            <a:pPr algn="ctr"/>
            <a:r>
              <a:rPr lang="en-US" b="1" dirty="0"/>
              <a:t>Prevalence of EIMs in IBD</a:t>
            </a:r>
          </a:p>
        </p:txBody>
      </p:sp>
      <p:graphicFrame>
        <p:nvGraphicFramePr>
          <p:cNvPr id="4" name="Table 4">
            <a:extLst>
              <a:ext uri="{FF2B5EF4-FFF2-40B4-BE49-F238E27FC236}">
                <a16:creationId xmlns:a16="http://schemas.microsoft.com/office/drawing/2014/main" id="{AA4B24BA-52DC-494C-91C6-BD6954CF048A}"/>
              </a:ext>
            </a:extLst>
          </p:cNvPr>
          <p:cNvGraphicFramePr>
            <a:graphicFrameLocks noGrp="1"/>
          </p:cNvGraphicFramePr>
          <p:nvPr>
            <p:ph idx="4294967295"/>
            <p:extLst>
              <p:ext uri="{D42A27DB-BD31-4B8C-83A1-F6EECF244321}">
                <p14:modId xmlns:p14="http://schemas.microsoft.com/office/powerpoint/2010/main" val="2046252158"/>
              </p:ext>
            </p:extLst>
          </p:nvPr>
        </p:nvGraphicFramePr>
        <p:xfrm>
          <a:off x="338051" y="1003070"/>
          <a:ext cx="8546277" cy="4761314"/>
        </p:xfrm>
        <a:graphic>
          <a:graphicData uri="http://schemas.openxmlformats.org/drawingml/2006/table">
            <a:tbl>
              <a:tblPr firstRow="1" bandRow="1">
                <a:tableStyleId>{5C22544A-7EE6-4342-B048-85BDC9FD1C3A}</a:tableStyleId>
              </a:tblPr>
              <a:tblGrid>
                <a:gridCol w="2848759">
                  <a:extLst>
                    <a:ext uri="{9D8B030D-6E8A-4147-A177-3AD203B41FA5}">
                      <a16:colId xmlns:a16="http://schemas.microsoft.com/office/drawing/2014/main" val="630685475"/>
                    </a:ext>
                  </a:extLst>
                </a:gridCol>
                <a:gridCol w="2848759">
                  <a:extLst>
                    <a:ext uri="{9D8B030D-6E8A-4147-A177-3AD203B41FA5}">
                      <a16:colId xmlns:a16="http://schemas.microsoft.com/office/drawing/2014/main" val="703442728"/>
                    </a:ext>
                  </a:extLst>
                </a:gridCol>
                <a:gridCol w="2848759">
                  <a:extLst>
                    <a:ext uri="{9D8B030D-6E8A-4147-A177-3AD203B41FA5}">
                      <a16:colId xmlns:a16="http://schemas.microsoft.com/office/drawing/2014/main" val="2522757086"/>
                    </a:ext>
                  </a:extLst>
                </a:gridCol>
              </a:tblGrid>
              <a:tr h="701646">
                <a:tc>
                  <a:txBody>
                    <a:bodyPr/>
                    <a:lstStyle/>
                    <a:p>
                      <a:r>
                        <a:rPr lang="en-US" sz="1200" dirty="0"/>
                        <a:t>Organ System</a:t>
                      </a:r>
                    </a:p>
                  </a:txBody>
                  <a:tcPr marL="68580" marR="68580" marT="34290" marB="34290"/>
                </a:tc>
                <a:tc>
                  <a:txBody>
                    <a:bodyPr/>
                    <a:lstStyle/>
                    <a:p>
                      <a:r>
                        <a:rPr lang="en-US" sz="1200" dirty="0"/>
                        <a:t>Manifestations </a:t>
                      </a:r>
                    </a:p>
                  </a:txBody>
                  <a:tcPr marL="68580" marR="68580" marT="34290" marB="34290"/>
                </a:tc>
                <a:tc>
                  <a:txBody>
                    <a:bodyPr/>
                    <a:lstStyle/>
                    <a:p>
                      <a:r>
                        <a:rPr lang="en-US" sz="1200" dirty="0"/>
                        <a:t>Prevalence </a:t>
                      </a:r>
                    </a:p>
                  </a:txBody>
                  <a:tcPr marL="68580" marR="68580" marT="34290" marB="34290"/>
                </a:tc>
                <a:extLst>
                  <a:ext uri="{0D108BD9-81ED-4DB2-BD59-A6C34878D82A}">
                    <a16:rowId xmlns:a16="http://schemas.microsoft.com/office/drawing/2014/main" val="295252998"/>
                  </a:ext>
                </a:extLst>
              </a:tr>
              <a:tr h="701646">
                <a:tc>
                  <a:txBody>
                    <a:bodyPr/>
                    <a:lstStyle/>
                    <a:p>
                      <a:r>
                        <a:rPr lang="en-US" sz="1200" dirty="0"/>
                        <a:t>Gastrointestinal </a:t>
                      </a:r>
                    </a:p>
                  </a:txBody>
                  <a:tcPr marL="68580" marR="68580" marT="34290" marB="34290"/>
                </a:tc>
                <a:tc>
                  <a:txBody>
                    <a:bodyPr/>
                    <a:lstStyle/>
                    <a:p>
                      <a:r>
                        <a:rPr lang="en-US" sz="1200" dirty="0"/>
                        <a:t>PSC</a:t>
                      </a:r>
                    </a:p>
                    <a:p>
                      <a:r>
                        <a:rPr lang="en-US" sz="1200" dirty="0"/>
                        <a:t>Autoimmune pancreatitis</a:t>
                      </a:r>
                    </a:p>
                    <a:p>
                      <a:r>
                        <a:rPr lang="en-US" sz="1200" dirty="0"/>
                        <a:t>Autoimmune hepatitis </a:t>
                      </a:r>
                    </a:p>
                  </a:txBody>
                  <a:tcPr marL="68580" marR="68580" marT="34290" marB="34290"/>
                </a:tc>
                <a:tc>
                  <a:txBody>
                    <a:bodyPr/>
                    <a:lstStyle/>
                    <a:p>
                      <a:r>
                        <a:rPr lang="en-US" sz="1200" dirty="0"/>
                        <a:t>UC: up to 5 %; CD rare</a:t>
                      </a:r>
                    </a:p>
                    <a:p>
                      <a:r>
                        <a:rPr lang="en-US" sz="1200" dirty="0"/>
                        <a:t>Rare</a:t>
                      </a:r>
                    </a:p>
                    <a:p>
                      <a:r>
                        <a:rPr lang="en-US" sz="1200" dirty="0"/>
                        <a:t>Rare (&lt;1%)</a:t>
                      </a:r>
                    </a:p>
                  </a:txBody>
                  <a:tcPr marL="68580" marR="68580" marT="34290" marB="34290"/>
                </a:tc>
                <a:extLst>
                  <a:ext uri="{0D108BD9-81ED-4DB2-BD59-A6C34878D82A}">
                    <a16:rowId xmlns:a16="http://schemas.microsoft.com/office/drawing/2014/main" val="1397402673"/>
                  </a:ext>
                </a:extLst>
              </a:tr>
              <a:tr h="1034341">
                <a:tc>
                  <a:txBody>
                    <a:bodyPr/>
                    <a:lstStyle/>
                    <a:p>
                      <a:r>
                        <a:rPr lang="en-US" sz="1200" dirty="0"/>
                        <a:t>Mucocutaneous </a:t>
                      </a:r>
                    </a:p>
                  </a:txBody>
                  <a:tcPr marL="68580" marR="68580" marT="34290" marB="34290"/>
                </a:tc>
                <a:tc>
                  <a:txBody>
                    <a:bodyPr/>
                    <a:lstStyle/>
                    <a:p>
                      <a:r>
                        <a:rPr lang="en-US" sz="1200" dirty="0"/>
                        <a:t>Erythema Nodosum</a:t>
                      </a:r>
                    </a:p>
                    <a:p>
                      <a:r>
                        <a:rPr lang="en-US" sz="1200" dirty="0"/>
                        <a:t>Pyoderma Gangrenosum</a:t>
                      </a:r>
                    </a:p>
                    <a:p>
                      <a:r>
                        <a:rPr lang="en-US" sz="1200" dirty="0"/>
                        <a:t>Oral aphthous ulcers</a:t>
                      </a:r>
                    </a:p>
                    <a:p>
                      <a:r>
                        <a:rPr lang="en-US" sz="1200" dirty="0"/>
                        <a:t>Sweet syndrome</a:t>
                      </a:r>
                    </a:p>
                    <a:p>
                      <a:r>
                        <a:rPr lang="en-US" sz="1200" dirty="0"/>
                        <a:t>Orofacial granulomatosis </a:t>
                      </a:r>
                    </a:p>
                  </a:txBody>
                  <a:tcPr marL="68580" marR="68580" marT="34290" marB="34290"/>
                </a:tc>
                <a:tc>
                  <a:txBody>
                    <a:bodyPr/>
                    <a:lstStyle/>
                    <a:p>
                      <a:r>
                        <a:rPr lang="en-US" sz="1200" dirty="0"/>
                        <a:t>5%-15% in CD; 2%-10% in UC</a:t>
                      </a:r>
                    </a:p>
                    <a:p>
                      <a:r>
                        <a:rPr lang="en-US" sz="1200" dirty="0"/>
                        <a:t>0.4%-2.6% in IBD</a:t>
                      </a:r>
                    </a:p>
                    <a:p>
                      <a:r>
                        <a:rPr lang="en-US" sz="1200" dirty="0"/>
                        <a:t>5%-50% in CD</a:t>
                      </a:r>
                    </a:p>
                    <a:p>
                      <a:r>
                        <a:rPr lang="en-US" sz="1200" dirty="0"/>
                        <a:t>Rare</a:t>
                      </a:r>
                    </a:p>
                    <a:p>
                      <a:r>
                        <a:rPr lang="en-US" sz="1200" dirty="0"/>
                        <a:t>Rare</a:t>
                      </a:r>
                    </a:p>
                  </a:txBody>
                  <a:tcPr marL="68580" marR="68580" marT="34290" marB="34290"/>
                </a:tc>
                <a:extLst>
                  <a:ext uri="{0D108BD9-81ED-4DB2-BD59-A6C34878D82A}">
                    <a16:rowId xmlns:a16="http://schemas.microsoft.com/office/drawing/2014/main" val="1245439342"/>
                  </a:ext>
                </a:extLst>
              </a:tr>
              <a:tr h="846279">
                <a:tc>
                  <a:txBody>
                    <a:bodyPr/>
                    <a:lstStyle/>
                    <a:p>
                      <a:r>
                        <a:rPr lang="en-US" sz="1200" dirty="0"/>
                        <a:t>Musculoskeletal </a:t>
                      </a:r>
                    </a:p>
                  </a:txBody>
                  <a:tcPr marL="68580" marR="68580" marT="34290" marB="34290"/>
                </a:tc>
                <a:tc>
                  <a:txBody>
                    <a:bodyPr/>
                    <a:lstStyle/>
                    <a:p>
                      <a:r>
                        <a:rPr lang="en-US" sz="1200" dirty="0"/>
                        <a:t>IBD-related arthritis</a:t>
                      </a:r>
                    </a:p>
                    <a:p>
                      <a:r>
                        <a:rPr lang="en-US" sz="1200" dirty="0"/>
                        <a:t>Peripheral arthritis</a:t>
                      </a:r>
                    </a:p>
                    <a:p>
                      <a:r>
                        <a:rPr lang="en-US" sz="1200" dirty="0"/>
                        <a:t>Axial arthritis</a:t>
                      </a:r>
                    </a:p>
                    <a:p>
                      <a:r>
                        <a:rPr lang="en-US" sz="1200" dirty="0"/>
                        <a:t>Enthesitis</a:t>
                      </a:r>
                    </a:p>
                  </a:txBody>
                  <a:tcPr marL="68580" marR="68580" marT="34290" marB="34290"/>
                </a:tc>
                <a:tc>
                  <a:txBody>
                    <a:bodyPr/>
                    <a:lstStyle/>
                    <a:p>
                      <a:r>
                        <a:rPr lang="en-US" sz="1200" dirty="0"/>
                        <a:t>CD: 10%-20%; UC 4%-14% </a:t>
                      </a:r>
                    </a:p>
                    <a:p>
                      <a:r>
                        <a:rPr lang="en-US" sz="1200" dirty="0"/>
                        <a:t>Up to 50% in CD (asymptomatic) </a:t>
                      </a:r>
                    </a:p>
                  </a:txBody>
                  <a:tcPr marL="68580" marR="68580" marT="34290" marB="34290"/>
                </a:tc>
                <a:extLst>
                  <a:ext uri="{0D108BD9-81ED-4DB2-BD59-A6C34878D82A}">
                    <a16:rowId xmlns:a16="http://schemas.microsoft.com/office/drawing/2014/main" val="1400091256"/>
                  </a:ext>
                </a:extLst>
              </a:tr>
              <a:tr h="470155">
                <a:tc>
                  <a:txBody>
                    <a:bodyPr/>
                    <a:lstStyle/>
                    <a:p>
                      <a:r>
                        <a:rPr lang="en-US" sz="1200" dirty="0"/>
                        <a:t>Ocular</a:t>
                      </a:r>
                    </a:p>
                  </a:txBody>
                  <a:tcPr marL="68580" marR="68580" marT="34290" marB="34290"/>
                </a:tc>
                <a:tc>
                  <a:txBody>
                    <a:bodyPr/>
                    <a:lstStyle/>
                    <a:p>
                      <a:r>
                        <a:rPr lang="en-US" sz="1200" dirty="0"/>
                        <a:t>Episcleritis and Scleritis</a:t>
                      </a:r>
                    </a:p>
                    <a:p>
                      <a:r>
                        <a:rPr lang="en-US" sz="1200" dirty="0"/>
                        <a:t>Anterior uveitis</a:t>
                      </a:r>
                    </a:p>
                  </a:txBody>
                  <a:tcPr marL="68580" marR="68580" marT="34290" marB="34290"/>
                </a:tc>
                <a:tc>
                  <a:txBody>
                    <a:bodyPr/>
                    <a:lstStyle/>
                    <a:p>
                      <a:r>
                        <a:rPr lang="en-US" sz="1200" dirty="0"/>
                        <a:t>Scleritis: up to 1%</a:t>
                      </a:r>
                    </a:p>
                    <a:p>
                      <a:r>
                        <a:rPr lang="en-US" sz="1200" dirty="0"/>
                        <a:t>CD: 5%-12%; UC 3.5%-4.1%</a:t>
                      </a:r>
                    </a:p>
                  </a:txBody>
                  <a:tcPr marL="68580" marR="68580" marT="34290" marB="34290"/>
                </a:tc>
                <a:extLst>
                  <a:ext uri="{0D108BD9-81ED-4DB2-BD59-A6C34878D82A}">
                    <a16:rowId xmlns:a16="http://schemas.microsoft.com/office/drawing/2014/main" val="2106661867"/>
                  </a:ext>
                </a:extLst>
              </a:tr>
              <a:tr h="305601">
                <a:tc>
                  <a:txBody>
                    <a:bodyPr/>
                    <a:lstStyle/>
                    <a:p>
                      <a:r>
                        <a:rPr lang="en-US" sz="1200" dirty="0"/>
                        <a:t>Pulmonary </a:t>
                      </a:r>
                    </a:p>
                  </a:txBody>
                  <a:tcPr marL="68580" marR="68580" marT="34290" marB="34290"/>
                </a:tc>
                <a:tc>
                  <a:txBody>
                    <a:bodyPr/>
                    <a:lstStyle/>
                    <a:p>
                      <a:r>
                        <a:rPr lang="en-US" sz="1200" dirty="0"/>
                        <a:t>Pneumonitis </a:t>
                      </a:r>
                    </a:p>
                  </a:txBody>
                  <a:tcPr marL="68580" marR="68580" marT="34290" marB="34290"/>
                </a:tc>
                <a:tc>
                  <a:txBody>
                    <a:bodyPr/>
                    <a:lstStyle/>
                    <a:p>
                      <a:r>
                        <a:rPr lang="en-US" sz="1200" dirty="0"/>
                        <a:t>Rare</a:t>
                      </a:r>
                    </a:p>
                  </a:txBody>
                  <a:tcPr marL="68580" marR="68580" marT="34290" marB="34290"/>
                </a:tc>
                <a:extLst>
                  <a:ext uri="{0D108BD9-81ED-4DB2-BD59-A6C34878D82A}">
                    <a16:rowId xmlns:a16="http://schemas.microsoft.com/office/drawing/2014/main" val="3514414162"/>
                  </a:ext>
                </a:extLst>
              </a:tr>
              <a:tr h="701646">
                <a:tc>
                  <a:txBody>
                    <a:bodyPr/>
                    <a:lstStyle/>
                    <a:p>
                      <a:r>
                        <a:rPr lang="en-US" sz="1200" dirty="0"/>
                        <a:t>Vascular</a:t>
                      </a:r>
                    </a:p>
                  </a:txBody>
                  <a:tcPr marL="68580" marR="68580" marT="34290" marB="34290"/>
                </a:tc>
                <a:tc>
                  <a:txBody>
                    <a:bodyPr/>
                    <a:lstStyle/>
                    <a:p>
                      <a:r>
                        <a:rPr lang="en-US" sz="1200" dirty="0"/>
                        <a:t>Cardiovascular disease</a:t>
                      </a:r>
                    </a:p>
                    <a:p>
                      <a:r>
                        <a:rPr lang="en-US" sz="1200" dirty="0"/>
                        <a:t>Thromboembolism</a:t>
                      </a:r>
                    </a:p>
                    <a:p>
                      <a:r>
                        <a:rPr lang="en-US" sz="1200" dirty="0"/>
                        <a:t>Portal vein thrombosis </a:t>
                      </a:r>
                    </a:p>
                  </a:txBody>
                  <a:tcPr marL="68580" marR="68580" marT="34290" marB="34290"/>
                </a:tc>
                <a:tc>
                  <a:txBody>
                    <a:bodyPr/>
                    <a:lstStyle/>
                    <a:p>
                      <a:r>
                        <a:rPr lang="en-US" sz="1200" dirty="0"/>
                        <a:t>NA</a:t>
                      </a:r>
                    </a:p>
                    <a:p>
                      <a:r>
                        <a:rPr lang="en-US" sz="1200" dirty="0"/>
                        <a:t>3- to 4- fold increase</a:t>
                      </a:r>
                    </a:p>
                    <a:p>
                      <a:r>
                        <a:rPr lang="en-US" sz="1200" dirty="0"/>
                        <a:t>Rare</a:t>
                      </a:r>
                    </a:p>
                  </a:txBody>
                  <a:tcPr marL="68580" marR="68580" marT="34290" marB="34290"/>
                </a:tc>
                <a:extLst>
                  <a:ext uri="{0D108BD9-81ED-4DB2-BD59-A6C34878D82A}">
                    <a16:rowId xmlns:a16="http://schemas.microsoft.com/office/drawing/2014/main" val="2518728941"/>
                  </a:ext>
                </a:extLst>
              </a:tr>
            </a:tbl>
          </a:graphicData>
        </a:graphic>
      </p:graphicFrame>
      <p:sp>
        <p:nvSpPr>
          <p:cNvPr id="3" name="TextBox 2">
            <a:extLst>
              <a:ext uri="{FF2B5EF4-FFF2-40B4-BE49-F238E27FC236}">
                <a16:creationId xmlns:a16="http://schemas.microsoft.com/office/drawing/2014/main" id="{67246E9B-8EF0-46E2-9270-3E1765063143}"/>
              </a:ext>
            </a:extLst>
          </p:cNvPr>
          <p:cNvSpPr txBox="1"/>
          <p:nvPr/>
        </p:nvSpPr>
        <p:spPr>
          <a:xfrm>
            <a:off x="220880" y="6355240"/>
            <a:ext cx="7703921" cy="338554"/>
          </a:xfrm>
          <a:prstGeom prst="rect">
            <a:avLst/>
          </a:prstGeom>
          <a:noFill/>
        </p:spPr>
        <p:txBody>
          <a:bodyPr wrap="square" rtlCol="0">
            <a:spAutoFit/>
          </a:bodyPr>
          <a:lstStyle/>
          <a:p>
            <a:r>
              <a:rPr lang="en-US" sz="1600" i="1" spc="-1" dirty="0">
                <a:latin typeface="Arial"/>
              </a:rPr>
              <a:t>Gastroenterology</a:t>
            </a:r>
            <a:r>
              <a:rPr lang="en-US" sz="1600" spc="-1" dirty="0">
                <a:latin typeface="Arial"/>
              </a:rPr>
              <a:t> 2021 1611118-1132DOI: (10.1053/j.gastro.2021.07.042)</a:t>
            </a:r>
            <a:endParaRPr lang="en-US" sz="1600" dirty="0"/>
          </a:p>
        </p:txBody>
      </p:sp>
      <p:sp>
        <p:nvSpPr>
          <p:cNvPr id="6" name="TextBox 5">
            <a:extLst>
              <a:ext uri="{FF2B5EF4-FFF2-40B4-BE49-F238E27FC236}">
                <a16:creationId xmlns:a16="http://schemas.microsoft.com/office/drawing/2014/main" id="{9ECB9051-E6A4-A1F3-6DDD-DF200FA6C17B}"/>
              </a:ext>
            </a:extLst>
          </p:cNvPr>
          <p:cNvSpPr txBox="1"/>
          <p:nvPr/>
        </p:nvSpPr>
        <p:spPr>
          <a:xfrm>
            <a:off x="281247" y="6016686"/>
            <a:ext cx="7244542" cy="338554"/>
          </a:xfrm>
          <a:prstGeom prst="rect">
            <a:avLst/>
          </a:prstGeom>
          <a:noFill/>
        </p:spPr>
        <p:txBody>
          <a:bodyPr wrap="square">
            <a:spAutoFit/>
          </a:bodyPr>
          <a:lstStyle/>
          <a:p>
            <a:pPr marL="12700"/>
            <a:r>
              <a:rPr lang="en-US" sz="1600" i="1" spc="-55" dirty="0" err="1">
                <a:solidFill>
                  <a:prstClr val="black"/>
                </a:solidFill>
                <a:latin typeface="Arial"/>
                <a:cs typeface="Arial"/>
              </a:rPr>
              <a:t>Rogler</a:t>
            </a:r>
            <a:r>
              <a:rPr lang="en-US" sz="1600" i="1" spc="-55" dirty="0">
                <a:solidFill>
                  <a:prstClr val="black"/>
                </a:solidFill>
                <a:latin typeface="Arial"/>
                <a:cs typeface="Arial"/>
              </a:rPr>
              <a:t>, G et al.  G</a:t>
            </a:r>
            <a:r>
              <a:rPr lang="en-US" sz="1600" i="1" spc="-35" dirty="0">
                <a:solidFill>
                  <a:prstClr val="black"/>
                </a:solidFill>
                <a:latin typeface="Arial"/>
                <a:cs typeface="Arial"/>
              </a:rPr>
              <a:t>a</a:t>
            </a:r>
            <a:r>
              <a:rPr lang="en-US" sz="1600" i="1" spc="-25" dirty="0">
                <a:solidFill>
                  <a:prstClr val="black"/>
                </a:solidFill>
                <a:latin typeface="Arial"/>
                <a:cs typeface="Arial"/>
              </a:rPr>
              <a:t>s</a:t>
            </a:r>
            <a:r>
              <a:rPr lang="en-US" sz="1600" i="1" spc="-20" dirty="0">
                <a:solidFill>
                  <a:prstClr val="black"/>
                </a:solidFill>
                <a:latin typeface="Arial"/>
                <a:cs typeface="Arial"/>
              </a:rPr>
              <a:t>tr</a:t>
            </a:r>
            <a:r>
              <a:rPr lang="en-US" sz="1600" i="1" spc="-45" dirty="0">
                <a:solidFill>
                  <a:prstClr val="black"/>
                </a:solidFill>
                <a:latin typeface="Arial"/>
                <a:cs typeface="Arial"/>
              </a:rPr>
              <a:t>o</a:t>
            </a:r>
            <a:r>
              <a:rPr lang="en-US" sz="1600" i="1" spc="-25" dirty="0">
                <a:solidFill>
                  <a:prstClr val="black"/>
                </a:solidFill>
                <a:latin typeface="Arial"/>
                <a:cs typeface="Arial"/>
              </a:rPr>
              <a:t>e</a:t>
            </a:r>
            <a:r>
              <a:rPr lang="en-US" sz="1600" i="1" spc="-45" dirty="0">
                <a:solidFill>
                  <a:prstClr val="black"/>
                </a:solidFill>
                <a:latin typeface="Arial"/>
                <a:cs typeface="Arial"/>
              </a:rPr>
              <a:t>n</a:t>
            </a:r>
            <a:r>
              <a:rPr lang="en-US" sz="1600" i="1" spc="-20" dirty="0">
                <a:solidFill>
                  <a:prstClr val="black"/>
                </a:solidFill>
                <a:latin typeface="Arial"/>
                <a:cs typeface="Arial"/>
              </a:rPr>
              <a:t>t</a:t>
            </a:r>
            <a:r>
              <a:rPr lang="en-US" sz="1600" i="1" spc="-25" dirty="0">
                <a:solidFill>
                  <a:prstClr val="black"/>
                </a:solidFill>
                <a:latin typeface="Arial"/>
                <a:cs typeface="Arial"/>
              </a:rPr>
              <a:t>e</a:t>
            </a:r>
            <a:r>
              <a:rPr lang="en-US" sz="1600" i="1" spc="-20" dirty="0">
                <a:solidFill>
                  <a:prstClr val="black"/>
                </a:solidFill>
                <a:latin typeface="Arial"/>
                <a:cs typeface="Arial"/>
              </a:rPr>
              <a:t>r</a:t>
            </a:r>
            <a:r>
              <a:rPr lang="en-US" sz="1600" i="1" spc="-45" dirty="0">
                <a:solidFill>
                  <a:prstClr val="black"/>
                </a:solidFill>
                <a:latin typeface="Arial"/>
                <a:cs typeface="Arial"/>
              </a:rPr>
              <a:t>o</a:t>
            </a:r>
            <a:r>
              <a:rPr lang="en-US" sz="1600" i="1" spc="-25" dirty="0">
                <a:solidFill>
                  <a:prstClr val="black"/>
                </a:solidFill>
                <a:latin typeface="Arial"/>
                <a:cs typeface="Arial"/>
              </a:rPr>
              <a:t>l</a:t>
            </a:r>
            <a:r>
              <a:rPr lang="en-US" sz="1600" i="1" spc="-45" dirty="0">
                <a:solidFill>
                  <a:prstClr val="black"/>
                </a:solidFill>
                <a:latin typeface="Arial"/>
                <a:cs typeface="Arial"/>
              </a:rPr>
              <a:t>og</a:t>
            </a:r>
            <a:r>
              <a:rPr lang="en-US" sz="1600" i="1" spc="-25" dirty="0">
                <a:solidFill>
                  <a:prstClr val="black"/>
                </a:solidFill>
                <a:latin typeface="Arial"/>
                <a:cs typeface="Arial"/>
              </a:rPr>
              <a:t>y</a:t>
            </a:r>
            <a:r>
              <a:rPr lang="en-US" sz="1600" i="1" spc="-5" dirty="0">
                <a:solidFill>
                  <a:prstClr val="black"/>
                </a:solidFill>
                <a:latin typeface="Arial"/>
                <a:cs typeface="Arial"/>
              </a:rPr>
              <a:t>.</a:t>
            </a:r>
            <a:r>
              <a:rPr lang="en-US" sz="1600" i="1" spc="-40" dirty="0">
                <a:solidFill>
                  <a:prstClr val="black"/>
                </a:solidFill>
                <a:latin typeface="Arial"/>
                <a:cs typeface="Arial"/>
              </a:rPr>
              <a:t> </a:t>
            </a:r>
            <a:r>
              <a:rPr lang="en-US" sz="1600" spc="-25" dirty="0">
                <a:solidFill>
                  <a:prstClr val="black"/>
                </a:solidFill>
                <a:latin typeface="Arial"/>
                <a:cs typeface="Arial"/>
              </a:rPr>
              <a:t>2021</a:t>
            </a:r>
            <a:r>
              <a:rPr lang="en-US" sz="1600" spc="-20" dirty="0">
                <a:solidFill>
                  <a:prstClr val="black"/>
                </a:solidFill>
                <a:latin typeface="Arial"/>
                <a:cs typeface="Arial"/>
              </a:rPr>
              <a:t>;</a:t>
            </a:r>
            <a:r>
              <a:rPr lang="en-US" sz="1600" spc="-25" dirty="0">
                <a:solidFill>
                  <a:prstClr val="black"/>
                </a:solidFill>
                <a:latin typeface="Arial"/>
                <a:cs typeface="Arial"/>
              </a:rPr>
              <a:t>161</a:t>
            </a:r>
            <a:r>
              <a:rPr lang="en-US" sz="1600" spc="-20" dirty="0">
                <a:solidFill>
                  <a:prstClr val="black"/>
                </a:solidFill>
                <a:latin typeface="Arial"/>
                <a:cs typeface="Arial"/>
              </a:rPr>
              <a:t>(</a:t>
            </a:r>
            <a:r>
              <a:rPr lang="en-US" sz="1600" spc="-25" dirty="0">
                <a:solidFill>
                  <a:prstClr val="black"/>
                </a:solidFill>
                <a:latin typeface="Arial"/>
                <a:cs typeface="Arial"/>
              </a:rPr>
              <a:t>4</a:t>
            </a:r>
            <a:r>
              <a:rPr lang="en-US" sz="1600" spc="-20" dirty="0">
                <a:solidFill>
                  <a:prstClr val="black"/>
                </a:solidFill>
                <a:latin typeface="Arial"/>
                <a:cs typeface="Arial"/>
              </a:rPr>
              <a:t>):</a:t>
            </a:r>
            <a:r>
              <a:rPr lang="en-US" sz="1600" spc="-25" dirty="0">
                <a:solidFill>
                  <a:prstClr val="black"/>
                </a:solidFill>
                <a:latin typeface="Arial"/>
                <a:cs typeface="Arial"/>
              </a:rPr>
              <a:t>1118</a:t>
            </a:r>
            <a:r>
              <a:rPr lang="en-US" sz="1600" spc="-20" dirty="0">
                <a:solidFill>
                  <a:prstClr val="black"/>
                </a:solidFill>
                <a:latin typeface="Arial"/>
                <a:cs typeface="Arial"/>
              </a:rPr>
              <a:t>-</a:t>
            </a:r>
            <a:r>
              <a:rPr lang="en-US" sz="1600" spc="-25" dirty="0">
                <a:solidFill>
                  <a:prstClr val="black"/>
                </a:solidFill>
                <a:latin typeface="Arial"/>
                <a:cs typeface="Arial"/>
              </a:rPr>
              <a:t>1132.</a:t>
            </a:r>
            <a:endParaRPr lang="en-US" sz="1600" dirty="0">
              <a:solidFill>
                <a:prstClr val="black"/>
              </a:solidFill>
              <a:latin typeface="Arial"/>
              <a:cs typeface="Arial"/>
            </a:endParaRPr>
          </a:p>
        </p:txBody>
      </p:sp>
    </p:spTree>
    <p:extLst>
      <p:ext uri="{BB962C8B-B14F-4D97-AF65-F5344CB8AC3E}">
        <p14:creationId xmlns:p14="http://schemas.microsoft.com/office/powerpoint/2010/main" val="3058155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1" name="TextBox 3"/>
          <p:cNvSpPr txBox="1">
            <a:spLocks noChangeArrowheads="1"/>
          </p:cNvSpPr>
          <p:nvPr/>
        </p:nvSpPr>
        <p:spPr bwMode="auto">
          <a:xfrm>
            <a:off x="76200" y="76200"/>
            <a:ext cx="8850313" cy="763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200"/>
              </a:spcAft>
              <a:buClr>
                <a:schemeClr val="accent1"/>
              </a:buClr>
              <a:buFont typeface="Arial" panose="020B0604020202020204" pitchFamily="34" charset="0"/>
              <a:buChar char="•"/>
              <a:defRPr sz="2800" b="1">
                <a:solidFill>
                  <a:schemeClr val="tx1"/>
                </a:solidFill>
                <a:latin typeface="Arial" panose="020B0604020202020204" pitchFamily="34" charset="0"/>
                <a:ea typeface="ＭＳ Ｐゴシック" pitchFamily="34" charset="-128"/>
              </a:defRPr>
            </a:lvl1pPr>
            <a:lvl2pPr marL="742950" indent="-285750">
              <a:spcAft>
                <a:spcPts val="200"/>
              </a:spcAft>
              <a:buClr>
                <a:schemeClr val="accent1"/>
              </a:buClr>
              <a:buFont typeface="Arial" panose="020B0604020202020204" pitchFamily="34" charset="0"/>
              <a:buChar char="–"/>
              <a:defRPr sz="2400" b="1">
                <a:solidFill>
                  <a:schemeClr val="tx1"/>
                </a:solidFill>
                <a:latin typeface="Arial" panose="020B0604020202020204" pitchFamily="34" charset="0"/>
                <a:ea typeface="ＭＳ Ｐゴシック" pitchFamily="34" charset="-128"/>
              </a:defRPr>
            </a:lvl2pPr>
            <a:lvl3pPr marL="1143000" indent="-228600">
              <a:spcAft>
                <a:spcPts val="200"/>
              </a:spcAft>
              <a:buClr>
                <a:schemeClr val="accent1"/>
              </a:buClr>
              <a:buFont typeface="Arial" panose="020B0604020202020204" pitchFamily="34" charset="0"/>
              <a:buChar char="•"/>
              <a:defRPr sz="2200" b="1">
                <a:solidFill>
                  <a:schemeClr val="tx1"/>
                </a:solidFill>
                <a:latin typeface="Arial" panose="020B0604020202020204" pitchFamily="34" charset="0"/>
                <a:ea typeface="ＭＳ Ｐゴシック" pitchFamily="34" charset="-128"/>
              </a:defRPr>
            </a:lvl3pPr>
            <a:lvl4pPr marL="1600200" indent="-228600">
              <a:spcAft>
                <a:spcPts val="200"/>
              </a:spcAft>
              <a:buClr>
                <a:schemeClr val="accent1"/>
              </a:buClr>
              <a:buFont typeface="Arial" panose="020B0604020202020204" pitchFamily="34" charset="0"/>
              <a:buChar char="–"/>
              <a:defRPr sz="2000" b="1">
                <a:solidFill>
                  <a:schemeClr val="tx1"/>
                </a:solidFill>
                <a:latin typeface="Arial" panose="020B0604020202020204" pitchFamily="34" charset="0"/>
                <a:ea typeface="ＭＳ Ｐゴシック" pitchFamily="34" charset="-128"/>
              </a:defRPr>
            </a:lvl4pPr>
            <a:lvl5pPr marL="2057400" indent="-228600">
              <a:spcAft>
                <a:spcPts val="200"/>
              </a:spcAft>
              <a:buClr>
                <a:schemeClr val="accent1"/>
              </a:buClr>
              <a:buFont typeface="Arial" panose="020B0604020202020204" pitchFamily="34" charset="0"/>
              <a:buChar char="»"/>
              <a:defRPr sz="2000" b="1">
                <a:solidFill>
                  <a:schemeClr val="tx1"/>
                </a:solidFill>
                <a:latin typeface="Arial" panose="020B0604020202020204" pitchFamily="34" charset="0"/>
                <a:ea typeface="ＭＳ Ｐゴシック" pitchFamily="34" charset="-128"/>
              </a:defRPr>
            </a:lvl5pPr>
            <a:lvl6pPr marL="2514600" indent="-228600" defTabSz="457200" eaLnBrk="0" fontAlgn="base" hangingPunct="0">
              <a:spcBef>
                <a:spcPct val="0"/>
              </a:spcBef>
              <a:spcAft>
                <a:spcPts val="200"/>
              </a:spcAft>
              <a:buClr>
                <a:schemeClr val="accent1"/>
              </a:buClr>
              <a:buFont typeface="Arial" panose="020B0604020202020204" pitchFamily="34" charset="0"/>
              <a:buChar char="»"/>
              <a:defRPr sz="2000" b="1">
                <a:solidFill>
                  <a:schemeClr val="tx1"/>
                </a:solidFill>
                <a:latin typeface="Arial" panose="020B0604020202020204" pitchFamily="34" charset="0"/>
                <a:ea typeface="ＭＳ Ｐゴシック" pitchFamily="34" charset="-128"/>
              </a:defRPr>
            </a:lvl6pPr>
            <a:lvl7pPr marL="2971800" indent="-228600" defTabSz="457200" eaLnBrk="0" fontAlgn="base" hangingPunct="0">
              <a:spcBef>
                <a:spcPct val="0"/>
              </a:spcBef>
              <a:spcAft>
                <a:spcPts val="200"/>
              </a:spcAft>
              <a:buClr>
                <a:schemeClr val="accent1"/>
              </a:buClr>
              <a:buFont typeface="Arial" panose="020B0604020202020204" pitchFamily="34" charset="0"/>
              <a:buChar char="»"/>
              <a:defRPr sz="2000" b="1">
                <a:solidFill>
                  <a:schemeClr val="tx1"/>
                </a:solidFill>
                <a:latin typeface="Arial" panose="020B0604020202020204" pitchFamily="34" charset="0"/>
                <a:ea typeface="ＭＳ Ｐゴシック" pitchFamily="34" charset="-128"/>
              </a:defRPr>
            </a:lvl7pPr>
            <a:lvl8pPr marL="3429000" indent="-228600" defTabSz="457200" eaLnBrk="0" fontAlgn="base" hangingPunct="0">
              <a:spcBef>
                <a:spcPct val="0"/>
              </a:spcBef>
              <a:spcAft>
                <a:spcPts val="200"/>
              </a:spcAft>
              <a:buClr>
                <a:schemeClr val="accent1"/>
              </a:buClr>
              <a:buFont typeface="Arial" panose="020B0604020202020204" pitchFamily="34" charset="0"/>
              <a:buChar char="»"/>
              <a:defRPr sz="2000" b="1">
                <a:solidFill>
                  <a:schemeClr val="tx1"/>
                </a:solidFill>
                <a:latin typeface="Arial" panose="020B0604020202020204" pitchFamily="34" charset="0"/>
                <a:ea typeface="ＭＳ Ｐゴシック" pitchFamily="34" charset="-128"/>
              </a:defRPr>
            </a:lvl8pPr>
            <a:lvl9pPr marL="3886200" indent="-228600" defTabSz="457200" eaLnBrk="0" fontAlgn="base" hangingPunct="0">
              <a:spcBef>
                <a:spcPct val="0"/>
              </a:spcBef>
              <a:spcAft>
                <a:spcPts val="200"/>
              </a:spcAft>
              <a:buClr>
                <a:schemeClr val="accent1"/>
              </a:buClr>
              <a:buFont typeface="Arial" panose="020B0604020202020204" pitchFamily="34" charset="0"/>
              <a:buChar char="»"/>
              <a:defRPr sz="2000" b="1">
                <a:solidFill>
                  <a:schemeClr val="tx1"/>
                </a:solidFill>
                <a:latin typeface="Arial" panose="020B0604020202020204" pitchFamily="34" charset="0"/>
                <a:ea typeface="ＭＳ Ｐゴシック" pitchFamily="34" charset="-128"/>
              </a:defRPr>
            </a:lvl9pPr>
          </a:lstStyle>
          <a:p>
            <a:pPr algn="ctr" defTabSz="457200" eaLnBrk="0" fontAlgn="base" hangingPunct="0">
              <a:spcBef>
                <a:spcPct val="0"/>
              </a:spcBef>
              <a:spcAft>
                <a:spcPct val="0"/>
              </a:spcAft>
              <a:buClrTx/>
              <a:buFontTx/>
              <a:buNone/>
            </a:pPr>
            <a:r>
              <a:rPr lang="en-US" altLang="en-US" sz="2600" dirty="0">
                <a:solidFill>
                  <a:srgbClr val="FFFF00"/>
                </a:solidFill>
              </a:rPr>
              <a:t>Disclosures</a:t>
            </a:r>
          </a:p>
          <a:p>
            <a:pPr algn="ctr" defTabSz="457200" eaLnBrk="0" fontAlgn="base" hangingPunct="0">
              <a:spcBef>
                <a:spcPct val="0"/>
              </a:spcBef>
              <a:spcAft>
                <a:spcPct val="0"/>
              </a:spcAft>
              <a:buClrTx/>
              <a:buFontTx/>
              <a:buNone/>
            </a:pPr>
            <a:endParaRPr lang="en-US" altLang="en-US" sz="2600" dirty="0">
              <a:solidFill>
                <a:srgbClr val="FFFF00"/>
              </a:solidFill>
            </a:endParaRPr>
          </a:p>
          <a:p>
            <a:pPr marL="457200" indent="-457200" defTabSz="457200" eaLnBrk="0" fontAlgn="base" hangingPunct="0">
              <a:spcBef>
                <a:spcPct val="0"/>
              </a:spcBef>
              <a:spcAft>
                <a:spcPct val="0"/>
              </a:spcAft>
              <a:buClrTx/>
              <a:buFont typeface="Wingdings" panose="05000000000000000000" pitchFamily="2" charset="2"/>
              <a:buChar char="§"/>
            </a:pPr>
            <a:r>
              <a:rPr lang="en-US" altLang="en-US" sz="1200" dirty="0" err="1"/>
              <a:t>Abbvie</a:t>
            </a:r>
            <a:r>
              <a:rPr lang="en-US" altLang="en-US" sz="1200" dirty="0"/>
              <a:t>							Consultant, CME </a:t>
            </a:r>
          </a:p>
          <a:p>
            <a:pPr marL="457200" indent="-457200" defTabSz="457200" eaLnBrk="0" fontAlgn="base" hangingPunct="0">
              <a:spcBef>
                <a:spcPct val="0"/>
              </a:spcBef>
              <a:spcAft>
                <a:spcPct val="0"/>
              </a:spcAft>
              <a:buClrTx/>
              <a:buFont typeface="Wingdings" panose="05000000000000000000" pitchFamily="2" charset="2"/>
              <a:buChar char="§"/>
            </a:pPr>
            <a:r>
              <a:rPr lang="en-US" altLang="en-US" sz="1200" dirty="0"/>
              <a:t>American Gastroenterological Association		CME</a:t>
            </a:r>
          </a:p>
          <a:p>
            <a:pPr marL="457200" indent="-457200" defTabSz="457200" eaLnBrk="0" fontAlgn="base" hangingPunct="0">
              <a:spcBef>
                <a:spcPct val="0"/>
              </a:spcBef>
              <a:spcAft>
                <a:spcPct val="0"/>
              </a:spcAft>
              <a:buClrTx/>
              <a:buFont typeface="Wingdings" panose="05000000000000000000" pitchFamily="2" charset="2"/>
              <a:buChar char="§"/>
            </a:pPr>
            <a:r>
              <a:rPr lang="en-US" altLang="en-US" sz="1200" dirty="0"/>
              <a:t>American Regent</a:t>
            </a:r>
          </a:p>
          <a:p>
            <a:pPr marL="457200" indent="-457200" defTabSz="457200" eaLnBrk="0" fontAlgn="base" hangingPunct="0">
              <a:spcBef>
                <a:spcPct val="0"/>
              </a:spcBef>
              <a:spcAft>
                <a:spcPct val="0"/>
              </a:spcAft>
              <a:buClrTx/>
              <a:buFont typeface="Wingdings" panose="05000000000000000000" pitchFamily="2" charset="2"/>
              <a:buChar char="§"/>
            </a:pPr>
            <a:r>
              <a:rPr lang="en-US" altLang="en-US" sz="1200" dirty="0"/>
              <a:t>(Creative Educational Concepts) 			Consultant, Honorarium (CME Program)</a:t>
            </a:r>
          </a:p>
          <a:p>
            <a:pPr marL="457200" indent="-457200" defTabSz="457200" eaLnBrk="0" fontAlgn="base" hangingPunct="0">
              <a:spcBef>
                <a:spcPct val="0"/>
              </a:spcBef>
              <a:spcAft>
                <a:spcPct val="0"/>
              </a:spcAft>
              <a:buClrTx/>
              <a:buFont typeface="Wingdings" panose="05000000000000000000" pitchFamily="2" charset="2"/>
              <a:buChar char="§"/>
            </a:pPr>
            <a:r>
              <a:rPr lang="en-US" altLang="en-US" sz="1200" dirty="0"/>
              <a:t>Bristol Meyers Squibb					Consultant, Research</a:t>
            </a:r>
          </a:p>
          <a:p>
            <a:pPr marL="457200" indent="-457200" defTabSz="457200" eaLnBrk="0" fontAlgn="base" hangingPunct="0">
              <a:spcBef>
                <a:spcPct val="0"/>
              </a:spcBef>
              <a:spcAft>
                <a:spcPct val="0"/>
              </a:spcAft>
              <a:buClrTx/>
              <a:buFont typeface="Wingdings" panose="05000000000000000000" pitchFamily="2" charset="2"/>
              <a:buChar char="§"/>
            </a:pPr>
            <a:r>
              <a:rPr lang="en-US" altLang="en-US" sz="1200" dirty="0"/>
              <a:t>Eli Lilly 							Consultant, DSMB (Data Safety Monitoring Board)</a:t>
            </a:r>
          </a:p>
          <a:p>
            <a:pPr marL="457200" indent="-457200" defTabSz="457200" eaLnBrk="0" fontAlgn="base" hangingPunct="0">
              <a:spcBef>
                <a:spcPct val="0"/>
              </a:spcBef>
              <a:spcAft>
                <a:spcPct val="0"/>
              </a:spcAft>
              <a:buClrTx/>
              <a:buFont typeface="Wingdings" panose="05000000000000000000" pitchFamily="2" charset="2"/>
              <a:buChar char="§"/>
            </a:pPr>
            <a:r>
              <a:rPr lang="en-US" altLang="en-US" sz="1200" dirty="0"/>
              <a:t>Focus Medical Communication				CME</a:t>
            </a:r>
          </a:p>
          <a:p>
            <a:pPr defTabSz="457200" eaLnBrk="0" fontAlgn="base" hangingPunct="0">
              <a:spcBef>
                <a:spcPct val="0"/>
              </a:spcBef>
              <a:spcAft>
                <a:spcPct val="0"/>
              </a:spcAft>
              <a:buClrTx/>
              <a:buNone/>
            </a:pPr>
            <a:r>
              <a:rPr lang="en-US" altLang="en-US" sz="1200" dirty="0"/>
              <a:t>		(Multiple Sponsors of CME-  AbbVie,  Janssen, Ferring,  Pfizer, Sanofi, Salix, Takeda, Bristol Meyers 			Squibb, Exact Sciences, Eli Lilly, </a:t>
            </a:r>
            <a:r>
              <a:rPr lang="en-US" altLang="en-US" sz="1200" dirty="0" err="1"/>
              <a:t>Seres</a:t>
            </a:r>
            <a:r>
              <a:rPr lang="en-US" altLang="en-US" sz="1200" dirty="0"/>
              <a:t> Pharmaceuticals, Boehringer Ingelheim)</a:t>
            </a:r>
          </a:p>
          <a:p>
            <a:pPr marL="457200" indent="-457200" defTabSz="457200" eaLnBrk="0" fontAlgn="base" hangingPunct="0">
              <a:spcBef>
                <a:spcPct val="0"/>
              </a:spcBef>
              <a:spcAft>
                <a:spcPct val="0"/>
              </a:spcAft>
              <a:buClrTx/>
              <a:buFont typeface="Wingdings" panose="05000000000000000000" pitchFamily="2" charset="2"/>
              <a:buChar char="§"/>
            </a:pPr>
            <a:r>
              <a:rPr lang="en-US" altLang="en-US" sz="1200" dirty="0"/>
              <a:t>Gastroenterology and Hepatology</a:t>
            </a:r>
          </a:p>
          <a:p>
            <a:pPr marL="457200" indent="-457200" defTabSz="457200" eaLnBrk="0" fontAlgn="base" hangingPunct="0">
              <a:spcBef>
                <a:spcPct val="0"/>
              </a:spcBef>
              <a:spcAft>
                <a:spcPct val="0"/>
              </a:spcAft>
              <a:buClrTx/>
              <a:buFont typeface="Wingdings" panose="05000000000000000000" pitchFamily="2" charset="2"/>
              <a:buChar char="§"/>
            </a:pPr>
            <a:r>
              <a:rPr lang="en-US" altLang="en-US" sz="1200" dirty="0"/>
              <a:t>(Gastro-Hep Communications) 				Editor (Honorarium)</a:t>
            </a:r>
          </a:p>
          <a:p>
            <a:pPr marL="457200" indent="-457200" defTabSz="457200" eaLnBrk="0" fontAlgn="base" hangingPunct="0">
              <a:spcBef>
                <a:spcPct val="0"/>
              </a:spcBef>
              <a:spcAft>
                <a:spcPct val="0"/>
              </a:spcAft>
              <a:buClrTx/>
              <a:buFont typeface="Wingdings" panose="05000000000000000000" pitchFamily="2" charset="2"/>
              <a:buChar char="§"/>
            </a:pPr>
            <a:r>
              <a:rPr lang="en-US" altLang="en-US" sz="1200" dirty="0"/>
              <a:t>IBD Horizons						CME - supported by Annenberg Center for Health Sciences at 								Eisenhower</a:t>
            </a:r>
          </a:p>
          <a:p>
            <a:pPr marL="457200" indent="-457200" defTabSz="457200" eaLnBrk="0" fontAlgn="base" hangingPunct="0">
              <a:spcBef>
                <a:spcPct val="0"/>
              </a:spcBef>
              <a:spcAft>
                <a:spcPct val="0"/>
              </a:spcAft>
              <a:buClrTx/>
              <a:buFont typeface="Wingdings" panose="05000000000000000000" pitchFamily="2" charset="2"/>
              <a:buChar char="§"/>
            </a:pPr>
            <a:r>
              <a:rPr lang="en-US" altLang="en-US" sz="1200" dirty="0"/>
              <a:t>Janssen Orthobiotech					Consultant, Research, Funding to University of PA (IBD Fellow 								Education)</a:t>
            </a:r>
          </a:p>
          <a:p>
            <a:pPr marL="457200" indent="-457200" defTabSz="457200" eaLnBrk="0" fontAlgn="base" hangingPunct="0">
              <a:spcBef>
                <a:spcPct val="0"/>
              </a:spcBef>
              <a:spcAft>
                <a:spcPct val="0"/>
              </a:spcAft>
              <a:buClrTx/>
              <a:buFont typeface="Wingdings" panose="05000000000000000000" pitchFamily="2" charset="2"/>
              <a:buChar char="§"/>
            </a:pPr>
            <a:r>
              <a:rPr lang="en-US" altLang="en-US" sz="1200" dirty="0" err="1"/>
              <a:t>Kabi</a:t>
            </a:r>
            <a:r>
              <a:rPr lang="en-US" altLang="en-US" sz="1200" dirty="0"/>
              <a:t> Fresenius</a:t>
            </a:r>
          </a:p>
          <a:p>
            <a:pPr marL="457200" indent="-457200" defTabSz="457200" eaLnBrk="0" fontAlgn="base" hangingPunct="0">
              <a:spcBef>
                <a:spcPct val="0"/>
              </a:spcBef>
              <a:spcAft>
                <a:spcPct val="0"/>
              </a:spcAft>
              <a:buClrTx/>
              <a:buFont typeface="Wingdings" panose="05000000000000000000" pitchFamily="2" charset="2"/>
              <a:buChar char="§"/>
            </a:pPr>
            <a:r>
              <a:rPr lang="en-US" altLang="en-US" sz="1200" dirty="0"/>
              <a:t>(Health and Wellness Partners)				Consultant</a:t>
            </a:r>
          </a:p>
          <a:p>
            <a:pPr marL="457200" indent="-457200" defTabSz="457200" eaLnBrk="0" fontAlgn="base" hangingPunct="0">
              <a:spcBef>
                <a:spcPct val="0"/>
              </a:spcBef>
              <a:spcAft>
                <a:spcPct val="0"/>
              </a:spcAft>
              <a:buClrTx/>
              <a:buFont typeface="Wingdings" panose="05000000000000000000" pitchFamily="2" charset="2"/>
              <a:buChar char="§"/>
            </a:pPr>
            <a:r>
              <a:rPr lang="en-US" altLang="en-US" sz="1200" dirty="0" err="1"/>
              <a:t>MedEd</a:t>
            </a:r>
            <a:r>
              <a:rPr lang="en-US" altLang="en-US" sz="1200" dirty="0"/>
              <a:t> Consultants					Consultant </a:t>
            </a:r>
          </a:p>
          <a:p>
            <a:pPr marL="457200" indent="-457200" defTabSz="457200" eaLnBrk="0" fontAlgn="base" hangingPunct="0">
              <a:spcBef>
                <a:spcPct val="0"/>
              </a:spcBef>
              <a:spcAft>
                <a:spcPct val="0"/>
              </a:spcAft>
              <a:buClrTx/>
              <a:buFont typeface="Wingdings" panose="05000000000000000000" pitchFamily="2" charset="2"/>
              <a:buChar char="§"/>
            </a:pPr>
            <a:endParaRPr lang="en-US" altLang="en-US" sz="1200" dirty="0"/>
          </a:p>
          <a:p>
            <a:pPr marL="457200" indent="-457200" defTabSz="457200" eaLnBrk="0" fontAlgn="base" hangingPunct="0">
              <a:spcBef>
                <a:spcPct val="0"/>
              </a:spcBef>
              <a:spcAft>
                <a:spcPct val="0"/>
              </a:spcAft>
              <a:buClrTx/>
              <a:buFont typeface="Wingdings" panose="05000000000000000000" pitchFamily="2" charset="2"/>
              <a:buChar char="§"/>
            </a:pPr>
            <a:r>
              <a:rPr lang="en-US" altLang="en-US" sz="1200" dirty="0"/>
              <a:t>Pennsylvania Society of Gastroenterology		CME </a:t>
            </a:r>
          </a:p>
          <a:p>
            <a:pPr marL="457200" indent="-457200" defTabSz="457200" eaLnBrk="0" fontAlgn="base" hangingPunct="0">
              <a:spcBef>
                <a:spcPct val="0"/>
              </a:spcBef>
              <a:spcAft>
                <a:spcPct val="0"/>
              </a:spcAft>
              <a:buClrTx/>
              <a:buFont typeface="Wingdings" panose="05000000000000000000" pitchFamily="2" charset="2"/>
              <a:buChar char="§"/>
            </a:pPr>
            <a:r>
              <a:rPr lang="en-US" altLang="en-US" sz="1200" dirty="0"/>
              <a:t>Pfizer Pharmaceuticals					Consultant, Funding to University of PA (IBD Fellow 									Education)</a:t>
            </a:r>
          </a:p>
          <a:p>
            <a:pPr marL="457200" indent="-457200" defTabSz="457200" eaLnBrk="0" fontAlgn="base" hangingPunct="0">
              <a:spcBef>
                <a:spcPct val="0"/>
              </a:spcBef>
              <a:spcAft>
                <a:spcPct val="0"/>
              </a:spcAft>
              <a:buClrTx/>
              <a:buFont typeface="Wingdings" panose="05000000000000000000" pitchFamily="2" charset="2"/>
              <a:buChar char="§"/>
            </a:pPr>
            <a:r>
              <a:rPr lang="en-US" altLang="en-US" sz="1200" dirty="0"/>
              <a:t>Physician Education Resource				CME</a:t>
            </a:r>
          </a:p>
          <a:p>
            <a:pPr defTabSz="457200" eaLnBrk="0" fontAlgn="base" hangingPunct="0">
              <a:spcBef>
                <a:spcPct val="0"/>
              </a:spcBef>
              <a:spcAft>
                <a:spcPct val="0"/>
              </a:spcAft>
              <a:buClrTx/>
              <a:buNone/>
            </a:pPr>
            <a:r>
              <a:rPr lang="en-US" altLang="en-US" sz="1200" dirty="0"/>
              <a:t>									(Multiple supporters:  Amgen, Janssen Biotech, Janssen 									Scientific, Pfizer, Salix) </a:t>
            </a:r>
          </a:p>
          <a:p>
            <a:pPr marL="457200" indent="-457200" defTabSz="457200" eaLnBrk="0" fontAlgn="base" hangingPunct="0">
              <a:spcBef>
                <a:spcPct val="0"/>
              </a:spcBef>
              <a:spcAft>
                <a:spcPct val="0"/>
              </a:spcAft>
              <a:buClrTx/>
              <a:buFont typeface="Wingdings" panose="05000000000000000000" pitchFamily="2" charset="2"/>
              <a:buChar char="§"/>
            </a:pPr>
            <a:r>
              <a:rPr lang="en-US" altLang="en-US" sz="1200" dirty="0"/>
              <a:t>SLACK, Inc							Book Royalty</a:t>
            </a:r>
          </a:p>
          <a:p>
            <a:pPr marL="457200" indent="-457200" defTabSz="457200" eaLnBrk="0" fontAlgn="base" hangingPunct="0">
              <a:spcBef>
                <a:spcPct val="0"/>
              </a:spcBef>
              <a:spcAft>
                <a:spcPct val="0"/>
              </a:spcAft>
              <a:buClrTx/>
              <a:buFont typeface="Wingdings" panose="05000000000000000000" pitchFamily="2" charset="2"/>
              <a:buChar char="§"/>
            </a:pPr>
            <a:r>
              <a:rPr lang="en-US" altLang="en-US" sz="1200" dirty="0"/>
              <a:t>Springer Science and Business Media 		Editor (Honorarium)</a:t>
            </a:r>
          </a:p>
          <a:p>
            <a:pPr marL="457200" indent="-457200" defTabSz="457200" eaLnBrk="0" fontAlgn="base" hangingPunct="0">
              <a:spcBef>
                <a:spcPct val="0"/>
              </a:spcBef>
              <a:spcAft>
                <a:spcPct val="0"/>
              </a:spcAft>
              <a:buClrTx/>
              <a:buFont typeface="Wingdings" panose="05000000000000000000" pitchFamily="2" charset="2"/>
              <a:buChar char="§"/>
            </a:pPr>
            <a:r>
              <a:rPr lang="en-US" altLang="en-US" sz="1200" dirty="0"/>
              <a:t>Takeda							Consultant, Research </a:t>
            </a:r>
          </a:p>
          <a:p>
            <a:pPr marL="457200" indent="-457200" defTabSz="457200" eaLnBrk="0" fontAlgn="base" hangingPunct="0">
              <a:spcBef>
                <a:spcPct val="0"/>
              </a:spcBef>
              <a:spcAft>
                <a:spcPct val="0"/>
              </a:spcAft>
              <a:buClrTx/>
              <a:buFont typeface="Wingdings" panose="05000000000000000000" pitchFamily="2" charset="2"/>
              <a:buChar char="§"/>
            </a:pPr>
            <a:r>
              <a:rPr lang="en-US" altLang="en-US" sz="1200" dirty="0"/>
              <a:t>UCB								Consultant, Research</a:t>
            </a:r>
          </a:p>
          <a:p>
            <a:pPr marL="457200" indent="-457200" defTabSz="457200" eaLnBrk="0" fontAlgn="base" hangingPunct="0">
              <a:spcBef>
                <a:spcPct val="0"/>
              </a:spcBef>
              <a:spcAft>
                <a:spcPct val="0"/>
              </a:spcAft>
              <a:buClrTx/>
              <a:buFont typeface="Wingdings" panose="05000000000000000000" pitchFamily="2" charset="2"/>
              <a:buChar char="§"/>
            </a:pPr>
            <a:r>
              <a:rPr lang="en-US" altLang="en-US" sz="1200" dirty="0"/>
              <a:t>Up To Date- Walters Kluwer				Author (Honorarium)</a:t>
            </a:r>
          </a:p>
          <a:p>
            <a:pPr marL="457200" indent="-457200" defTabSz="457200" eaLnBrk="0" fontAlgn="base" hangingPunct="0">
              <a:spcBef>
                <a:spcPct val="0"/>
              </a:spcBef>
              <a:spcAft>
                <a:spcPct val="0"/>
              </a:spcAft>
              <a:buClrTx/>
              <a:buFont typeface="Wingdings" panose="05000000000000000000" pitchFamily="2" charset="2"/>
              <a:buChar char="§"/>
            </a:pPr>
            <a:endParaRPr lang="en-US" altLang="en-US" sz="2600" dirty="0"/>
          </a:p>
          <a:p>
            <a:pPr marL="457200" indent="-457200" defTabSz="457200" eaLnBrk="0" fontAlgn="base" hangingPunct="0">
              <a:spcBef>
                <a:spcPct val="0"/>
              </a:spcBef>
              <a:spcAft>
                <a:spcPct val="0"/>
              </a:spcAft>
              <a:buClrTx/>
              <a:buFont typeface="Wingdings" panose="05000000000000000000" pitchFamily="2" charset="2"/>
              <a:buChar char="§"/>
            </a:pPr>
            <a:endParaRPr lang="en-US" altLang="en-US" sz="2600" dirty="0"/>
          </a:p>
          <a:p>
            <a:pPr marL="457200" indent="-457200" defTabSz="457200" eaLnBrk="0" fontAlgn="base" hangingPunct="0">
              <a:spcBef>
                <a:spcPct val="0"/>
              </a:spcBef>
              <a:spcAft>
                <a:spcPct val="0"/>
              </a:spcAft>
              <a:buClrTx/>
              <a:buFontTx/>
              <a:buChar char="-"/>
            </a:pPr>
            <a:endParaRPr lang="en-US" altLang="en-US" sz="2600" dirty="0">
              <a:solidFill>
                <a:srgbClr val="FFFF00"/>
              </a:solidFill>
            </a:endParaRPr>
          </a:p>
        </p:txBody>
      </p:sp>
    </p:spTree>
    <p:extLst>
      <p:ext uri="{BB962C8B-B14F-4D97-AF65-F5344CB8AC3E}">
        <p14:creationId xmlns:p14="http://schemas.microsoft.com/office/powerpoint/2010/main" val="2776193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585B-C197-4A2F-B05C-59B9C77CBDED}"/>
              </a:ext>
            </a:extLst>
          </p:cNvPr>
          <p:cNvSpPr>
            <a:spLocks noGrp="1"/>
          </p:cNvSpPr>
          <p:nvPr>
            <p:ph type="title" idx="4294967295"/>
          </p:nvPr>
        </p:nvSpPr>
        <p:spPr>
          <a:xfrm>
            <a:off x="0" y="201807"/>
            <a:ext cx="9195655" cy="994172"/>
          </a:xfrm>
        </p:spPr>
        <p:txBody>
          <a:bodyPr/>
          <a:lstStyle/>
          <a:p>
            <a:pPr algn="ctr"/>
            <a:r>
              <a:rPr lang="en-US" b="1" dirty="0"/>
              <a:t>EIM + IBD Activity </a:t>
            </a:r>
          </a:p>
        </p:txBody>
      </p:sp>
      <p:graphicFrame>
        <p:nvGraphicFramePr>
          <p:cNvPr id="4" name="Table 4">
            <a:extLst>
              <a:ext uri="{FF2B5EF4-FFF2-40B4-BE49-F238E27FC236}">
                <a16:creationId xmlns:a16="http://schemas.microsoft.com/office/drawing/2014/main" id="{B6557F5D-0CEE-4E1B-BC38-D0806E6CF9D4}"/>
              </a:ext>
            </a:extLst>
          </p:cNvPr>
          <p:cNvGraphicFramePr>
            <a:graphicFrameLocks noGrp="1"/>
          </p:cNvGraphicFramePr>
          <p:nvPr>
            <p:ph idx="4294967295"/>
            <p:extLst>
              <p:ext uri="{D42A27DB-BD31-4B8C-83A1-F6EECF244321}">
                <p14:modId xmlns:p14="http://schemas.microsoft.com/office/powerpoint/2010/main" val="2006624003"/>
              </p:ext>
            </p:extLst>
          </p:nvPr>
        </p:nvGraphicFramePr>
        <p:xfrm>
          <a:off x="254922" y="1195979"/>
          <a:ext cx="8318268" cy="4973370"/>
        </p:xfrm>
        <a:graphic>
          <a:graphicData uri="http://schemas.openxmlformats.org/drawingml/2006/table">
            <a:tbl>
              <a:tblPr firstRow="1" bandRow="1">
                <a:tableStyleId>{5C22544A-7EE6-4342-B048-85BDC9FD1C3A}</a:tableStyleId>
              </a:tblPr>
              <a:tblGrid>
                <a:gridCol w="2079567">
                  <a:extLst>
                    <a:ext uri="{9D8B030D-6E8A-4147-A177-3AD203B41FA5}">
                      <a16:colId xmlns:a16="http://schemas.microsoft.com/office/drawing/2014/main" val="2419963982"/>
                    </a:ext>
                  </a:extLst>
                </a:gridCol>
                <a:gridCol w="2079567">
                  <a:extLst>
                    <a:ext uri="{9D8B030D-6E8A-4147-A177-3AD203B41FA5}">
                      <a16:colId xmlns:a16="http://schemas.microsoft.com/office/drawing/2014/main" val="4115261832"/>
                    </a:ext>
                  </a:extLst>
                </a:gridCol>
                <a:gridCol w="2079567">
                  <a:extLst>
                    <a:ext uri="{9D8B030D-6E8A-4147-A177-3AD203B41FA5}">
                      <a16:colId xmlns:a16="http://schemas.microsoft.com/office/drawing/2014/main" val="1079883850"/>
                    </a:ext>
                  </a:extLst>
                </a:gridCol>
                <a:gridCol w="2079567">
                  <a:extLst>
                    <a:ext uri="{9D8B030D-6E8A-4147-A177-3AD203B41FA5}">
                      <a16:colId xmlns:a16="http://schemas.microsoft.com/office/drawing/2014/main" val="950094136"/>
                    </a:ext>
                  </a:extLst>
                </a:gridCol>
              </a:tblGrid>
              <a:tr h="406770">
                <a:tc>
                  <a:txBody>
                    <a:bodyPr/>
                    <a:lstStyle/>
                    <a:p>
                      <a:r>
                        <a:rPr lang="en-US" sz="1800" dirty="0"/>
                        <a:t>EIM</a:t>
                      </a:r>
                    </a:p>
                  </a:txBody>
                  <a:tcPr marL="68580" marR="68580" marT="34290" marB="34290"/>
                </a:tc>
                <a:tc>
                  <a:txBody>
                    <a:bodyPr/>
                    <a:lstStyle/>
                    <a:p>
                      <a:r>
                        <a:rPr lang="en-US" sz="1800" dirty="0"/>
                        <a:t>Parallels Disease Activity</a:t>
                      </a:r>
                    </a:p>
                  </a:txBody>
                  <a:tcPr marL="68580" marR="68580" marT="34290" marB="34290"/>
                </a:tc>
                <a:tc>
                  <a:txBody>
                    <a:bodyPr/>
                    <a:lstStyle/>
                    <a:p>
                      <a:r>
                        <a:rPr lang="en-US" sz="1800" dirty="0"/>
                        <a:t>Independent of Disease Activity </a:t>
                      </a:r>
                    </a:p>
                  </a:txBody>
                  <a:tcPr marL="68580" marR="68580" marT="34290" marB="34290"/>
                </a:tc>
                <a:tc>
                  <a:txBody>
                    <a:bodyPr/>
                    <a:lstStyle/>
                    <a:p>
                      <a:r>
                        <a:rPr lang="en-US" sz="1800" dirty="0"/>
                        <a:t>Varies</a:t>
                      </a:r>
                    </a:p>
                  </a:txBody>
                  <a:tcPr marL="68580" marR="68580" marT="34290" marB="34290"/>
                </a:tc>
                <a:extLst>
                  <a:ext uri="{0D108BD9-81ED-4DB2-BD59-A6C34878D82A}">
                    <a16:rowId xmlns:a16="http://schemas.microsoft.com/office/drawing/2014/main" val="4188238358"/>
                  </a:ext>
                </a:extLst>
              </a:tr>
              <a:tr h="406770">
                <a:tc>
                  <a:txBody>
                    <a:bodyPr/>
                    <a:lstStyle/>
                    <a:p>
                      <a:r>
                        <a:rPr lang="en-US" sz="1800" dirty="0"/>
                        <a:t>Peripheral arthritis</a:t>
                      </a:r>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dirty="0"/>
                        <a:t>Large Peripheral                                                      </a:t>
                      </a:r>
                    </a:p>
                    <a:p>
                      <a:pPr marL="285750" indent="-285750">
                        <a:buFont typeface="Wingdings" panose="05000000000000000000" pitchFamily="2" charset="2"/>
                        <a:buChar char="§"/>
                      </a:pPr>
                      <a:r>
                        <a:rPr lang="en-US" sz="1800" dirty="0"/>
                        <a:t>Small Peripheral</a:t>
                      </a:r>
                    </a:p>
                  </a:txBody>
                  <a:tcPr marL="68580" marR="68580" marT="34290" marB="34290"/>
                </a:tc>
                <a:tc>
                  <a:txBody>
                    <a:bodyPr/>
                    <a:lstStyle/>
                    <a:p>
                      <a:r>
                        <a:rPr lang="en-US" sz="1800" dirty="0"/>
                        <a:t>                                                                                                                            -               X                                                                                                   </a:t>
                      </a:r>
                    </a:p>
                  </a:txBody>
                  <a:tcPr marL="68580" marR="68580" marT="34290" marB="34290"/>
                </a:tc>
                <a:tc>
                  <a:txBody>
                    <a:bodyPr/>
                    <a:lstStyle/>
                    <a:p>
                      <a:endParaRPr lang="en-US" sz="1800" dirty="0"/>
                    </a:p>
                    <a:p>
                      <a:endParaRPr lang="en-US" sz="1800" dirty="0"/>
                    </a:p>
                    <a:p>
                      <a:r>
                        <a:rPr lang="en-US" sz="1800" dirty="0"/>
                        <a:t>                 X</a:t>
                      </a:r>
                    </a:p>
                  </a:txBody>
                  <a:tcPr marL="68580" marR="68580" marT="34290" marB="34290"/>
                </a:tc>
                <a:tc>
                  <a:txBody>
                    <a:bodyPr/>
                    <a:lstStyle/>
                    <a:p>
                      <a:pPr algn="ctr"/>
                      <a:r>
                        <a:rPr lang="en-US" sz="1800" dirty="0"/>
                        <a:t>     </a:t>
                      </a:r>
                    </a:p>
                  </a:txBody>
                  <a:tcPr marL="68580" marR="68580" marT="34290" marB="34290"/>
                </a:tc>
                <a:extLst>
                  <a:ext uri="{0D108BD9-81ED-4DB2-BD59-A6C34878D82A}">
                    <a16:rowId xmlns:a16="http://schemas.microsoft.com/office/drawing/2014/main" val="903357014"/>
                  </a:ext>
                </a:extLst>
              </a:tr>
              <a:tr h="406770">
                <a:tc>
                  <a:txBody>
                    <a:bodyPr/>
                    <a:lstStyle/>
                    <a:p>
                      <a:r>
                        <a:rPr lang="en-US" sz="1800" dirty="0"/>
                        <a:t>Axial Arthritis </a:t>
                      </a:r>
                    </a:p>
                  </a:txBody>
                  <a:tcPr marL="68580" marR="68580" marT="34290" marB="34290"/>
                </a:tc>
                <a:tc>
                  <a:txBody>
                    <a:bodyPr/>
                    <a:lstStyle/>
                    <a:p>
                      <a:endParaRPr lang="en-US" sz="1800" dirty="0"/>
                    </a:p>
                  </a:txBody>
                  <a:tcPr marL="68580" marR="68580" marT="34290" marB="34290"/>
                </a:tc>
                <a:tc>
                  <a:txBody>
                    <a:bodyPr/>
                    <a:lstStyle/>
                    <a:p>
                      <a:pPr algn="ctr"/>
                      <a:r>
                        <a:rPr lang="en-US" sz="1800" dirty="0"/>
                        <a:t>X</a:t>
                      </a:r>
                    </a:p>
                  </a:txBody>
                  <a:tcPr marL="68580" marR="68580" marT="34290" marB="34290"/>
                </a:tc>
                <a:tc>
                  <a:txBody>
                    <a:bodyPr/>
                    <a:lstStyle/>
                    <a:p>
                      <a:endParaRPr lang="en-US" sz="1800" dirty="0"/>
                    </a:p>
                  </a:txBody>
                  <a:tcPr marL="68580" marR="68580" marT="34290" marB="34290"/>
                </a:tc>
                <a:extLst>
                  <a:ext uri="{0D108BD9-81ED-4DB2-BD59-A6C34878D82A}">
                    <a16:rowId xmlns:a16="http://schemas.microsoft.com/office/drawing/2014/main" val="3987014163"/>
                  </a:ext>
                </a:extLst>
              </a:tr>
              <a:tr h="406770">
                <a:tc>
                  <a:txBody>
                    <a:bodyPr/>
                    <a:lstStyle/>
                    <a:p>
                      <a:r>
                        <a:rPr lang="en-US" sz="1800" dirty="0"/>
                        <a:t>Erythema Nodosum</a:t>
                      </a:r>
                    </a:p>
                  </a:txBody>
                  <a:tcPr marL="68580" marR="68580" marT="34290" marB="34290"/>
                </a:tc>
                <a:tc>
                  <a:txBody>
                    <a:bodyPr/>
                    <a:lstStyle/>
                    <a:p>
                      <a:pPr algn="ctr"/>
                      <a:r>
                        <a:rPr lang="en-US" sz="1800" dirty="0"/>
                        <a:t>X</a:t>
                      </a:r>
                    </a:p>
                  </a:txBody>
                  <a:tcPr marL="68580" marR="68580" marT="34290" marB="34290"/>
                </a:tc>
                <a:tc>
                  <a:txBody>
                    <a:bodyPr/>
                    <a:lstStyle/>
                    <a:p>
                      <a:endParaRPr lang="en-US" sz="1800"/>
                    </a:p>
                  </a:txBody>
                  <a:tcPr marL="68580" marR="68580" marT="34290" marB="34290"/>
                </a:tc>
                <a:tc>
                  <a:txBody>
                    <a:bodyPr/>
                    <a:lstStyle/>
                    <a:p>
                      <a:pPr algn="ctr"/>
                      <a:endParaRPr lang="en-US" sz="1800" dirty="0"/>
                    </a:p>
                  </a:txBody>
                  <a:tcPr marL="68580" marR="68580" marT="34290" marB="34290"/>
                </a:tc>
                <a:extLst>
                  <a:ext uri="{0D108BD9-81ED-4DB2-BD59-A6C34878D82A}">
                    <a16:rowId xmlns:a16="http://schemas.microsoft.com/office/drawing/2014/main" val="3749238043"/>
                  </a:ext>
                </a:extLst>
              </a:tr>
              <a:tr h="406770">
                <a:tc>
                  <a:txBody>
                    <a:bodyPr/>
                    <a:lstStyle/>
                    <a:p>
                      <a:r>
                        <a:rPr lang="en-US" sz="1800" dirty="0"/>
                        <a:t>Pyoderma Gangrenosum</a:t>
                      </a:r>
                    </a:p>
                  </a:txBody>
                  <a:tcPr marL="68580" marR="68580" marT="34290" marB="34290"/>
                </a:tc>
                <a:tc>
                  <a:txBody>
                    <a:bodyPr/>
                    <a:lstStyle/>
                    <a:p>
                      <a:pPr algn="ctr"/>
                      <a:endParaRPr lang="en-US" sz="1800" dirty="0"/>
                    </a:p>
                  </a:txBody>
                  <a:tcPr marL="68580" marR="68580" marT="34290" marB="34290"/>
                </a:tc>
                <a:tc>
                  <a:txBody>
                    <a:bodyPr/>
                    <a:lstStyle/>
                    <a:p>
                      <a:endParaRPr lang="en-US" sz="1800" dirty="0"/>
                    </a:p>
                  </a:txBody>
                  <a:tcPr marL="68580" marR="68580" marT="34290" marB="34290"/>
                </a:tc>
                <a:tc>
                  <a:txBody>
                    <a:bodyPr/>
                    <a:lstStyle/>
                    <a:p>
                      <a:pPr algn="ctr"/>
                      <a:r>
                        <a:rPr lang="en-US" sz="1800" dirty="0"/>
                        <a:t>X</a:t>
                      </a:r>
                    </a:p>
                  </a:txBody>
                  <a:tcPr marL="68580" marR="68580" marT="34290" marB="34290"/>
                </a:tc>
                <a:extLst>
                  <a:ext uri="{0D108BD9-81ED-4DB2-BD59-A6C34878D82A}">
                    <a16:rowId xmlns:a16="http://schemas.microsoft.com/office/drawing/2014/main" val="1804756920"/>
                  </a:ext>
                </a:extLst>
              </a:tr>
              <a:tr h="406770">
                <a:tc>
                  <a:txBody>
                    <a:bodyPr/>
                    <a:lstStyle/>
                    <a:p>
                      <a:r>
                        <a:rPr lang="en-US" sz="1800" dirty="0"/>
                        <a:t>Sweet Syndrome</a:t>
                      </a:r>
                    </a:p>
                  </a:txBody>
                  <a:tcPr marL="68580" marR="68580" marT="34290" marB="34290"/>
                </a:tc>
                <a:tc>
                  <a:txBody>
                    <a:bodyPr/>
                    <a:lstStyle/>
                    <a:p>
                      <a:pPr algn="ctr"/>
                      <a:r>
                        <a:rPr lang="en-US" sz="1800" dirty="0"/>
                        <a:t>X</a:t>
                      </a:r>
                    </a:p>
                  </a:txBody>
                  <a:tcPr marL="68580" marR="68580" marT="34290" marB="34290"/>
                </a:tc>
                <a:tc>
                  <a:txBody>
                    <a:bodyPr/>
                    <a:lstStyle/>
                    <a:p>
                      <a:endParaRPr lang="en-US" sz="1800"/>
                    </a:p>
                  </a:txBody>
                  <a:tcPr marL="68580" marR="68580" marT="34290" marB="34290"/>
                </a:tc>
                <a:tc>
                  <a:txBody>
                    <a:bodyPr/>
                    <a:lstStyle/>
                    <a:p>
                      <a:endParaRPr lang="en-US" sz="1800"/>
                    </a:p>
                  </a:txBody>
                  <a:tcPr marL="68580" marR="68580" marT="34290" marB="34290"/>
                </a:tc>
                <a:extLst>
                  <a:ext uri="{0D108BD9-81ED-4DB2-BD59-A6C34878D82A}">
                    <a16:rowId xmlns:a16="http://schemas.microsoft.com/office/drawing/2014/main" val="4060802649"/>
                  </a:ext>
                </a:extLst>
              </a:tr>
              <a:tr h="406770">
                <a:tc>
                  <a:txBody>
                    <a:bodyPr/>
                    <a:lstStyle/>
                    <a:p>
                      <a:r>
                        <a:rPr lang="en-US" sz="1800" dirty="0"/>
                        <a:t>Aphthous stomatitis</a:t>
                      </a:r>
                    </a:p>
                  </a:txBody>
                  <a:tcPr marL="68580" marR="68580" marT="34290" marB="34290"/>
                </a:tc>
                <a:tc>
                  <a:txBody>
                    <a:bodyPr/>
                    <a:lstStyle/>
                    <a:p>
                      <a:pPr algn="ctr"/>
                      <a:r>
                        <a:rPr lang="en-US" sz="1800" dirty="0"/>
                        <a:t>X</a:t>
                      </a:r>
                    </a:p>
                  </a:txBody>
                  <a:tcPr marL="68580" marR="68580" marT="34290" marB="34290"/>
                </a:tc>
                <a:tc>
                  <a:txBody>
                    <a:bodyPr/>
                    <a:lstStyle/>
                    <a:p>
                      <a:endParaRPr lang="en-US" sz="1800"/>
                    </a:p>
                  </a:txBody>
                  <a:tcPr marL="68580" marR="68580" marT="34290" marB="34290"/>
                </a:tc>
                <a:tc>
                  <a:txBody>
                    <a:bodyPr/>
                    <a:lstStyle/>
                    <a:p>
                      <a:endParaRPr lang="en-US" sz="1800"/>
                    </a:p>
                  </a:txBody>
                  <a:tcPr marL="68580" marR="68580" marT="34290" marB="34290"/>
                </a:tc>
                <a:extLst>
                  <a:ext uri="{0D108BD9-81ED-4DB2-BD59-A6C34878D82A}">
                    <a16:rowId xmlns:a16="http://schemas.microsoft.com/office/drawing/2014/main" val="2888204586"/>
                  </a:ext>
                </a:extLst>
              </a:tr>
              <a:tr h="406770">
                <a:tc>
                  <a:txBody>
                    <a:bodyPr/>
                    <a:lstStyle/>
                    <a:p>
                      <a:r>
                        <a:rPr lang="en-US" sz="1800" dirty="0"/>
                        <a:t>Episcleritis</a:t>
                      </a:r>
                    </a:p>
                  </a:txBody>
                  <a:tcPr marL="68580" marR="68580" marT="34290" marB="34290"/>
                </a:tc>
                <a:tc>
                  <a:txBody>
                    <a:bodyPr/>
                    <a:lstStyle/>
                    <a:p>
                      <a:pPr algn="ctr"/>
                      <a:r>
                        <a:rPr lang="en-US" sz="1800" dirty="0"/>
                        <a:t>X</a:t>
                      </a:r>
                    </a:p>
                  </a:txBody>
                  <a:tcPr marL="68580" marR="68580" marT="34290" marB="34290"/>
                </a:tc>
                <a:tc>
                  <a:txBody>
                    <a:bodyPr/>
                    <a:lstStyle/>
                    <a:p>
                      <a:endParaRPr lang="en-US" sz="1800"/>
                    </a:p>
                  </a:txBody>
                  <a:tcPr marL="68580" marR="68580" marT="34290" marB="34290"/>
                </a:tc>
                <a:tc>
                  <a:txBody>
                    <a:bodyPr/>
                    <a:lstStyle/>
                    <a:p>
                      <a:endParaRPr lang="en-US" sz="1800"/>
                    </a:p>
                  </a:txBody>
                  <a:tcPr marL="68580" marR="68580" marT="34290" marB="34290"/>
                </a:tc>
                <a:extLst>
                  <a:ext uri="{0D108BD9-81ED-4DB2-BD59-A6C34878D82A}">
                    <a16:rowId xmlns:a16="http://schemas.microsoft.com/office/drawing/2014/main" val="1094743910"/>
                  </a:ext>
                </a:extLst>
              </a:tr>
              <a:tr h="406770">
                <a:tc>
                  <a:txBody>
                    <a:bodyPr/>
                    <a:lstStyle/>
                    <a:p>
                      <a:r>
                        <a:rPr lang="en-US" sz="1800" dirty="0"/>
                        <a:t>Uveitis</a:t>
                      </a:r>
                    </a:p>
                  </a:txBody>
                  <a:tcPr marL="68580" marR="68580" marT="34290" marB="34290"/>
                </a:tc>
                <a:tc>
                  <a:txBody>
                    <a:bodyPr/>
                    <a:lstStyle/>
                    <a:p>
                      <a:endParaRPr lang="en-US" sz="1800"/>
                    </a:p>
                  </a:txBody>
                  <a:tcPr marL="68580" marR="68580" marT="34290" marB="34290"/>
                </a:tc>
                <a:tc>
                  <a:txBody>
                    <a:bodyPr/>
                    <a:lstStyle/>
                    <a:p>
                      <a:pPr algn="ctr"/>
                      <a:r>
                        <a:rPr lang="en-US" sz="1800" dirty="0"/>
                        <a:t>X</a:t>
                      </a:r>
                    </a:p>
                  </a:txBody>
                  <a:tcPr marL="68580" marR="68580" marT="34290" marB="34290"/>
                </a:tc>
                <a:tc>
                  <a:txBody>
                    <a:bodyPr/>
                    <a:lstStyle/>
                    <a:p>
                      <a:endParaRPr lang="en-US" sz="1800"/>
                    </a:p>
                  </a:txBody>
                  <a:tcPr marL="68580" marR="68580" marT="34290" marB="34290"/>
                </a:tc>
                <a:extLst>
                  <a:ext uri="{0D108BD9-81ED-4DB2-BD59-A6C34878D82A}">
                    <a16:rowId xmlns:a16="http://schemas.microsoft.com/office/drawing/2014/main" val="1123268319"/>
                  </a:ext>
                </a:extLst>
              </a:tr>
              <a:tr h="406770">
                <a:tc>
                  <a:txBody>
                    <a:bodyPr/>
                    <a:lstStyle/>
                    <a:p>
                      <a:r>
                        <a:rPr lang="en-US" sz="1800" dirty="0"/>
                        <a:t>PSC</a:t>
                      </a:r>
                    </a:p>
                  </a:txBody>
                  <a:tcPr marL="68580" marR="68580" marT="34290" marB="34290"/>
                </a:tc>
                <a:tc>
                  <a:txBody>
                    <a:bodyPr/>
                    <a:lstStyle/>
                    <a:p>
                      <a:endParaRPr lang="en-US" sz="1800"/>
                    </a:p>
                  </a:txBody>
                  <a:tcPr marL="68580" marR="68580" marT="34290" marB="34290"/>
                </a:tc>
                <a:tc>
                  <a:txBody>
                    <a:bodyPr/>
                    <a:lstStyle/>
                    <a:p>
                      <a:endParaRPr lang="en-US" sz="1800"/>
                    </a:p>
                  </a:txBody>
                  <a:tcPr marL="68580" marR="68580" marT="34290" marB="34290"/>
                </a:tc>
                <a:tc>
                  <a:txBody>
                    <a:bodyPr/>
                    <a:lstStyle/>
                    <a:p>
                      <a:pPr algn="ctr"/>
                      <a:r>
                        <a:rPr lang="en-US" sz="1800" dirty="0"/>
                        <a:t>X</a:t>
                      </a:r>
                    </a:p>
                  </a:txBody>
                  <a:tcPr marL="68580" marR="68580" marT="34290" marB="34290"/>
                </a:tc>
                <a:extLst>
                  <a:ext uri="{0D108BD9-81ED-4DB2-BD59-A6C34878D82A}">
                    <a16:rowId xmlns:a16="http://schemas.microsoft.com/office/drawing/2014/main" val="615925605"/>
                  </a:ext>
                </a:extLst>
              </a:tr>
            </a:tbl>
          </a:graphicData>
        </a:graphic>
      </p:graphicFrame>
      <p:sp>
        <p:nvSpPr>
          <p:cNvPr id="5" name="TextBox 4">
            <a:extLst>
              <a:ext uri="{FF2B5EF4-FFF2-40B4-BE49-F238E27FC236}">
                <a16:creationId xmlns:a16="http://schemas.microsoft.com/office/drawing/2014/main" id="{8DE8FBEA-75F4-6268-8E18-579A9F5F877B}"/>
              </a:ext>
            </a:extLst>
          </p:cNvPr>
          <p:cNvSpPr txBox="1"/>
          <p:nvPr/>
        </p:nvSpPr>
        <p:spPr>
          <a:xfrm>
            <a:off x="397625" y="6488668"/>
            <a:ext cx="7244542" cy="338554"/>
          </a:xfrm>
          <a:prstGeom prst="rect">
            <a:avLst/>
          </a:prstGeom>
          <a:noFill/>
        </p:spPr>
        <p:txBody>
          <a:bodyPr wrap="square">
            <a:spAutoFit/>
          </a:bodyPr>
          <a:lstStyle/>
          <a:p>
            <a:pPr marL="12700"/>
            <a:r>
              <a:rPr lang="en-US" sz="1600" i="1" spc="-55" dirty="0" err="1">
                <a:solidFill>
                  <a:prstClr val="black"/>
                </a:solidFill>
                <a:latin typeface="Arial"/>
                <a:cs typeface="Arial"/>
              </a:rPr>
              <a:t>Rogler</a:t>
            </a:r>
            <a:r>
              <a:rPr lang="en-US" sz="1600" i="1" spc="-55" dirty="0">
                <a:solidFill>
                  <a:prstClr val="black"/>
                </a:solidFill>
                <a:latin typeface="Arial"/>
                <a:cs typeface="Arial"/>
              </a:rPr>
              <a:t>, G et al.  G</a:t>
            </a:r>
            <a:r>
              <a:rPr lang="en-US" sz="1600" i="1" spc="-35" dirty="0">
                <a:solidFill>
                  <a:prstClr val="black"/>
                </a:solidFill>
                <a:latin typeface="Arial"/>
                <a:cs typeface="Arial"/>
              </a:rPr>
              <a:t>a</a:t>
            </a:r>
            <a:r>
              <a:rPr lang="en-US" sz="1600" i="1" spc="-25" dirty="0">
                <a:solidFill>
                  <a:prstClr val="black"/>
                </a:solidFill>
                <a:latin typeface="Arial"/>
                <a:cs typeface="Arial"/>
              </a:rPr>
              <a:t>s</a:t>
            </a:r>
            <a:r>
              <a:rPr lang="en-US" sz="1600" i="1" spc="-20" dirty="0">
                <a:solidFill>
                  <a:prstClr val="black"/>
                </a:solidFill>
                <a:latin typeface="Arial"/>
                <a:cs typeface="Arial"/>
              </a:rPr>
              <a:t>tr</a:t>
            </a:r>
            <a:r>
              <a:rPr lang="en-US" sz="1600" i="1" spc="-45" dirty="0">
                <a:solidFill>
                  <a:prstClr val="black"/>
                </a:solidFill>
                <a:latin typeface="Arial"/>
                <a:cs typeface="Arial"/>
              </a:rPr>
              <a:t>o</a:t>
            </a:r>
            <a:r>
              <a:rPr lang="en-US" sz="1600" i="1" spc="-25" dirty="0">
                <a:solidFill>
                  <a:prstClr val="black"/>
                </a:solidFill>
                <a:latin typeface="Arial"/>
                <a:cs typeface="Arial"/>
              </a:rPr>
              <a:t>e</a:t>
            </a:r>
            <a:r>
              <a:rPr lang="en-US" sz="1600" i="1" spc="-45" dirty="0">
                <a:solidFill>
                  <a:prstClr val="black"/>
                </a:solidFill>
                <a:latin typeface="Arial"/>
                <a:cs typeface="Arial"/>
              </a:rPr>
              <a:t>n</a:t>
            </a:r>
            <a:r>
              <a:rPr lang="en-US" sz="1600" i="1" spc="-20" dirty="0">
                <a:solidFill>
                  <a:prstClr val="black"/>
                </a:solidFill>
                <a:latin typeface="Arial"/>
                <a:cs typeface="Arial"/>
              </a:rPr>
              <a:t>t</a:t>
            </a:r>
            <a:r>
              <a:rPr lang="en-US" sz="1600" i="1" spc="-25" dirty="0">
                <a:solidFill>
                  <a:prstClr val="black"/>
                </a:solidFill>
                <a:latin typeface="Arial"/>
                <a:cs typeface="Arial"/>
              </a:rPr>
              <a:t>e</a:t>
            </a:r>
            <a:r>
              <a:rPr lang="en-US" sz="1600" i="1" spc="-20" dirty="0">
                <a:solidFill>
                  <a:prstClr val="black"/>
                </a:solidFill>
                <a:latin typeface="Arial"/>
                <a:cs typeface="Arial"/>
              </a:rPr>
              <a:t>r</a:t>
            </a:r>
            <a:r>
              <a:rPr lang="en-US" sz="1600" i="1" spc="-45" dirty="0">
                <a:solidFill>
                  <a:prstClr val="black"/>
                </a:solidFill>
                <a:latin typeface="Arial"/>
                <a:cs typeface="Arial"/>
              </a:rPr>
              <a:t>o</a:t>
            </a:r>
            <a:r>
              <a:rPr lang="en-US" sz="1600" i="1" spc="-25" dirty="0">
                <a:solidFill>
                  <a:prstClr val="black"/>
                </a:solidFill>
                <a:latin typeface="Arial"/>
                <a:cs typeface="Arial"/>
              </a:rPr>
              <a:t>l</a:t>
            </a:r>
            <a:r>
              <a:rPr lang="en-US" sz="1600" i="1" spc="-45" dirty="0">
                <a:solidFill>
                  <a:prstClr val="black"/>
                </a:solidFill>
                <a:latin typeface="Arial"/>
                <a:cs typeface="Arial"/>
              </a:rPr>
              <a:t>og</a:t>
            </a:r>
            <a:r>
              <a:rPr lang="en-US" sz="1600" i="1" spc="-25" dirty="0">
                <a:solidFill>
                  <a:prstClr val="black"/>
                </a:solidFill>
                <a:latin typeface="Arial"/>
                <a:cs typeface="Arial"/>
              </a:rPr>
              <a:t>y</a:t>
            </a:r>
            <a:r>
              <a:rPr lang="en-US" sz="1600" i="1" spc="-5" dirty="0">
                <a:solidFill>
                  <a:prstClr val="black"/>
                </a:solidFill>
                <a:latin typeface="Arial"/>
                <a:cs typeface="Arial"/>
              </a:rPr>
              <a:t>.</a:t>
            </a:r>
            <a:r>
              <a:rPr lang="en-US" sz="1600" i="1" spc="-40" dirty="0">
                <a:solidFill>
                  <a:prstClr val="black"/>
                </a:solidFill>
                <a:latin typeface="Arial"/>
                <a:cs typeface="Arial"/>
              </a:rPr>
              <a:t> </a:t>
            </a:r>
            <a:r>
              <a:rPr lang="en-US" sz="1600" spc="-25" dirty="0">
                <a:solidFill>
                  <a:prstClr val="black"/>
                </a:solidFill>
                <a:latin typeface="Arial"/>
                <a:cs typeface="Arial"/>
              </a:rPr>
              <a:t>2021</a:t>
            </a:r>
            <a:r>
              <a:rPr lang="en-US" sz="1600" spc="-20" dirty="0">
                <a:solidFill>
                  <a:prstClr val="black"/>
                </a:solidFill>
                <a:latin typeface="Arial"/>
                <a:cs typeface="Arial"/>
              </a:rPr>
              <a:t>;</a:t>
            </a:r>
            <a:r>
              <a:rPr lang="en-US" sz="1600" spc="-25" dirty="0">
                <a:solidFill>
                  <a:prstClr val="black"/>
                </a:solidFill>
                <a:latin typeface="Arial"/>
                <a:cs typeface="Arial"/>
              </a:rPr>
              <a:t>161</a:t>
            </a:r>
            <a:r>
              <a:rPr lang="en-US" sz="1600" spc="-20" dirty="0">
                <a:solidFill>
                  <a:prstClr val="black"/>
                </a:solidFill>
                <a:latin typeface="Arial"/>
                <a:cs typeface="Arial"/>
              </a:rPr>
              <a:t>(</a:t>
            </a:r>
            <a:r>
              <a:rPr lang="en-US" sz="1600" spc="-25" dirty="0">
                <a:solidFill>
                  <a:prstClr val="black"/>
                </a:solidFill>
                <a:latin typeface="Arial"/>
                <a:cs typeface="Arial"/>
              </a:rPr>
              <a:t>4</a:t>
            </a:r>
            <a:r>
              <a:rPr lang="en-US" sz="1600" spc="-20" dirty="0">
                <a:solidFill>
                  <a:prstClr val="black"/>
                </a:solidFill>
                <a:latin typeface="Arial"/>
                <a:cs typeface="Arial"/>
              </a:rPr>
              <a:t>):</a:t>
            </a:r>
            <a:r>
              <a:rPr lang="en-US" sz="1600" spc="-25" dirty="0">
                <a:solidFill>
                  <a:prstClr val="black"/>
                </a:solidFill>
                <a:latin typeface="Arial"/>
                <a:cs typeface="Arial"/>
              </a:rPr>
              <a:t>1118</a:t>
            </a:r>
            <a:r>
              <a:rPr lang="en-US" sz="1600" spc="-20" dirty="0">
                <a:solidFill>
                  <a:prstClr val="black"/>
                </a:solidFill>
                <a:latin typeface="Arial"/>
                <a:cs typeface="Arial"/>
              </a:rPr>
              <a:t>-</a:t>
            </a:r>
            <a:r>
              <a:rPr lang="en-US" sz="1600" spc="-25" dirty="0">
                <a:solidFill>
                  <a:prstClr val="black"/>
                </a:solidFill>
                <a:latin typeface="Arial"/>
                <a:cs typeface="Arial"/>
              </a:rPr>
              <a:t>1132.</a:t>
            </a:r>
            <a:endParaRPr lang="en-US" sz="1600" dirty="0">
              <a:solidFill>
                <a:prstClr val="black"/>
              </a:solidFill>
              <a:latin typeface="Arial"/>
              <a:cs typeface="Arial"/>
            </a:endParaRPr>
          </a:p>
        </p:txBody>
      </p:sp>
    </p:spTree>
    <p:extLst>
      <p:ext uri="{BB962C8B-B14F-4D97-AF65-F5344CB8AC3E}">
        <p14:creationId xmlns:p14="http://schemas.microsoft.com/office/powerpoint/2010/main" val="2980680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26157" y="6580424"/>
            <a:ext cx="5659254" cy="276999"/>
          </a:xfrm>
          <a:prstGeom prst="rect">
            <a:avLst/>
          </a:prstGeom>
        </p:spPr>
        <p:txBody>
          <a:bodyPr vert="horz" wrap="square" lIns="0" tIns="0" rIns="0" bIns="0" rtlCol="0">
            <a:spAutoFit/>
          </a:bodyPr>
          <a:lstStyle/>
          <a:p>
            <a:pPr marL="12700"/>
            <a:r>
              <a:rPr b="1" i="1" spc="-55" dirty="0">
                <a:solidFill>
                  <a:prstClr val="black"/>
                </a:solidFill>
                <a:latin typeface="Arial"/>
                <a:cs typeface="Arial"/>
              </a:rPr>
              <a:t>G</a:t>
            </a:r>
            <a:r>
              <a:rPr b="1" i="1" spc="-35" dirty="0">
                <a:solidFill>
                  <a:prstClr val="black"/>
                </a:solidFill>
                <a:latin typeface="Arial"/>
                <a:cs typeface="Arial"/>
              </a:rPr>
              <a:t>a</a:t>
            </a:r>
            <a:r>
              <a:rPr b="1" i="1" spc="-25" dirty="0">
                <a:solidFill>
                  <a:prstClr val="black"/>
                </a:solidFill>
                <a:latin typeface="Arial"/>
                <a:cs typeface="Arial"/>
              </a:rPr>
              <a:t>s</a:t>
            </a:r>
            <a:r>
              <a:rPr b="1" i="1" spc="-20" dirty="0">
                <a:solidFill>
                  <a:prstClr val="black"/>
                </a:solidFill>
                <a:latin typeface="Arial"/>
                <a:cs typeface="Arial"/>
              </a:rPr>
              <a:t>tr</a:t>
            </a:r>
            <a:r>
              <a:rPr b="1" i="1" spc="-45" dirty="0">
                <a:solidFill>
                  <a:prstClr val="black"/>
                </a:solidFill>
                <a:latin typeface="Arial"/>
                <a:cs typeface="Arial"/>
              </a:rPr>
              <a:t>o</a:t>
            </a:r>
            <a:r>
              <a:rPr b="1" i="1" spc="-25" dirty="0">
                <a:solidFill>
                  <a:prstClr val="black"/>
                </a:solidFill>
                <a:latin typeface="Arial"/>
                <a:cs typeface="Arial"/>
              </a:rPr>
              <a:t>e</a:t>
            </a:r>
            <a:r>
              <a:rPr b="1" i="1" spc="-45" dirty="0">
                <a:solidFill>
                  <a:prstClr val="black"/>
                </a:solidFill>
                <a:latin typeface="Arial"/>
                <a:cs typeface="Arial"/>
              </a:rPr>
              <a:t>n</a:t>
            </a:r>
            <a:r>
              <a:rPr b="1" i="1" spc="-20" dirty="0">
                <a:solidFill>
                  <a:prstClr val="black"/>
                </a:solidFill>
                <a:latin typeface="Arial"/>
                <a:cs typeface="Arial"/>
              </a:rPr>
              <a:t>t</a:t>
            </a:r>
            <a:r>
              <a:rPr b="1" i="1" spc="-25" dirty="0">
                <a:solidFill>
                  <a:prstClr val="black"/>
                </a:solidFill>
                <a:latin typeface="Arial"/>
                <a:cs typeface="Arial"/>
              </a:rPr>
              <a:t>e</a:t>
            </a:r>
            <a:r>
              <a:rPr b="1" i="1" spc="-20" dirty="0">
                <a:solidFill>
                  <a:prstClr val="black"/>
                </a:solidFill>
                <a:latin typeface="Arial"/>
                <a:cs typeface="Arial"/>
              </a:rPr>
              <a:t>r</a:t>
            </a:r>
            <a:r>
              <a:rPr b="1" i="1" spc="-45" dirty="0">
                <a:solidFill>
                  <a:prstClr val="black"/>
                </a:solidFill>
                <a:latin typeface="Arial"/>
                <a:cs typeface="Arial"/>
              </a:rPr>
              <a:t>o</a:t>
            </a:r>
            <a:r>
              <a:rPr b="1" i="1" spc="-25" dirty="0">
                <a:solidFill>
                  <a:prstClr val="black"/>
                </a:solidFill>
                <a:latin typeface="Arial"/>
                <a:cs typeface="Arial"/>
              </a:rPr>
              <a:t>l</a:t>
            </a:r>
            <a:r>
              <a:rPr b="1" i="1" spc="-45" dirty="0">
                <a:solidFill>
                  <a:prstClr val="black"/>
                </a:solidFill>
                <a:latin typeface="Arial"/>
                <a:cs typeface="Arial"/>
              </a:rPr>
              <a:t>og</a:t>
            </a:r>
            <a:r>
              <a:rPr b="1" i="1" spc="-25" dirty="0">
                <a:solidFill>
                  <a:prstClr val="black"/>
                </a:solidFill>
                <a:latin typeface="Arial"/>
                <a:cs typeface="Arial"/>
              </a:rPr>
              <a:t>y</a:t>
            </a:r>
            <a:r>
              <a:rPr b="1" i="1" spc="-5" dirty="0">
                <a:solidFill>
                  <a:prstClr val="black"/>
                </a:solidFill>
                <a:latin typeface="Arial"/>
                <a:cs typeface="Arial"/>
              </a:rPr>
              <a:t>.</a:t>
            </a:r>
            <a:r>
              <a:rPr b="1" i="1" spc="-40" dirty="0">
                <a:solidFill>
                  <a:prstClr val="black"/>
                </a:solidFill>
                <a:latin typeface="Arial"/>
                <a:cs typeface="Arial"/>
              </a:rPr>
              <a:t> </a:t>
            </a:r>
            <a:r>
              <a:rPr b="1" spc="-25" dirty="0">
                <a:solidFill>
                  <a:prstClr val="black"/>
                </a:solidFill>
                <a:latin typeface="Arial"/>
                <a:cs typeface="Arial"/>
              </a:rPr>
              <a:t>2021</a:t>
            </a:r>
            <a:r>
              <a:rPr b="1" spc="-20" dirty="0">
                <a:solidFill>
                  <a:prstClr val="black"/>
                </a:solidFill>
                <a:latin typeface="Arial"/>
                <a:cs typeface="Arial"/>
              </a:rPr>
              <a:t>;</a:t>
            </a:r>
            <a:r>
              <a:rPr b="1" spc="-25" dirty="0">
                <a:solidFill>
                  <a:prstClr val="black"/>
                </a:solidFill>
                <a:latin typeface="Arial"/>
                <a:cs typeface="Arial"/>
              </a:rPr>
              <a:t>161</a:t>
            </a:r>
            <a:r>
              <a:rPr b="1" spc="-20" dirty="0">
                <a:solidFill>
                  <a:prstClr val="black"/>
                </a:solidFill>
                <a:latin typeface="Arial"/>
                <a:cs typeface="Arial"/>
              </a:rPr>
              <a:t>(</a:t>
            </a:r>
            <a:r>
              <a:rPr b="1" spc="-25" dirty="0">
                <a:solidFill>
                  <a:prstClr val="black"/>
                </a:solidFill>
                <a:latin typeface="Arial"/>
                <a:cs typeface="Arial"/>
              </a:rPr>
              <a:t>4</a:t>
            </a:r>
            <a:r>
              <a:rPr b="1" spc="-20" dirty="0">
                <a:solidFill>
                  <a:prstClr val="black"/>
                </a:solidFill>
                <a:latin typeface="Arial"/>
                <a:cs typeface="Arial"/>
              </a:rPr>
              <a:t>):</a:t>
            </a:r>
            <a:r>
              <a:rPr b="1" spc="-25" dirty="0">
                <a:solidFill>
                  <a:prstClr val="black"/>
                </a:solidFill>
                <a:latin typeface="Arial"/>
                <a:cs typeface="Arial"/>
              </a:rPr>
              <a:t>1118</a:t>
            </a:r>
            <a:r>
              <a:rPr b="1" spc="-20" dirty="0">
                <a:solidFill>
                  <a:prstClr val="black"/>
                </a:solidFill>
                <a:latin typeface="Arial"/>
                <a:cs typeface="Arial"/>
              </a:rPr>
              <a:t>-</a:t>
            </a:r>
            <a:r>
              <a:rPr b="1" spc="-25" dirty="0">
                <a:solidFill>
                  <a:prstClr val="black"/>
                </a:solidFill>
                <a:latin typeface="Arial"/>
                <a:cs typeface="Arial"/>
              </a:rPr>
              <a:t>1132.</a:t>
            </a:r>
            <a:endParaRPr dirty="0">
              <a:solidFill>
                <a:prstClr val="black"/>
              </a:solidFill>
              <a:latin typeface="Arial"/>
              <a:cs typeface="Arial"/>
            </a:endParaRPr>
          </a:p>
        </p:txBody>
      </p:sp>
      <p:sp>
        <p:nvSpPr>
          <p:cNvPr id="3" name="Title 2">
            <a:extLst>
              <a:ext uri="{FF2B5EF4-FFF2-40B4-BE49-F238E27FC236}">
                <a16:creationId xmlns:a16="http://schemas.microsoft.com/office/drawing/2014/main" id="{603BA1C9-30ED-9178-508F-02E7A072D2B6}"/>
              </a:ext>
            </a:extLst>
          </p:cNvPr>
          <p:cNvSpPr>
            <a:spLocks noGrp="1"/>
          </p:cNvSpPr>
          <p:nvPr>
            <p:ph type="title"/>
          </p:nvPr>
        </p:nvSpPr>
        <p:spPr/>
        <p:txBody>
          <a:bodyPr>
            <a:normAutofit fontScale="90000"/>
          </a:bodyPr>
          <a:lstStyle/>
          <a:p>
            <a:r>
              <a:rPr lang="en-US" dirty="0"/>
              <a:t>Shared genetic risk factors are present between IBD and the EIMs</a:t>
            </a:r>
          </a:p>
        </p:txBody>
      </p:sp>
      <p:pic>
        <p:nvPicPr>
          <p:cNvPr id="7" name="Picture 6">
            <a:extLst>
              <a:ext uri="{FF2B5EF4-FFF2-40B4-BE49-F238E27FC236}">
                <a16:creationId xmlns:a16="http://schemas.microsoft.com/office/drawing/2014/main" id="{7C244153-E674-4151-3B6C-0963F1E0B7BF}"/>
              </a:ext>
            </a:extLst>
          </p:cNvPr>
          <p:cNvPicPr>
            <a:picLocks noChangeAspect="1"/>
          </p:cNvPicPr>
          <p:nvPr/>
        </p:nvPicPr>
        <p:blipFill>
          <a:blip r:embed="rId3"/>
          <a:stretch>
            <a:fillRect/>
          </a:stretch>
        </p:blipFill>
        <p:spPr>
          <a:xfrm>
            <a:off x="926506" y="1279173"/>
            <a:ext cx="7358512" cy="4260558"/>
          </a:xfrm>
          <a:prstGeom prst="rect">
            <a:avLst/>
          </a:prstGeom>
        </p:spPr>
      </p:pic>
      <p:sp>
        <p:nvSpPr>
          <p:cNvPr id="8" name="Rectangle 7">
            <a:extLst>
              <a:ext uri="{FF2B5EF4-FFF2-40B4-BE49-F238E27FC236}">
                <a16:creationId xmlns:a16="http://schemas.microsoft.com/office/drawing/2014/main" id="{4E324758-EC80-213B-69EA-1106631E4C66}"/>
              </a:ext>
            </a:extLst>
          </p:cNvPr>
          <p:cNvSpPr/>
          <p:nvPr/>
        </p:nvSpPr>
        <p:spPr>
          <a:xfrm>
            <a:off x="3302924" y="1274618"/>
            <a:ext cx="520931" cy="1662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1615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B63808A-E36D-4A70-146B-578A95F54BA7}"/>
              </a:ext>
            </a:extLst>
          </p:cNvPr>
          <p:cNvPicPr>
            <a:picLocks noChangeAspect="1"/>
          </p:cNvPicPr>
          <p:nvPr/>
        </p:nvPicPr>
        <p:blipFill>
          <a:blip r:embed="rId3"/>
          <a:stretch>
            <a:fillRect/>
          </a:stretch>
        </p:blipFill>
        <p:spPr>
          <a:xfrm>
            <a:off x="108785" y="1152652"/>
            <a:ext cx="8926430" cy="4954384"/>
          </a:xfrm>
          <a:prstGeom prst="rect">
            <a:avLst/>
          </a:prstGeom>
        </p:spPr>
      </p:pic>
      <p:sp>
        <p:nvSpPr>
          <p:cNvPr id="18" name="Rectangle 17">
            <a:extLst>
              <a:ext uri="{FF2B5EF4-FFF2-40B4-BE49-F238E27FC236}">
                <a16:creationId xmlns:a16="http://schemas.microsoft.com/office/drawing/2014/main" id="{812FB357-2DA7-8683-80C3-F2070021C400}"/>
              </a:ext>
            </a:extLst>
          </p:cNvPr>
          <p:cNvSpPr/>
          <p:nvPr/>
        </p:nvSpPr>
        <p:spPr>
          <a:xfrm>
            <a:off x="1330036" y="3358342"/>
            <a:ext cx="72044" cy="706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Title 18">
            <a:extLst>
              <a:ext uri="{FF2B5EF4-FFF2-40B4-BE49-F238E27FC236}">
                <a16:creationId xmlns:a16="http://schemas.microsoft.com/office/drawing/2014/main" id="{4EC1805C-3A4E-D515-A632-B7F2914675A3}"/>
              </a:ext>
            </a:extLst>
          </p:cNvPr>
          <p:cNvSpPr>
            <a:spLocks noGrp="1"/>
          </p:cNvSpPr>
          <p:nvPr>
            <p:ph type="title"/>
          </p:nvPr>
        </p:nvSpPr>
        <p:spPr/>
        <p:txBody>
          <a:bodyPr>
            <a:normAutofit fontScale="90000"/>
          </a:bodyPr>
          <a:lstStyle/>
          <a:p>
            <a:r>
              <a:rPr lang="en-US" dirty="0"/>
              <a:t>Drugs Used for IBD and Spondyloarthropathies</a:t>
            </a:r>
          </a:p>
        </p:txBody>
      </p:sp>
      <p:sp>
        <p:nvSpPr>
          <p:cNvPr id="20" name="Title 18">
            <a:extLst>
              <a:ext uri="{FF2B5EF4-FFF2-40B4-BE49-F238E27FC236}">
                <a16:creationId xmlns:a16="http://schemas.microsoft.com/office/drawing/2014/main" id="{57808B38-9D9E-7C98-58EA-79D7F6CBCC85}"/>
              </a:ext>
            </a:extLst>
          </p:cNvPr>
          <p:cNvSpPr txBox="1">
            <a:spLocks/>
          </p:cNvSpPr>
          <p:nvPr/>
        </p:nvSpPr>
        <p:spPr>
          <a:xfrm>
            <a:off x="-1895301" y="6379381"/>
            <a:ext cx="8551025" cy="478619"/>
          </a:xfrm>
          <a:prstGeom prst="rect">
            <a:avLst/>
          </a:prstGeom>
        </p:spPr>
        <p:txBody>
          <a:bodyPr vert="horz" lIns="182880" tIns="91440" rIns="182880" bIns="91440" rtlCol="0" anchor="ctr">
            <a:normAutofit/>
          </a:bodyPr>
          <a:lstStyle>
            <a:lvl1pPr algn="ctr" defTabSz="685800" rtl="0" eaLnBrk="1" latinLnBrk="0" hangingPunct="1">
              <a:lnSpc>
                <a:spcPct val="100000"/>
              </a:lnSpc>
              <a:spcBef>
                <a:spcPct val="0"/>
              </a:spcBef>
              <a:buNone/>
              <a:defRPr sz="3000" b="1" kern="1200">
                <a:solidFill>
                  <a:schemeClr val="accent5"/>
                </a:solidFill>
                <a:latin typeface="+mj-lt"/>
                <a:ea typeface="+mj-ea"/>
                <a:cs typeface="+mj-cs"/>
              </a:defRPr>
            </a:lvl1pPr>
          </a:lstStyle>
          <a:p>
            <a:r>
              <a:rPr lang="en-US" sz="1800" b="0" dirty="0" err="1"/>
              <a:t>na</a:t>
            </a:r>
            <a:r>
              <a:rPr lang="en-US" sz="1800" b="0" dirty="0"/>
              <a:t>-  not formally tested or approved</a:t>
            </a:r>
          </a:p>
        </p:txBody>
      </p:sp>
    </p:spTree>
    <p:extLst>
      <p:ext uri="{BB962C8B-B14F-4D97-AF65-F5344CB8AC3E}">
        <p14:creationId xmlns:p14="http://schemas.microsoft.com/office/powerpoint/2010/main" val="3505774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3"/>
          <p:cNvSpPr txBox="1">
            <a:spLocks noChangeArrowheads="1"/>
          </p:cNvSpPr>
          <p:nvPr/>
        </p:nvSpPr>
        <p:spPr bwMode="auto">
          <a:xfrm>
            <a:off x="-152400" y="1672773"/>
            <a:ext cx="9067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Aft>
                <a:spcPts val="200"/>
              </a:spcAft>
              <a:buClr>
                <a:schemeClr val="accent1"/>
              </a:buClr>
              <a:buFont typeface="Arial" panose="020B0604020202020204" pitchFamily="34" charset="0"/>
              <a:buChar char="•"/>
              <a:defRPr sz="2800" b="1">
                <a:solidFill>
                  <a:schemeClr val="tx1"/>
                </a:solidFill>
                <a:latin typeface="Arial" panose="020B0604020202020204" pitchFamily="34" charset="0"/>
                <a:ea typeface="ＭＳ Ｐゴシック" pitchFamily="34" charset="-128"/>
              </a:defRPr>
            </a:lvl1pPr>
            <a:lvl2pPr marL="742950" indent="-285750">
              <a:spcAft>
                <a:spcPts val="200"/>
              </a:spcAft>
              <a:buClr>
                <a:schemeClr val="accent1"/>
              </a:buClr>
              <a:buFont typeface="Arial" panose="020B0604020202020204" pitchFamily="34" charset="0"/>
              <a:buChar char="–"/>
              <a:defRPr sz="2400" b="1">
                <a:solidFill>
                  <a:schemeClr val="tx1"/>
                </a:solidFill>
                <a:latin typeface="Arial" panose="020B0604020202020204" pitchFamily="34" charset="0"/>
                <a:ea typeface="ＭＳ Ｐゴシック" pitchFamily="34" charset="-128"/>
              </a:defRPr>
            </a:lvl2pPr>
            <a:lvl3pPr marL="1143000" indent="-228600">
              <a:spcAft>
                <a:spcPts val="200"/>
              </a:spcAft>
              <a:buClr>
                <a:schemeClr val="accent1"/>
              </a:buClr>
              <a:buFont typeface="Arial" panose="020B0604020202020204" pitchFamily="34" charset="0"/>
              <a:buChar char="•"/>
              <a:defRPr sz="2200" b="1">
                <a:solidFill>
                  <a:schemeClr val="tx1"/>
                </a:solidFill>
                <a:latin typeface="Arial" panose="020B0604020202020204" pitchFamily="34" charset="0"/>
                <a:ea typeface="ＭＳ Ｐゴシック" pitchFamily="34" charset="-128"/>
              </a:defRPr>
            </a:lvl3pPr>
            <a:lvl4pPr marL="1600200" indent="-228600">
              <a:spcAft>
                <a:spcPts val="200"/>
              </a:spcAft>
              <a:buClr>
                <a:schemeClr val="accent1"/>
              </a:buClr>
              <a:buFont typeface="Arial" panose="020B0604020202020204" pitchFamily="34" charset="0"/>
              <a:buChar char="–"/>
              <a:defRPr sz="2000" b="1">
                <a:solidFill>
                  <a:schemeClr val="tx1"/>
                </a:solidFill>
                <a:latin typeface="Arial" panose="020B0604020202020204" pitchFamily="34" charset="0"/>
                <a:ea typeface="ＭＳ Ｐゴシック" pitchFamily="34" charset="-128"/>
              </a:defRPr>
            </a:lvl4pPr>
            <a:lvl5pPr marL="2057400" indent="-228600">
              <a:spcAft>
                <a:spcPts val="200"/>
              </a:spcAft>
              <a:buClr>
                <a:schemeClr val="accent1"/>
              </a:buClr>
              <a:buFont typeface="Arial" panose="020B0604020202020204" pitchFamily="34" charset="0"/>
              <a:buChar char="»"/>
              <a:defRPr sz="2000" b="1">
                <a:solidFill>
                  <a:schemeClr val="tx1"/>
                </a:solidFill>
                <a:latin typeface="Arial" panose="020B0604020202020204" pitchFamily="34" charset="0"/>
                <a:ea typeface="ＭＳ Ｐゴシック" pitchFamily="34" charset="-128"/>
              </a:defRPr>
            </a:lvl5pPr>
            <a:lvl6pPr marL="2514600" indent="-228600" defTabSz="457200" eaLnBrk="0" fontAlgn="base" hangingPunct="0">
              <a:spcBef>
                <a:spcPct val="0"/>
              </a:spcBef>
              <a:spcAft>
                <a:spcPts val="200"/>
              </a:spcAft>
              <a:buClr>
                <a:schemeClr val="accent1"/>
              </a:buClr>
              <a:buFont typeface="Arial" panose="020B0604020202020204" pitchFamily="34" charset="0"/>
              <a:buChar char="»"/>
              <a:defRPr sz="2000" b="1">
                <a:solidFill>
                  <a:schemeClr val="tx1"/>
                </a:solidFill>
                <a:latin typeface="Arial" panose="020B0604020202020204" pitchFamily="34" charset="0"/>
                <a:ea typeface="ＭＳ Ｐゴシック" pitchFamily="34" charset="-128"/>
              </a:defRPr>
            </a:lvl6pPr>
            <a:lvl7pPr marL="2971800" indent="-228600" defTabSz="457200" eaLnBrk="0" fontAlgn="base" hangingPunct="0">
              <a:spcBef>
                <a:spcPct val="0"/>
              </a:spcBef>
              <a:spcAft>
                <a:spcPts val="200"/>
              </a:spcAft>
              <a:buClr>
                <a:schemeClr val="accent1"/>
              </a:buClr>
              <a:buFont typeface="Arial" panose="020B0604020202020204" pitchFamily="34" charset="0"/>
              <a:buChar char="»"/>
              <a:defRPr sz="2000" b="1">
                <a:solidFill>
                  <a:schemeClr val="tx1"/>
                </a:solidFill>
                <a:latin typeface="Arial" panose="020B0604020202020204" pitchFamily="34" charset="0"/>
                <a:ea typeface="ＭＳ Ｐゴシック" pitchFamily="34" charset="-128"/>
              </a:defRPr>
            </a:lvl7pPr>
            <a:lvl8pPr marL="3429000" indent="-228600" defTabSz="457200" eaLnBrk="0" fontAlgn="base" hangingPunct="0">
              <a:spcBef>
                <a:spcPct val="0"/>
              </a:spcBef>
              <a:spcAft>
                <a:spcPts val="200"/>
              </a:spcAft>
              <a:buClr>
                <a:schemeClr val="accent1"/>
              </a:buClr>
              <a:buFont typeface="Arial" panose="020B0604020202020204" pitchFamily="34" charset="0"/>
              <a:buChar char="»"/>
              <a:defRPr sz="2000" b="1">
                <a:solidFill>
                  <a:schemeClr val="tx1"/>
                </a:solidFill>
                <a:latin typeface="Arial" panose="020B0604020202020204" pitchFamily="34" charset="0"/>
                <a:ea typeface="ＭＳ Ｐゴシック" pitchFamily="34" charset="-128"/>
              </a:defRPr>
            </a:lvl8pPr>
            <a:lvl9pPr marL="3886200" indent="-228600" defTabSz="457200" eaLnBrk="0" fontAlgn="base" hangingPunct="0">
              <a:spcBef>
                <a:spcPct val="0"/>
              </a:spcBef>
              <a:spcAft>
                <a:spcPts val="200"/>
              </a:spcAft>
              <a:buClr>
                <a:schemeClr val="accent1"/>
              </a:buClr>
              <a:buFont typeface="Arial" panose="020B0604020202020204" pitchFamily="34" charset="0"/>
              <a:buChar char="»"/>
              <a:defRPr sz="2000" b="1">
                <a:solidFill>
                  <a:schemeClr val="tx1"/>
                </a:solidFill>
                <a:latin typeface="Arial" panose="020B0604020202020204" pitchFamily="34" charset="0"/>
                <a:ea typeface="ＭＳ Ｐゴシック" pitchFamily="34"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itchFamily="34" charset="-128"/>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itchFamily="34" charset="-128"/>
              <a:cs typeface="+mn-cs"/>
            </a:endParaRPr>
          </a:p>
        </p:txBody>
      </p:sp>
      <p:sp>
        <p:nvSpPr>
          <p:cNvPr id="132101" name="TextBox 3"/>
          <p:cNvSpPr txBox="1">
            <a:spLocks noChangeArrowheads="1"/>
          </p:cNvSpPr>
          <p:nvPr/>
        </p:nvSpPr>
        <p:spPr bwMode="auto">
          <a:xfrm>
            <a:off x="146843" y="40579"/>
            <a:ext cx="885031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200"/>
              </a:spcAft>
              <a:buClr>
                <a:schemeClr val="accent1"/>
              </a:buClr>
              <a:buFont typeface="Arial" panose="020B0604020202020204" pitchFamily="34" charset="0"/>
              <a:buChar char="•"/>
              <a:defRPr sz="2800" b="1">
                <a:solidFill>
                  <a:schemeClr val="tx1"/>
                </a:solidFill>
                <a:latin typeface="Arial" panose="020B0604020202020204" pitchFamily="34" charset="0"/>
                <a:ea typeface="ＭＳ Ｐゴシック" pitchFamily="34" charset="-128"/>
              </a:defRPr>
            </a:lvl1pPr>
            <a:lvl2pPr marL="742950" indent="-285750">
              <a:spcAft>
                <a:spcPts val="200"/>
              </a:spcAft>
              <a:buClr>
                <a:schemeClr val="accent1"/>
              </a:buClr>
              <a:buFont typeface="Arial" panose="020B0604020202020204" pitchFamily="34" charset="0"/>
              <a:buChar char="–"/>
              <a:defRPr sz="2400" b="1">
                <a:solidFill>
                  <a:schemeClr val="tx1"/>
                </a:solidFill>
                <a:latin typeface="Arial" panose="020B0604020202020204" pitchFamily="34" charset="0"/>
                <a:ea typeface="ＭＳ Ｐゴシック" pitchFamily="34" charset="-128"/>
              </a:defRPr>
            </a:lvl2pPr>
            <a:lvl3pPr marL="1143000" indent="-228600">
              <a:spcAft>
                <a:spcPts val="200"/>
              </a:spcAft>
              <a:buClr>
                <a:schemeClr val="accent1"/>
              </a:buClr>
              <a:buFont typeface="Arial" panose="020B0604020202020204" pitchFamily="34" charset="0"/>
              <a:buChar char="•"/>
              <a:defRPr sz="2200" b="1">
                <a:solidFill>
                  <a:schemeClr val="tx1"/>
                </a:solidFill>
                <a:latin typeface="Arial" panose="020B0604020202020204" pitchFamily="34" charset="0"/>
                <a:ea typeface="ＭＳ Ｐゴシック" pitchFamily="34" charset="-128"/>
              </a:defRPr>
            </a:lvl3pPr>
            <a:lvl4pPr marL="1600200" indent="-228600">
              <a:spcAft>
                <a:spcPts val="200"/>
              </a:spcAft>
              <a:buClr>
                <a:schemeClr val="accent1"/>
              </a:buClr>
              <a:buFont typeface="Arial" panose="020B0604020202020204" pitchFamily="34" charset="0"/>
              <a:buChar char="–"/>
              <a:defRPr sz="2000" b="1">
                <a:solidFill>
                  <a:schemeClr val="tx1"/>
                </a:solidFill>
                <a:latin typeface="Arial" panose="020B0604020202020204" pitchFamily="34" charset="0"/>
                <a:ea typeface="ＭＳ Ｐゴシック" pitchFamily="34" charset="-128"/>
              </a:defRPr>
            </a:lvl4pPr>
            <a:lvl5pPr marL="2057400" indent="-228600">
              <a:spcAft>
                <a:spcPts val="200"/>
              </a:spcAft>
              <a:buClr>
                <a:schemeClr val="accent1"/>
              </a:buClr>
              <a:buFont typeface="Arial" panose="020B0604020202020204" pitchFamily="34" charset="0"/>
              <a:buChar char="»"/>
              <a:defRPr sz="2000" b="1">
                <a:solidFill>
                  <a:schemeClr val="tx1"/>
                </a:solidFill>
                <a:latin typeface="Arial" panose="020B0604020202020204" pitchFamily="34" charset="0"/>
                <a:ea typeface="ＭＳ Ｐゴシック" pitchFamily="34" charset="-128"/>
              </a:defRPr>
            </a:lvl5pPr>
            <a:lvl6pPr marL="2514600" indent="-228600" defTabSz="457200" eaLnBrk="0" fontAlgn="base" hangingPunct="0">
              <a:spcBef>
                <a:spcPct val="0"/>
              </a:spcBef>
              <a:spcAft>
                <a:spcPts val="200"/>
              </a:spcAft>
              <a:buClr>
                <a:schemeClr val="accent1"/>
              </a:buClr>
              <a:buFont typeface="Arial" panose="020B0604020202020204" pitchFamily="34" charset="0"/>
              <a:buChar char="»"/>
              <a:defRPr sz="2000" b="1">
                <a:solidFill>
                  <a:schemeClr val="tx1"/>
                </a:solidFill>
                <a:latin typeface="Arial" panose="020B0604020202020204" pitchFamily="34" charset="0"/>
                <a:ea typeface="ＭＳ Ｐゴシック" pitchFamily="34" charset="-128"/>
              </a:defRPr>
            </a:lvl6pPr>
            <a:lvl7pPr marL="2971800" indent="-228600" defTabSz="457200" eaLnBrk="0" fontAlgn="base" hangingPunct="0">
              <a:spcBef>
                <a:spcPct val="0"/>
              </a:spcBef>
              <a:spcAft>
                <a:spcPts val="200"/>
              </a:spcAft>
              <a:buClr>
                <a:schemeClr val="accent1"/>
              </a:buClr>
              <a:buFont typeface="Arial" panose="020B0604020202020204" pitchFamily="34" charset="0"/>
              <a:buChar char="»"/>
              <a:defRPr sz="2000" b="1">
                <a:solidFill>
                  <a:schemeClr val="tx1"/>
                </a:solidFill>
                <a:latin typeface="Arial" panose="020B0604020202020204" pitchFamily="34" charset="0"/>
                <a:ea typeface="ＭＳ Ｐゴシック" pitchFamily="34" charset="-128"/>
              </a:defRPr>
            </a:lvl7pPr>
            <a:lvl8pPr marL="3429000" indent="-228600" defTabSz="457200" eaLnBrk="0" fontAlgn="base" hangingPunct="0">
              <a:spcBef>
                <a:spcPct val="0"/>
              </a:spcBef>
              <a:spcAft>
                <a:spcPts val="200"/>
              </a:spcAft>
              <a:buClr>
                <a:schemeClr val="accent1"/>
              </a:buClr>
              <a:buFont typeface="Arial" panose="020B0604020202020204" pitchFamily="34" charset="0"/>
              <a:buChar char="»"/>
              <a:defRPr sz="2000" b="1">
                <a:solidFill>
                  <a:schemeClr val="tx1"/>
                </a:solidFill>
                <a:latin typeface="Arial" panose="020B0604020202020204" pitchFamily="34" charset="0"/>
                <a:ea typeface="ＭＳ Ｐゴシック" pitchFamily="34" charset="-128"/>
              </a:defRPr>
            </a:lvl8pPr>
            <a:lvl9pPr marL="3886200" indent="-228600" defTabSz="457200" eaLnBrk="0" fontAlgn="base" hangingPunct="0">
              <a:spcBef>
                <a:spcPct val="0"/>
              </a:spcBef>
              <a:spcAft>
                <a:spcPts val="200"/>
              </a:spcAft>
              <a:buClr>
                <a:schemeClr val="accent1"/>
              </a:buClr>
              <a:buFont typeface="Arial" panose="020B0604020202020204" pitchFamily="34" charset="0"/>
              <a:buChar char="»"/>
              <a:defRPr sz="2000" b="1">
                <a:solidFill>
                  <a:schemeClr val="tx1"/>
                </a:solidFill>
                <a:latin typeface="Arial" panose="020B0604020202020204" pitchFamily="34" charset="0"/>
                <a:ea typeface="ＭＳ Ｐゴシック" pitchFamily="34"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pitchFamily="34" charset="-128"/>
                <a:cs typeface="+mn-cs"/>
              </a:rPr>
              <a:t> Positioning Highly Effective Therapy in Ulcerative Colitis</a:t>
            </a:r>
          </a:p>
        </p:txBody>
      </p:sp>
      <p:sp>
        <p:nvSpPr>
          <p:cNvPr id="7" name="Text Placeholder 12">
            <a:extLst>
              <a:ext uri="{FF2B5EF4-FFF2-40B4-BE49-F238E27FC236}">
                <a16:creationId xmlns:a16="http://schemas.microsoft.com/office/drawing/2014/main" id="{00CB703A-D2F0-C207-29EB-F3E418A27FB2}"/>
              </a:ext>
            </a:extLst>
          </p:cNvPr>
          <p:cNvSpPr txBox="1">
            <a:spLocks/>
          </p:cNvSpPr>
          <p:nvPr/>
        </p:nvSpPr>
        <p:spPr bwMode="auto">
          <a:xfrm>
            <a:off x="228600" y="1461654"/>
            <a:ext cx="8534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0" rIns="0" bIns="0" numCol="1" anchor="t" anchorCtr="0" compatLnSpc="1">
            <a:prstTxWarp prst="textNoShape">
              <a:avLst/>
            </a:prstTxWarp>
            <a:noAutofit/>
          </a:bodyPr>
          <a:lstStyle>
            <a:lvl1pPr marL="342900" indent="-342900" algn="l" rtl="0" eaLnBrk="0" fontAlgn="base" hangingPunct="0">
              <a:spcBef>
                <a:spcPct val="0"/>
              </a:spcBef>
              <a:spcAft>
                <a:spcPts val="600"/>
              </a:spcAft>
              <a:buClr>
                <a:schemeClr val="bg1"/>
              </a:buClr>
              <a:buSzPct val="90000"/>
              <a:buFontTx/>
              <a:buNone/>
              <a:defRPr sz="2400" kern="1200">
                <a:solidFill>
                  <a:schemeClr val="bg1"/>
                </a:solidFill>
                <a:latin typeface="Arial" pitchFamily="34" charset="0"/>
                <a:ea typeface="+mn-ea"/>
                <a:cs typeface="Arial" pitchFamily="34" charset="0"/>
              </a:defRPr>
            </a:lvl1pPr>
            <a:lvl2pPr marL="742950" indent="-285750" algn="l" rtl="0" eaLnBrk="0" fontAlgn="base" hangingPunct="0">
              <a:spcBef>
                <a:spcPct val="0"/>
              </a:spcBef>
              <a:spcAft>
                <a:spcPts val="600"/>
              </a:spcAft>
              <a:buClr>
                <a:schemeClr val="bg1"/>
              </a:buClr>
              <a:buSzPct val="90000"/>
              <a:buFontTx/>
              <a:buNone/>
              <a:defRPr sz="2400" kern="1200">
                <a:solidFill>
                  <a:schemeClr val="bg1"/>
                </a:solidFill>
                <a:latin typeface="Arial" pitchFamily="34" charset="0"/>
                <a:ea typeface="+mn-ea"/>
                <a:cs typeface="Arial" pitchFamily="34" charset="0"/>
              </a:defRPr>
            </a:lvl2pPr>
            <a:lvl3pPr marL="1143000" indent="-228600" algn="l" rtl="0" eaLnBrk="0" fontAlgn="base" hangingPunct="0">
              <a:spcBef>
                <a:spcPct val="0"/>
              </a:spcBef>
              <a:spcAft>
                <a:spcPts val="600"/>
              </a:spcAft>
              <a:buClr>
                <a:schemeClr val="bg1"/>
              </a:buClr>
              <a:buSzPct val="90000"/>
              <a:buFontTx/>
              <a:buNone/>
              <a:defRPr sz="2400" kern="1200">
                <a:solidFill>
                  <a:schemeClr val="bg1"/>
                </a:solidFill>
                <a:latin typeface="Arial" pitchFamily="34" charset="0"/>
                <a:ea typeface="+mn-ea"/>
                <a:cs typeface="Arial" pitchFamily="34" charset="0"/>
              </a:defRPr>
            </a:lvl3pPr>
            <a:lvl4pPr marL="1600200" indent="-228600" algn="l" rtl="0" eaLnBrk="0" fontAlgn="base" hangingPunct="0">
              <a:spcBef>
                <a:spcPct val="0"/>
              </a:spcBef>
              <a:spcAft>
                <a:spcPts val="600"/>
              </a:spcAft>
              <a:buClr>
                <a:schemeClr val="bg1"/>
              </a:buClr>
              <a:buSzPct val="90000"/>
              <a:buFontTx/>
              <a:buNone/>
              <a:defRPr sz="2400" kern="1200">
                <a:solidFill>
                  <a:schemeClr val="bg1"/>
                </a:solidFill>
                <a:latin typeface="Arial" pitchFamily="34" charset="0"/>
                <a:ea typeface="+mn-ea"/>
                <a:cs typeface="Arial" pitchFamily="34" charset="0"/>
              </a:defRPr>
            </a:lvl4pPr>
            <a:lvl5pPr marL="2057400" indent="-228600" algn="l" rtl="0" eaLnBrk="0" fontAlgn="base" hangingPunct="0">
              <a:spcBef>
                <a:spcPct val="0"/>
              </a:spcBef>
              <a:spcAft>
                <a:spcPts val="600"/>
              </a:spcAft>
              <a:buClr>
                <a:schemeClr val="bg1"/>
              </a:buClr>
              <a:buSzPct val="90000"/>
              <a:buFontTx/>
              <a:buNone/>
              <a:defRPr sz="24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ctr" defTabSz="914400" rtl="0" eaLnBrk="0" fontAlgn="base" latinLnBrk="0" hangingPunct="0">
              <a:lnSpc>
                <a:spcPct val="100000"/>
              </a:lnSpc>
              <a:spcBef>
                <a:spcPct val="0"/>
              </a:spcBef>
              <a:spcAft>
                <a:spcPts val="600"/>
              </a:spcAft>
              <a:buClr>
                <a:sysClr val="window" lastClr="FFFFFF"/>
              </a:buClr>
              <a:buSzPct val="90000"/>
              <a:buFontTx/>
              <a:buNone/>
              <a:tabLst/>
              <a:defRPr/>
            </a:pPr>
            <a:r>
              <a:rPr kumimoji="0" lang="en-US" sz="2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Gary R Lichtenstein, MD, FACP, FACG, AGAF</a:t>
            </a:r>
          </a:p>
          <a:p>
            <a:pPr marL="342900" marR="0" lvl="0" indent="-342900" algn="ctr" defTabSz="914400" rtl="0" eaLnBrk="0" fontAlgn="base" latinLnBrk="0" hangingPunct="0">
              <a:lnSpc>
                <a:spcPct val="100000"/>
              </a:lnSpc>
              <a:spcBef>
                <a:spcPct val="0"/>
              </a:spcBef>
              <a:spcAft>
                <a:spcPts val="600"/>
              </a:spcAft>
              <a:buClr>
                <a:sysClr val="window" lastClr="FFFFFF"/>
              </a:buClr>
              <a:buSzPct val="90000"/>
              <a:buFontTx/>
              <a:buNone/>
              <a:tabLst/>
              <a:defRPr/>
            </a:pPr>
            <a:r>
              <a:rPr kumimoji="0" lang="en-US" sz="1800" b="0" i="0" u="none" strike="noStrike" kern="1200" cap="none" spc="0" normalizeH="0" baseline="0" noProof="0" dirty="0">
                <a:ln>
                  <a:noFill/>
                </a:ln>
                <a:solidFill>
                  <a:sysClr val="window" lastClr="FFFFFF"/>
                </a:solidFill>
                <a:effectLst/>
                <a:uLnTx/>
                <a:uFillTx/>
                <a:latin typeface="Arial" pitchFamily="34" charset="0"/>
                <a:ea typeface="+mn-ea"/>
                <a:cs typeface="Arial" pitchFamily="34" charset="0"/>
              </a:rPr>
              <a:t>Professor of Medicine</a:t>
            </a:r>
          </a:p>
          <a:p>
            <a:pPr marL="342900" marR="0" lvl="0" indent="-342900" algn="ctr" defTabSz="914400" rtl="0" eaLnBrk="0" fontAlgn="base" latinLnBrk="0" hangingPunct="0">
              <a:lnSpc>
                <a:spcPct val="100000"/>
              </a:lnSpc>
              <a:spcBef>
                <a:spcPct val="0"/>
              </a:spcBef>
              <a:spcAft>
                <a:spcPts val="600"/>
              </a:spcAft>
              <a:buClr>
                <a:sysClr val="window" lastClr="FFFFFF"/>
              </a:buClr>
              <a:buSzPct val="90000"/>
              <a:buFontTx/>
              <a:buNone/>
              <a:tabLst/>
              <a:defRPr/>
            </a:pPr>
            <a:r>
              <a:rPr kumimoji="0" lang="en-US" sz="1800" b="0" i="0" u="none" strike="noStrike" kern="1200" cap="none" spc="0" normalizeH="0" baseline="0" noProof="0" dirty="0">
                <a:ln>
                  <a:noFill/>
                </a:ln>
                <a:solidFill>
                  <a:sysClr val="window" lastClr="FFFFFF"/>
                </a:solidFill>
                <a:effectLst/>
                <a:uLnTx/>
                <a:uFillTx/>
                <a:latin typeface="Arial" pitchFamily="34" charset="0"/>
                <a:ea typeface="+mn-ea"/>
                <a:cs typeface="Arial" pitchFamily="34" charset="0"/>
              </a:rPr>
              <a:t>University of Pennsylvania School of Medicine</a:t>
            </a:r>
          </a:p>
          <a:p>
            <a:pPr marL="342900" marR="0" lvl="0" indent="-342900" algn="ctr" defTabSz="914400" rtl="0" eaLnBrk="0" fontAlgn="base" latinLnBrk="0" hangingPunct="0">
              <a:lnSpc>
                <a:spcPct val="100000"/>
              </a:lnSpc>
              <a:spcBef>
                <a:spcPct val="0"/>
              </a:spcBef>
              <a:spcAft>
                <a:spcPts val="600"/>
              </a:spcAft>
              <a:buClr>
                <a:sysClr val="window" lastClr="FFFFFF"/>
              </a:buClr>
              <a:buSzPct val="90000"/>
              <a:buFontTx/>
              <a:buNone/>
              <a:tabLst/>
              <a:defRPr/>
            </a:pPr>
            <a:r>
              <a:rPr kumimoji="0" lang="en-US" sz="1800" b="0" i="0" u="none" strike="noStrike" kern="1200" cap="none" spc="0" normalizeH="0" baseline="0" noProof="0" dirty="0">
                <a:ln>
                  <a:noFill/>
                </a:ln>
                <a:solidFill>
                  <a:sysClr val="window" lastClr="FFFFFF"/>
                </a:solidFill>
                <a:effectLst/>
                <a:uLnTx/>
                <a:uFillTx/>
                <a:latin typeface="Arial" pitchFamily="34" charset="0"/>
                <a:ea typeface="+mn-ea"/>
                <a:cs typeface="Arial" pitchFamily="34" charset="0"/>
              </a:rPr>
              <a:t>Vice Chief,  Gastroenterology</a:t>
            </a:r>
          </a:p>
          <a:p>
            <a:pPr marL="342900" marR="0" lvl="0" indent="-342900" algn="ctr" defTabSz="914400" rtl="0" eaLnBrk="0" fontAlgn="base" latinLnBrk="0" hangingPunct="0">
              <a:lnSpc>
                <a:spcPct val="100000"/>
              </a:lnSpc>
              <a:spcBef>
                <a:spcPct val="0"/>
              </a:spcBef>
              <a:spcAft>
                <a:spcPts val="600"/>
              </a:spcAft>
              <a:buClr>
                <a:sysClr val="window" lastClr="FFFFFF"/>
              </a:buClr>
              <a:buSzPct val="90000"/>
              <a:buFontTx/>
              <a:buNone/>
              <a:tabLst/>
              <a:defRPr/>
            </a:pPr>
            <a:r>
              <a:rPr kumimoji="0" lang="en-US" sz="1800" b="0" i="0" u="none" strike="noStrike" kern="1200" cap="none" spc="0" normalizeH="0" baseline="0" noProof="0" dirty="0">
                <a:ln>
                  <a:noFill/>
                </a:ln>
                <a:solidFill>
                  <a:sysClr val="window" lastClr="FFFFFF"/>
                </a:solidFill>
                <a:effectLst/>
                <a:uLnTx/>
                <a:uFillTx/>
                <a:latin typeface="Arial" pitchFamily="34" charset="0"/>
                <a:ea typeface="+mn-ea"/>
                <a:cs typeface="Arial" pitchFamily="34" charset="0"/>
              </a:rPr>
              <a:t>Development and Philanthropy</a:t>
            </a:r>
          </a:p>
          <a:p>
            <a:pPr marL="342900" marR="0" lvl="0" indent="-342900" algn="ctr" defTabSz="914400" rtl="0" eaLnBrk="0" fontAlgn="base" latinLnBrk="0" hangingPunct="0">
              <a:lnSpc>
                <a:spcPct val="100000"/>
              </a:lnSpc>
              <a:spcBef>
                <a:spcPct val="0"/>
              </a:spcBef>
              <a:spcAft>
                <a:spcPts val="600"/>
              </a:spcAft>
              <a:buClr>
                <a:sysClr val="window" lastClr="FFFFFF"/>
              </a:buClr>
              <a:buSzPct val="90000"/>
              <a:buFontTx/>
              <a:buNone/>
              <a:tabLst/>
              <a:defRPr/>
            </a:pPr>
            <a:r>
              <a:rPr kumimoji="0" lang="en-US" sz="1800" b="0" i="0" u="none" strike="noStrike" kern="1200" cap="none" spc="0" normalizeH="0" baseline="0" noProof="0" dirty="0">
                <a:ln>
                  <a:noFill/>
                </a:ln>
                <a:solidFill>
                  <a:sysClr val="window" lastClr="FFFFFF"/>
                </a:solidFill>
                <a:effectLst/>
                <a:uLnTx/>
                <a:uFillTx/>
                <a:latin typeface="Arial" pitchFamily="34" charset="0"/>
                <a:ea typeface="+mn-ea"/>
                <a:cs typeface="Arial" pitchFamily="34" charset="0"/>
              </a:rPr>
              <a:t>University of Pennsylvania Health System</a:t>
            </a:r>
          </a:p>
          <a:p>
            <a:pPr marL="342900" marR="0" lvl="0" indent="-342900" algn="ctr" defTabSz="914400" rtl="0" eaLnBrk="0" fontAlgn="base" latinLnBrk="0" hangingPunct="0">
              <a:lnSpc>
                <a:spcPct val="100000"/>
              </a:lnSpc>
              <a:spcBef>
                <a:spcPct val="0"/>
              </a:spcBef>
              <a:spcAft>
                <a:spcPts val="600"/>
              </a:spcAft>
              <a:buClr>
                <a:sysClr val="window" lastClr="FFFFFF"/>
              </a:buClr>
              <a:buSzPct val="90000"/>
              <a:buFontTx/>
              <a:buNone/>
              <a:tabLst/>
              <a:defRPr/>
            </a:pPr>
            <a:r>
              <a:rPr kumimoji="0" lang="en-US" sz="1800" b="0" i="0" u="none" strike="noStrike" kern="1200" cap="none" spc="0" normalizeH="0" baseline="0" noProof="0" dirty="0">
                <a:ln>
                  <a:noFill/>
                </a:ln>
                <a:solidFill>
                  <a:sysClr val="window" lastClr="FFFFFF"/>
                </a:solidFill>
                <a:effectLst/>
                <a:uLnTx/>
                <a:uFillTx/>
                <a:latin typeface="Arial" pitchFamily="34" charset="0"/>
                <a:ea typeface="+mn-ea"/>
                <a:cs typeface="Arial" pitchFamily="34" charset="0"/>
              </a:rPr>
              <a:t>Philadelphia, Pennsylvania</a:t>
            </a:r>
          </a:p>
          <a:p>
            <a:pPr marL="342900" marR="0" lvl="0" indent="-342900" algn="ctr" defTabSz="914400" rtl="0" eaLnBrk="0" fontAlgn="base" latinLnBrk="0" hangingPunct="0">
              <a:lnSpc>
                <a:spcPct val="100000"/>
              </a:lnSpc>
              <a:spcBef>
                <a:spcPct val="0"/>
              </a:spcBef>
              <a:spcAft>
                <a:spcPts val="600"/>
              </a:spcAft>
              <a:buClr>
                <a:sysClr val="window" lastClr="FFFFFF"/>
              </a:buClr>
              <a:buSzPct val="90000"/>
              <a:buFontTx/>
              <a:buNone/>
              <a:tabLst/>
              <a:defRPr/>
            </a:pPr>
            <a:endParaRPr kumimoji="0" lang="en-US" sz="1800" b="0" i="0" u="none" strike="noStrike" kern="1200" cap="none" spc="0" normalizeH="0" baseline="0" noProof="0" dirty="0">
              <a:ln>
                <a:noFill/>
              </a:ln>
              <a:solidFill>
                <a:sysClr val="window" lastClr="FFFFFF"/>
              </a:solidFill>
              <a:effectLst/>
              <a:uLnTx/>
              <a:uFillTx/>
              <a:latin typeface="Arial" pitchFamily="34" charset="0"/>
              <a:ea typeface="+mn-ea"/>
              <a:cs typeface="Arial" pitchFamily="34" charset="0"/>
            </a:endParaRPr>
          </a:p>
          <a:p>
            <a:pPr marL="342900" marR="0" lvl="0" indent="-342900" algn="ctr" defTabSz="914400" rtl="0" eaLnBrk="0" fontAlgn="base" latinLnBrk="0" hangingPunct="0">
              <a:lnSpc>
                <a:spcPct val="100000"/>
              </a:lnSpc>
              <a:spcBef>
                <a:spcPct val="0"/>
              </a:spcBef>
              <a:spcAft>
                <a:spcPts val="600"/>
              </a:spcAft>
              <a:buClr>
                <a:sysClr val="window" lastClr="FFFFFF"/>
              </a:buClr>
              <a:buSzPct val="90000"/>
              <a:buFontTx/>
              <a:buNone/>
              <a:tabLst/>
              <a:defRPr/>
            </a:pPr>
            <a:r>
              <a:rPr kumimoji="0" lang="en-US" sz="2400" b="0" i="0" u="none" strike="noStrike" kern="1200" cap="none" spc="0" normalizeH="0" baseline="0" noProof="0" dirty="0">
                <a:ln>
                  <a:noFill/>
                </a:ln>
                <a:solidFill>
                  <a:srgbClr val="FFC000"/>
                </a:solidFill>
                <a:effectLst/>
                <a:uLnTx/>
                <a:uFillTx/>
                <a:latin typeface="Arial" pitchFamily="34" charset="0"/>
                <a:ea typeface="+mn-ea"/>
                <a:cs typeface="Arial" pitchFamily="34" charset="0"/>
              </a:rPr>
              <a:t>Lisa B Malter, MD, FACG, AGAF</a:t>
            </a:r>
          </a:p>
          <a:p>
            <a:pPr marL="342900" marR="0" lvl="0" indent="-342900" algn="ctr" defTabSz="914400" rtl="0" eaLnBrk="0" fontAlgn="base" latinLnBrk="0" hangingPunct="0">
              <a:lnSpc>
                <a:spcPct val="100000"/>
              </a:lnSpc>
              <a:spcBef>
                <a:spcPct val="0"/>
              </a:spcBef>
              <a:spcAft>
                <a:spcPts val="600"/>
              </a:spcAft>
              <a:buClr>
                <a:sysClr val="window" lastClr="FFFFFF"/>
              </a:buClr>
              <a:buSzPct val="90000"/>
              <a:buFontTx/>
              <a:buNone/>
              <a:tabLst/>
              <a:defRPr/>
            </a:pPr>
            <a:r>
              <a:rPr kumimoji="0" lang="en-US" sz="1800" b="0" i="0" u="none" strike="noStrike" kern="1200" cap="none" spc="0" normalizeH="0" baseline="0" noProof="0" dirty="0">
                <a:ln>
                  <a:noFill/>
                </a:ln>
                <a:solidFill>
                  <a:sysClr val="window" lastClr="FFFFFF"/>
                </a:solidFill>
                <a:effectLst/>
                <a:uLnTx/>
                <a:uFillTx/>
                <a:latin typeface="Arial" pitchFamily="34" charset="0"/>
                <a:ea typeface="+mn-ea"/>
                <a:cs typeface="Arial" pitchFamily="34" charset="0"/>
              </a:rPr>
              <a:t>Professor of Medicine</a:t>
            </a:r>
          </a:p>
          <a:p>
            <a:pPr marL="342900" marR="0" lvl="0" indent="-342900" algn="ctr" defTabSz="914400" rtl="0" eaLnBrk="0" fontAlgn="base" latinLnBrk="0" hangingPunct="0">
              <a:lnSpc>
                <a:spcPct val="100000"/>
              </a:lnSpc>
              <a:spcBef>
                <a:spcPct val="0"/>
              </a:spcBef>
              <a:spcAft>
                <a:spcPts val="600"/>
              </a:spcAft>
              <a:buClr>
                <a:sysClr val="window" lastClr="FFFFFF"/>
              </a:buClr>
              <a:buSzPct val="90000"/>
              <a:buFontTx/>
              <a:buNone/>
              <a:tabLst/>
              <a:defRPr/>
            </a:pPr>
            <a:r>
              <a:rPr kumimoji="0" lang="en-US" sz="1800" b="0" i="0" u="none" strike="noStrike" kern="1200" cap="none" spc="0" normalizeH="0" baseline="0" noProof="0" dirty="0">
                <a:ln>
                  <a:noFill/>
                </a:ln>
                <a:solidFill>
                  <a:sysClr val="window" lastClr="FFFFFF"/>
                </a:solidFill>
                <a:effectLst/>
                <a:uLnTx/>
                <a:uFillTx/>
                <a:latin typeface="Arial" pitchFamily="34" charset="0"/>
                <a:ea typeface="+mn-ea"/>
                <a:cs typeface="Arial" pitchFamily="34" charset="0"/>
              </a:rPr>
              <a:t>Division of Gastroenterology</a:t>
            </a:r>
          </a:p>
          <a:p>
            <a:pPr marL="342900" marR="0" lvl="0" indent="-342900" algn="ctr" defTabSz="914400" rtl="0" eaLnBrk="0" fontAlgn="base" latinLnBrk="0" hangingPunct="0">
              <a:lnSpc>
                <a:spcPct val="100000"/>
              </a:lnSpc>
              <a:spcBef>
                <a:spcPct val="0"/>
              </a:spcBef>
              <a:spcAft>
                <a:spcPts val="600"/>
              </a:spcAft>
              <a:buClr>
                <a:sysClr val="window" lastClr="FFFFFF"/>
              </a:buClr>
              <a:buSzPct val="90000"/>
              <a:buFontTx/>
              <a:buNone/>
              <a:tabLst/>
              <a:defRPr/>
            </a:pPr>
            <a:r>
              <a:rPr kumimoji="0" lang="en-US" sz="1800" b="0" i="0" u="none" strike="noStrike" kern="1200" cap="none" spc="0" normalizeH="0" baseline="0" noProof="0" dirty="0">
                <a:ln>
                  <a:noFill/>
                </a:ln>
                <a:solidFill>
                  <a:sysClr val="window" lastClr="FFFFFF"/>
                </a:solidFill>
                <a:effectLst/>
                <a:uLnTx/>
                <a:uFillTx/>
                <a:latin typeface="Arial" pitchFamily="34" charset="0"/>
                <a:ea typeface="+mn-ea"/>
                <a:cs typeface="Arial" pitchFamily="34" charset="0"/>
              </a:rPr>
              <a:t>Director of Education,  IBD Center</a:t>
            </a:r>
          </a:p>
          <a:p>
            <a:pPr marL="342900" marR="0" lvl="0" indent="-342900" algn="ctr" defTabSz="914400" rtl="0" eaLnBrk="0" fontAlgn="base" latinLnBrk="0" hangingPunct="0">
              <a:lnSpc>
                <a:spcPct val="100000"/>
              </a:lnSpc>
              <a:spcBef>
                <a:spcPct val="0"/>
              </a:spcBef>
              <a:spcAft>
                <a:spcPts val="600"/>
              </a:spcAft>
              <a:buClr>
                <a:sysClr val="window" lastClr="FFFFFF"/>
              </a:buClr>
              <a:buSzPct val="90000"/>
              <a:buFontTx/>
              <a:buNone/>
              <a:tabLst/>
              <a:defRPr/>
            </a:pPr>
            <a:r>
              <a:rPr kumimoji="0" lang="en-US" sz="1800" b="0" i="0" u="none" strike="noStrike" kern="1200" cap="none" spc="0" normalizeH="0" baseline="0" noProof="0" dirty="0">
                <a:ln>
                  <a:noFill/>
                </a:ln>
                <a:solidFill>
                  <a:sysClr val="window" lastClr="FFFFFF"/>
                </a:solidFill>
                <a:effectLst/>
                <a:uLnTx/>
                <a:uFillTx/>
                <a:latin typeface="Arial" pitchFamily="34" charset="0"/>
                <a:ea typeface="+mn-ea"/>
                <a:cs typeface="Arial" pitchFamily="34" charset="0"/>
              </a:rPr>
              <a:t>Director of IBD Program, Bellevue Hospital</a:t>
            </a:r>
          </a:p>
          <a:p>
            <a:pPr marL="342900" marR="0" lvl="0" indent="-342900" algn="ctr" defTabSz="914400" rtl="0" eaLnBrk="0" fontAlgn="base" latinLnBrk="0" hangingPunct="0">
              <a:lnSpc>
                <a:spcPct val="100000"/>
              </a:lnSpc>
              <a:spcBef>
                <a:spcPct val="0"/>
              </a:spcBef>
              <a:spcAft>
                <a:spcPts val="600"/>
              </a:spcAft>
              <a:buClr>
                <a:sysClr val="window" lastClr="FFFFFF"/>
              </a:buClr>
              <a:buSzPct val="90000"/>
              <a:buFontTx/>
              <a:buNone/>
              <a:tabLst/>
              <a:defRPr/>
            </a:pPr>
            <a:r>
              <a:rPr kumimoji="0" lang="en-US" sz="1800" b="0" i="0" u="none" strike="noStrike" kern="1200" cap="none" spc="0" normalizeH="0" baseline="0" noProof="0" dirty="0">
                <a:ln>
                  <a:noFill/>
                </a:ln>
                <a:solidFill>
                  <a:sysClr val="window" lastClr="FFFFFF"/>
                </a:solidFill>
                <a:effectLst/>
                <a:uLnTx/>
                <a:uFillTx/>
                <a:latin typeface="Arial" pitchFamily="34" charset="0"/>
                <a:ea typeface="+mn-ea"/>
                <a:cs typeface="Arial" pitchFamily="34" charset="0"/>
              </a:rPr>
              <a:t>NYU Grossman School of Medicine</a:t>
            </a:r>
          </a:p>
          <a:p>
            <a:pPr marL="342900" marR="0" lvl="0" indent="-342900" algn="ctr" defTabSz="914400" rtl="0" eaLnBrk="0" fontAlgn="base" latinLnBrk="0" hangingPunct="0">
              <a:lnSpc>
                <a:spcPct val="100000"/>
              </a:lnSpc>
              <a:spcBef>
                <a:spcPct val="0"/>
              </a:spcBef>
              <a:spcAft>
                <a:spcPts val="600"/>
              </a:spcAft>
              <a:buClr>
                <a:sysClr val="window" lastClr="FFFFFF"/>
              </a:buClr>
              <a:buSzPct val="90000"/>
              <a:buFontTx/>
              <a:buNone/>
              <a:tabLst/>
              <a:defRPr/>
            </a:pPr>
            <a:r>
              <a:rPr kumimoji="0" lang="en-US" sz="1800" b="0" i="0" u="none" strike="noStrike" kern="1200" cap="none" spc="0" normalizeH="0" baseline="0" noProof="0" dirty="0">
                <a:ln>
                  <a:noFill/>
                </a:ln>
                <a:solidFill>
                  <a:sysClr val="window" lastClr="FFFFFF"/>
                </a:solidFill>
                <a:effectLst/>
                <a:uLnTx/>
                <a:uFillTx/>
                <a:latin typeface="Arial" pitchFamily="34" charset="0"/>
                <a:ea typeface="+mn-ea"/>
                <a:cs typeface="Arial" pitchFamily="34" charset="0"/>
              </a:rPr>
              <a:t>New York, New York</a:t>
            </a:r>
          </a:p>
        </p:txBody>
      </p:sp>
    </p:spTree>
    <p:extLst>
      <p:ext uri="{BB962C8B-B14F-4D97-AF65-F5344CB8AC3E}">
        <p14:creationId xmlns:p14="http://schemas.microsoft.com/office/powerpoint/2010/main" val="1690566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1" name="TextBox 3"/>
          <p:cNvSpPr txBox="1">
            <a:spLocks noChangeArrowheads="1"/>
          </p:cNvSpPr>
          <p:nvPr/>
        </p:nvSpPr>
        <p:spPr bwMode="auto">
          <a:xfrm>
            <a:off x="76200" y="76200"/>
            <a:ext cx="885031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200"/>
              </a:spcAft>
              <a:buClr>
                <a:schemeClr val="accent1"/>
              </a:buClr>
              <a:buFont typeface="Arial" panose="020B0604020202020204" pitchFamily="34" charset="0"/>
              <a:buChar char="•"/>
              <a:defRPr sz="2800" b="1">
                <a:solidFill>
                  <a:schemeClr val="tx1"/>
                </a:solidFill>
                <a:latin typeface="Arial" panose="020B0604020202020204" pitchFamily="34" charset="0"/>
                <a:ea typeface="ＭＳ Ｐゴシック" pitchFamily="34" charset="-128"/>
              </a:defRPr>
            </a:lvl1pPr>
            <a:lvl2pPr marL="742950" indent="-285750">
              <a:spcAft>
                <a:spcPts val="200"/>
              </a:spcAft>
              <a:buClr>
                <a:schemeClr val="accent1"/>
              </a:buClr>
              <a:buFont typeface="Arial" panose="020B0604020202020204" pitchFamily="34" charset="0"/>
              <a:buChar char="–"/>
              <a:defRPr sz="2400" b="1">
                <a:solidFill>
                  <a:schemeClr val="tx1"/>
                </a:solidFill>
                <a:latin typeface="Arial" panose="020B0604020202020204" pitchFamily="34" charset="0"/>
                <a:ea typeface="ＭＳ Ｐゴシック" pitchFamily="34" charset="-128"/>
              </a:defRPr>
            </a:lvl2pPr>
            <a:lvl3pPr marL="1143000" indent="-228600">
              <a:spcAft>
                <a:spcPts val="200"/>
              </a:spcAft>
              <a:buClr>
                <a:schemeClr val="accent1"/>
              </a:buClr>
              <a:buFont typeface="Arial" panose="020B0604020202020204" pitchFamily="34" charset="0"/>
              <a:buChar char="•"/>
              <a:defRPr sz="2200" b="1">
                <a:solidFill>
                  <a:schemeClr val="tx1"/>
                </a:solidFill>
                <a:latin typeface="Arial" panose="020B0604020202020204" pitchFamily="34" charset="0"/>
                <a:ea typeface="ＭＳ Ｐゴシック" pitchFamily="34" charset="-128"/>
              </a:defRPr>
            </a:lvl3pPr>
            <a:lvl4pPr marL="1600200" indent="-228600">
              <a:spcAft>
                <a:spcPts val="200"/>
              </a:spcAft>
              <a:buClr>
                <a:schemeClr val="accent1"/>
              </a:buClr>
              <a:buFont typeface="Arial" panose="020B0604020202020204" pitchFamily="34" charset="0"/>
              <a:buChar char="–"/>
              <a:defRPr sz="2000" b="1">
                <a:solidFill>
                  <a:schemeClr val="tx1"/>
                </a:solidFill>
                <a:latin typeface="Arial" panose="020B0604020202020204" pitchFamily="34" charset="0"/>
                <a:ea typeface="ＭＳ Ｐゴシック" pitchFamily="34" charset="-128"/>
              </a:defRPr>
            </a:lvl4pPr>
            <a:lvl5pPr marL="2057400" indent="-228600">
              <a:spcAft>
                <a:spcPts val="200"/>
              </a:spcAft>
              <a:buClr>
                <a:schemeClr val="accent1"/>
              </a:buClr>
              <a:buFont typeface="Arial" panose="020B0604020202020204" pitchFamily="34" charset="0"/>
              <a:buChar char="»"/>
              <a:defRPr sz="2000" b="1">
                <a:solidFill>
                  <a:schemeClr val="tx1"/>
                </a:solidFill>
                <a:latin typeface="Arial" panose="020B0604020202020204" pitchFamily="34" charset="0"/>
                <a:ea typeface="ＭＳ Ｐゴシック" pitchFamily="34" charset="-128"/>
              </a:defRPr>
            </a:lvl5pPr>
            <a:lvl6pPr marL="2514600" indent="-228600" defTabSz="457200" eaLnBrk="0" fontAlgn="base" hangingPunct="0">
              <a:spcBef>
                <a:spcPct val="0"/>
              </a:spcBef>
              <a:spcAft>
                <a:spcPts val="200"/>
              </a:spcAft>
              <a:buClr>
                <a:schemeClr val="accent1"/>
              </a:buClr>
              <a:buFont typeface="Arial" panose="020B0604020202020204" pitchFamily="34" charset="0"/>
              <a:buChar char="»"/>
              <a:defRPr sz="2000" b="1">
                <a:solidFill>
                  <a:schemeClr val="tx1"/>
                </a:solidFill>
                <a:latin typeface="Arial" panose="020B0604020202020204" pitchFamily="34" charset="0"/>
                <a:ea typeface="ＭＳ Ｐゴシック" pitchFamily="34" charset="-128"/>
              </a:defRPr>
            </a:lvl6pPr>
            <a:lvl7pPr marL="2971800" indent="-228600" defTabSz="457200" eaLnBrk="0" fontAlgn="base" hangingPunct="0">
              <a:spcBef>
                <a:spcPct val="0"/>
              </a:spcBef>
              <a:spcAft>
                <a:spcPts val="200"/>
              </a:spcAft>
              <a:buClr>
                <a:schemeClr val="accent1"/>
              </a:buClr>
              <a:buFont typeface="Arial" panose="020B0604020202020204" pitchFamily="34" charset="0"/>
              <a:buChar char="»"/>
              <a:defRPr sz="2000" b="1">
                <a:solidFill>
                  <a:schemeClr val="tx1"/>
                </a:solidFill>
                <a:latin typeface="Arial" panose="020B0604020202020204" pitchFamily="34" charset="0"/>
                <a:ea typeface="ＭＳ Ｐゴシック" pitchFamily="34" charset="-128"/>
              </a:defRPr>
            </a:lvl7pPr>
            <a:lvl8pPr marL="3429000" indent="-228600" defTabSz="457200" eaLnBrk="0" fontAlgn="base" hangingPunct="0">
              <a:spcBef>
                <a:spcPct val="0"/>
              </a:spcBef>
              <a:spcAft>
                <a:spcPts val="200"/>
              </a:spcAft>
              <a:buClr>
                <a:schemeClr val="accent1"/>
              </a:buClr>
              <a:buFont typeface="Arial" panose="020B0604020202020204" pitchFamily="34" charset="0"/>
              <a:buChar char="»"/>
              <a:defRPr sz="2000" b="1">
                <a:solidFill>
                  <a:schemeClr val="tx1"/>
                </a:solidFill>
                <a:latin typeface="Arial" panose="020B0604020202020204" pitchFamily="34" charset="0"/>
                <a:ea typeface="ＭＳ Ｐゴシック" pitchFamily="34" charset="-128"/>
              </a:defRPr>
            </a:lvl8pPr>
            <a:lvl9pPr marL="3886200" indent="-228600" defTabSz="457200" eaLnBrk="0" fontAlgn="base" hangingPunct="0">
              <a:spcBef>
                <a:spcPct val="0"/>
              </a:spcBef>
              <a:spcAft>
                <a:spcPts val="200"/>
              </a:spcAft>
              <a:buClr>
                <a:schemeClr val="accent1"/>
              </a:buClr>
              <a:buFont typeface="Arial" panose="020B0604020202020204" pitchFamily="34" charset="0"/>
              <a:buChar char="»"/>
              <a:defRPr sz="2000" b="1">
                <a:solidFill>
                  <a:schemeClr val="tx1"/>
                </a:solidFill>
                <a:latin typeface="Arial" panose="020B0604020202020204" pitchFamily="34" charset="0"/>
                <a:ea typeface="ＭＳ Ｐゴシック" pitchFamily="34"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6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pitchFamily="34" charset="-128"/>
                <a:cs typeface="+mn-cs"/>
              </a:rPr>
              <a:t>Disclosures</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26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pitchFamily="34" charset="-128"/>
              <a:cs typeface="+mn-cs"/>
            </a:endParaRPr>
          </a:p>
          <a:p>
            <a:pPr marL="457200" marR="0" lvl="0" indent="-457200" algn="l" defTabSz="4572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altLang="en-US" sz="2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mn-cs"/>
              </a:rPr>
              <a:t>Ad boards: </a:t>
            </a:r>
            <a:r>
              <a:rPr kumimoji="0" lang="en-US" altLang="en-US" sz="2600" b="1" i="0" u="none" strike="noStrike" kern="1200" cap="none" spc="0" normalizeH="0" baseline="0" noProof="0" dirty="0" err="1">
                <a:ln>
                  <a:noFill/>
                </a:ln>
                <a:solidFill>
                  <a:srgbClr val="FFFFFF"/>
                </a:solidFill>
                <a:effectLst/>
                <a:uLnTx/>
                <a:uFillTx/>
                <a:latin typeface="Arial" panose="020B0604020202020204" pitchFamily="34" charset="0"/>
                <a:ea typeface="ＭＳ Ｐゴシック" pitchFamily="34" charset="-128"/>
                <a:cs typeface="+mn-cs"/>
              </a:rPr>
              <a:t>Abbvie</a:t>
            </a:r>
            <a:r>
              <a:rPr kumimoji="0" lang="en-US" altLang="en-US" sz="2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mn-cs"/>
              </a:rPr>
              <a:t>, BMS, </a:t>
            </a:r>
            <a:r>
              <a:rPr kumimoji="0" lang="en-US" altLang="en-US" sz="2600" b="1" i="0" u="none" strike="noStrike" kern="1200" cap="none" spc="0" normalizeH="0" baseline="0" noProof="0" dirty="0" err="1">
                <a:ln>
                  <a:noFill/>
                </a:ln>
                <a:solidFill>
                  <a:srgbClr val="FFFFFF"/>
                </a:solidFill>
                <a:effectLst/>
                <a:uLnTx/>
                <a:uFillTx/>
                <a:latin typeface="Arial" panose="020B0604020202020204" pitchFamily="34" charset="0"/>
                <a:ea typeface="ＭＳ Ｐゴシック" pitchFamily="34" charset="-128"/>
                <a:cs typeface="+mn-cs"/>
              </a:rPr>
              <a:t>Celltrion</a:t>
            </a:r>
            <a:r>
              <a:rPr kumimoji="0" lang="en-US" altLang="en-US" sz="2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mn-cs"/>
              </a:rPr>
              <a:t>, Merck, Pfizer and Takeda</a:t>
            </a:r>
          </a:p>
          <a:p>
            <a:pPr marL="457200" marR="0" lvl="0" indent="-457200" algn="l" defTabSz="4572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altLang="en-US" sz="2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mn-cs"/>
              </a:rPr>
              <a:t>Consulting: </a:t>
            </a:r>
            <a:r>
              <a:rPr kumimoji="0" lang="en-US" altLang="en-US" sz="2600" b="1" i="0" u="none" strike="noStrike" kern="1200" cap="none" spc="0" normalizeH="0" baseline="0" noProof="0" dirty="0" err="1">
                <a:ln>
                  <a:noFill/>
                </a:ln>
                <a:solidFill>
                  <a:srgbClr val="FFFFFF"/>
                </a:solidFill>
                <a:effectLst/>
                <a:uLnTx/>
                <a:uFillTx/>
                <a:latin typeface="Arial" panose="020B0604020202020204" pitchFamily="34" charset="0"/>
                <a:ea typeface="ＭＳ Ｐゴシック" pitchFamily="34" charset="-128"/>
                <a:cs typeface="+mn-cs"/>
              </a:rPr>
              <a:t>Abbvie</a:t>
            </a:r>
            <a:endParaRPr kumimoji="0" lang="en-US" altLang="en-US" sz="2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mn-cs"/>
            </a:endParaRPr>
          </a:p>
          <a:p>
            <a:pPr marL="457200" marR="0" lvl="0" indent="-457200" algn="l" defTabSz="4572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altLang="en-US" sz="2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mn-cs"/>
              </a:rPr>
              <a:t>Educational Grants: </a:t>
            </a:r>
            <a:r>
              <a:rPr kumimoji="0" lang="en-US" altLang="en-US" sz="2600" b="1" i="0" u="none" strike="noStrike" kern="1200" cap="none" spc="0" normalizeH="0" baseline="0" noProof="0" dirty="0" err="1">
                <a:ln>
                  <a:noFill/>
                </a:ln>
                <a:solidFill>
                  <a:srgbClr val="FFFFFF"/>
                </a:solidFill>
                <a:effectLst/>
                <a:uLnTx/>
                <a:uFillTx/>
                <a:latin typeface="Arial" panose="020B0604020202020204" pitchFamily="34" charset="0"/>
                <a:ea typeface="ＭＳ Ｐゴシック" pitchFamily="34" charset="-128"/>
                <a:cs typeface="+mn-cs"/>
              </a:rPr>
              <a:t>Abbvie</a:t>
            </a:r>
            <a:r>
              <a:rPr kumimoji="0" lang="en-US" altLang="en-US" sz="2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mn-cs"/>
              </a:rPr>
              <a:t>, Janssen, Pfizer and Takeda</a:t>
            </a:r>
          </a:p>
          <a:p>
            <a:pPr marL="457200" marR="0" lvl="0" indent="-457200" algn="l" defTabSz="457200" rtl="0" eaLnBrk="0" fontAlgn="base" latinLnBrk="0" hangingPunct="0">
              <a:lnSpc>
                <a:spcPct val="100000"/>
              </a:lnSpc>
              <a:spcBef>
                <a:spcPct val="0"/>
              </a:spcBef>
              <a:spcAft>
                <a:spcPct val="0"/>
              </a:spcAft>
              <a:buClrTx/>
              <a:buSzTx/>
              <a:buFontTx/>
              <a:buChar char="-"/>
              <a:tabLst/>
              <a:defRPr/>
            </a:pPr>
            <a:endParaRPr kumimoji="0" lang="en-US" altLang="en-US" sz="26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pitchFamily="34" charset="-128"/>
              <a:cs typeface="+mn-cs"/>
            </a:endParaRPr>
          </a:p>
        </p:txBody>
      </p:sp>
    </p:spTree>
    <p:extLst>
      <p:ext uri="{BB962C8B-B14F-4D97-AF65-F5344CB8AC3E}">
        <p14:creationId xmlns:p14="http://schemas.microsoft.com/office/powerpoint/2010/main" val="74262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 3: Bio-experienced UC</a:t>
            </a:r>
          </a:p>
        </p:txBody>
      </p:sp>
      <p:sp>
        <p:nvSpPr>
          <p:cNvPr id="2" name="TextBox 1">
            <a:extLst>
              <a:ext uri="{FF2B5EF4-FFF2-40B4-BE49-F238E27FC236}">
                <a16:creationId xmlns:a16="http://schemas.microsoft.com/office/drawing/2014/main" id="{C89B543D-3434-BA6A-98E4-D083BCF11ADB}"/>
              </a:ext>
            </a:extLst>
          </p:cNvPr>
          <p:cNvSpPr txBox="1"/>
          <p:nvPr/>
        </p:nvSpPr>
        <p:spPr>
          <a:xfrm>
            <a:off x="565007" y="2052204"/>
            <a:ext cx="7897090"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892" indent="-342892">
              <a:buFont typeface="Arial,Sans-Serif"/>
              <a:buChar char="•"/>
            </a:pPr>
            <a:r>
              <a:rPr lang="en-US" sz="2000" dirty="0">
                <a:cs typeface="Arial"/>
              </a:rPr>
              <a:t>28 yo F with pmhx of UC diagnosed 9 months ago when she presented to the ED with rectal bleeding, abd pain and diarrhea and was initiated on infliximab in the hospital</a:t>
            </a:r>
          </a:p>
          <a:p>
            <a:pPr marL="342892" indent="-342892">
              <a:buFont typeface="Arial,Sans-Serif"/>
              <a:buChar char="•"/>
            </a:pPr>
            <a:r>
              <a:rPr lang="en-US" sz="2000" dirty="0">
                <a:cs typeface="Arial"/>
              </a:rPr>
              <a:t>She was doing well until 6 weeks ago when her symptoms returned associated with an increase in his CRP from 1.5 to 35</a:t>
            </a:r>
          </a:p>
          <a:p>
            <a:pPr marL="342892" indent="-342892">
              <a:buFont typeface="Arial,Sans-Serif"/>
              <a:buChar char="•"/>
            </a:pPr>
            <a:r>
              <a:rPr lang="en-US" sz="2000" dirty="0">
                <a:cs typeface="Arial"/>
              </a:rPr>
              <a:t>Stool studies with no evidence of infection</a:t>
            </a:r>
          </a:p>
          <a:p>
            <a:pPr marL="342892" indent="-342892">
              <a:buFont typeface="Arial,Sans-Serif"/>
              <a:buChar char="•"/>
            </a:pPr>
            <a:r>
              <a:rPr lang="en-US" sz="2000" dirty="0">
                <a:cs typeface="Arial"/>
              </a:rPr>
              <a:t>Flexible sigmoidoscopy confirmed Mayo 2 colitis</a:t>
            </a:r>
          </a:p>
          <a:p>
            <a:pPr marL="342892" indent="-342892">
              <a:buFont typeface="Arial,Sans-Serif"/>
              <a:buChar char="•"/>
            </a:pPr>
            <a:r>
              <a:rPr lang="en-US" sz="2000" dirty="0">
                <a:cs typeface="Arial"/>
              </a:rPr>
              <a:t>Infliximab levels were 20 and there were no antibodies to infliximab present</a:t>
            </a:r>
          </a:p>
          <a:p>
            <a:pPr marL="342892" indent="-342892">
              <a:buFont typeface="Arial,Sans-Serif"/>
              <a:buChar char="•"/>
            </a:pPr>
            <a:r>
              <a:rPr lang="en-US" sz="2000" dirty="0">
                <a:cs typeface="Arial"/>
              </a:rPr>
              <a:t>What should the next therapy be?</a:t>
            </a:r>
          </a:p>
          <a:p>
            <a:pPr marL="342892" indent="-342892">
              <a:buFont typeface="Arial"/>
              <a:buChar char="•"/>
            </a:pPr>
            <a:endParaRPr lang="en-US" sz="2000" dirty="0">
              <a:cs typeface="Arial"/>
            </a:endParaRPr>
          </a:p>
        </p:txBody>
      </p:sp>
    </p:spTree>
    <p:extLst>
      <p:ext uri="{BB962C8B-B14F-4D97-AF65-F5344CB8AC3E}">
        <p14:creationId xmlns:p14="http://schemas.microsoft.com/office/powerpoint/2010/main" val="263002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EF599F7-12B3-6210-5FDC-1C68CD3B200A}"/>
              </a:ext>
            </a:extLst>
          </p:cNvPr>
          <p:cNvSpPr>
            <a:spLocks noGrp="1"/>
          </p:cNvSpPr>
          <p:nvPr>
            <p:ph type="ftr" sz="quarter" idx="3"/>
          </p:nvPr>
        </p:nvSpPr>
        <p:spPr>
          <a:xfrm>
            <a:off x="573549" y="4489519"/>
            <a:ext cx="4109442" cy="92333"/>
          </a:xfrm>
          <a:prstGeom prst="rect">
            <a:avLst/>
          </a:prstGeom>
        </p:spPr>
        <p:txBody>
          <a:bodyPr vert="horz" wrap="square" lIns="0" tIns="0" rIns="0" bIns="0" rtlCol="0" anchor="ctr">
            <a:spAutoFit/>
          </a:bodyPr>
          <a:lstStyle>
            <a:defPPr>
              <a:defRPr lang="en-US"/>
            </a:defPPr>
            <a:lvl1pPr marL="0" algn="l" defTabSz="342900" rtl="0" eaLnBrk="1" latinLnBrk="0" hangingPunct="1">
              <a:defRPr sz="60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dirty="0"/>
              <a:t>Division Name or Footer</a:t>
            </a:r>
          </a:p>
        </p:txBody>
      </p:sp>
      <p:sp>
        <p:nvSpPr>
          <p:cNvPr id="3" name="Slide Number Placeholder 2">
            <a:extLst>
              <a:ext uri="{FF2B5EF4-FFF2-40B4-BE49-F238E27FC236}">
                <a16:creationId xmlns:a16="http://schemas.microsoft.com/office/drawing/2014/main" id="{F4EE1220-DB16-BE11-241E-C62E02E22C58}"/>
              </a:ext>
            </a:extLst>
          </p:cNvPr>
          <p:cNvSpPr>
            <a:spLocks noGrp="1"/>
          </p:cNvSpPr>
          <p:nvPr>
            <p:ph type="sldNum" sz="quarter" idx="4"/>
          </p:nvPr>
        </p:nvSpPr>
        <p:spPr>
          <a:xfrm>
            <a:off x="342900" y="4489519"/>
            <a:ext cx="177573" cy="92333"/>
          </a:xfrm>
          <a:prstGeom prst="rect">
            <a:avLst/>
          </a:prstGeom>
        </p:spPr>
        <p:txBody>
          <a:bodyPr vert="horz" wrap="square" lIns="0" tIns="0" rIns="0" bIns="0" rtlCol="0" anchor="ctr">
            <a:spAutoFit/>
          </a:bodyPr>
          <a:lstStyle>
            <a:defPPr>
              <a:defRPr lang="en-US"/>
            </a:defPPr>
            <a:lvl1pPr marL="0" algn="l" defTabSz="342900" rtl="0" eaLnBrk="1" latinLnBrk="0" hangingPunct="1">
              <a:defRPr lang="en-US" sz="600" kern="1200" smtClean="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811F7B40-3EE5-44CD-B63D-443206A23245}" type="slidenum">
              <a:rPr lang="en-US" smtClean="0"/>
              <a:pPr/>
              <a:t>26</a:t>
            </a:fld>
            <a:endParaRPr lang="en-US" dirty="0"/>
          </a:p>
        </p:txBody>
      </p:sp>
      <p:sp>
        <p:nvSpPr>
          <p:cNvPr id="4" name="Title 3">
            <a:extLst>
              <a:ext uri="{FF2B5EF4-FFF2-40B4-BE49-F238E27FC236}">
                <a16:creationId xmlns:a16="http://schemas.microsoft.com/office/drawing/2014/main" id="{E24CBEBC-13FB-5AA0-D781-CD821AE94C7D}"/>
              </a:ext>
            </a:extLst>
          </p:cNvPr>
          <p:cNvSpPr>
            <a:spLocks noGrp="1"/>
          </p:cNvSpPr>
          <p:nvPr>
            <p:ph type="title"/>
          </p:nvPr>
        </p:nvSpPr>
        <p:spPr/>
        <p:txBody>
          <a:bodyPr/>
          <a:lstStyle/>
          <a:p>
            <a:r>
              <a:rPr lang="en-US" dirty="0">
                <a:cs typeface="Arial"/>
              </a:rPr>
              <a:t>FDA Approved Medications for UC</a:t>
            </a:r>
            <a:endParaRPr lang="en-US" dirty="0"/>
          </a:p>
        </p:txBody>
      </p:sp>
      <p:graphicFrame>
        <p:nvGraphicFramePr>
          <p:cNvPr id="5" name="Diagram 5">
            <a:extLst>
              <a:ext uri="{FF2B5EF4-FFF2-40B4-BE49-F238E27FC236}">
                <a16:creationId xmlns:a16="http://schemas.microsoft.com/office/drawing/2014/main" id="{B790596A-5316-3CF8-D25B-8D910D8087B8}"/>
              </a:ext>
            </a:extLst>
          </p:cNvPr>
          <p:cNvGraphicFramePr/>
          <p:nvPr/>
        </p:nvGraphicFramePr>
        <p:xfrm>
          <a:off x="374198" y="1994807"/>
          <a:ext cx="8511267"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2F1B2FA3-B853-C83A-6752-AF171E4B22E5}"/>
              </a:ext>
            </a:extLst>
          </p:cNvPr>
          <p:cNvSpPr/>
          <p:nvPr/>
        </p:nvSpPr>
        <p:spPr>
          <a:xfrm>
            <a:off x="202368" y="4489519"/>
            <a:ext cx="1191718" cy="208212"/>
          </a:xfrm>
          <a:prstGeom prst="rect">
            <a:avLst/>
          </a:prstGeom>
          <a:solidFill>
            <a:schemeClr val="bg1">
              <a:lumMod val="85000"/>
            </a:schemeClr>
          </a:solidFill>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dirty="0"/>
          </a:p>
        </p:txBody>
      </p:sp>
      <p:sp>
        <p:nvSpPr>
          <p:cNvPr id="8" name="TextBox 7">
            <a:extLst>
              <a:ext uri="{FF2B5EF4-FFF2-40B4-BE49-F238E27FC236}">
                <a16:creationId xmlns:a16="http://schemas.microsoft.com/office/drawing/2014/main" id="{3975E5A5-4CDB-41F9-60BF-6F39D4D21B5D}"/>
              </a:ext>
            </a:extLst>
          </p:cNvPr>
          <p:cNvSpPr txBox="1"/>
          <p:nvPr/>
        </p:nvSpPr>
        <p:spPr>
          <a:xfrm>
            <a:off x="289825" y="5444196"/>
            <a:ext cx="2217281" cy="1361911"/>
          </a:xfrm>
          <a:prstGeom prst="rect">
            <a:avLst/>
          </a:prstGeom>
          <a:noFill/>
        </p:spPr>
        <p:txBody>
          <a:bodyPr wrap="square" rtlCol="0">
            <a:spAutoFit/>
          </a:bodyPr>
          <a:lstStyle/>
          <a:p>
            <a:endParaRPr lang="en-US" sz="750" dirty="0"/>
          </a:p>
          <a:p>
            <a:endParaRPr lang="en-US" sz="750" dirty="0"/>
          </a:p>
          <a:p>
            <a:endParaRPr lang="en-US" sz="750" dirty="0"/>
          </a:p>
          <a:p>
            <a:endParaRPr lang="en-US" sz="750" dirty="0"/>
          </a:p>
          <a:p>
            <a:endParaRPr lang="en-US" sz="750" dirty="0"/>
          </a:p>
          <a:p>
            <a:endParaRPr lang="en-US" sz="750" dirty="0"/>
          </a:p>
          <a:p>
            <a:endParaRPr lang="en-US" sz="750" dirty="0"/>
          </a:p>
          <a:p>
            <a:endParaRPr lang="en-US" sz="750" dirty="0"/>
          </a:p>
          <a:p>
            <a:endParaRPr lang="en-US" sz="750" dirty="0"/>
          </a:p>
          <a:p>
            <a:endParaRPr lang="en-US" sz="750" dirty="0"/>
          </a:p>
          <a:p>
            <a:r>
              <a:rPr lang="en-US" sz="750" dirty="0"/>
              <a:t>Slide courtesy of Megan Murphy, MD</a:t>
            </a:r>
          </a:p>
        </p:txBody>
      </p:sp>
    </p:spTree>
    <p:extLst>
      <p:ext uri="{BB962C8B-B14F-4D97-AF65-F5344CB8AC3E}">
        <p14:creationId xmlns:p14="http://schemas.microsoft.com/office/powerpoint/2010/main" val="2254027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6C9C-F25B-384B-86E0-7968016E6634}"/>
              </a:ext>
            </a:extLst>
          </p:cNvPr>
          <p:cNvSpPr>
            <a:spLocks noGrp="1"/>
          </p:cNvSpPr>
          <p:nvPr>
            <p:ph type="title"/>
          </p:nvPr>
        </p:nvSpPr>
        <p:spPr/>
        <p:txBody>
          <a:bodyPr>
            <a:normAutofit fontScale="90000"/>
          </a:bodyPr>
          <a:lstStyle/>
          <a:p>
            <a:r>
              <a:rPr lang="en-US" dirty="0">
                <a:solidFill>
                  <a:srgbClr val="0070C0"/>
                </a:solidFill>
              </a:rPr>
              <a:t>Vedolizumab Has Shown Reduced </a:t>
            </a:r>
            <a:br>
              <a:rPr lang="en-US" dirty="0">
                <a:solidFill>
                  <a:srgbClr val="0070C0"/>
                </a:solidFill>
              </a:rPr>
            </a:br>
            <a:r>
              <a:rPr lang="en-US" dirty="0">
                <a:solidFill>
                  <a:srgbClr val="0070C0"/>
                </a:solidFill>
              </a:rPr>
              <a:t>Efficacy in Anti-TNF-Exposed Patients</a:t>
            </a:r>
          </a:p>
        </p:txBody>
      </p:sp>
      <p:sp>
        <p:nvSpPr>
          <p:cNvPr id="4" name="Text Placeholder 3">
            <a:extLst>
              <a:ext uri="{FF2B5EF4-FFF2-40B4-BE49-F238E27FC236}">
                <a16:creationId xmlns:a16="http://schemas.microsoft.com/office/drawing/2014/main" id="{F8561D52-788F-F54C-9A89-0DE93E8FF864}"/>
              </a:ext>
            </a:extLst>
          </p:cNvPr>
          <p:cNvSpPr>
            <a:spLocks noGrp="1"/>
          </p:cNvSpPr>
          <p:nvPr>
            <p:ph type="body" sz="quarter" idx="10"/>
          </p:nvPr>
        </p:nvSpPr>
        <p:spPr>
          <a:xfrm>
            <a:off x="0" y="5252287"/>
            <a:ext cx="7159738" cy="516320"/>
          </a:xfrm>
        </p:spPr>
        <p:txBody>
          <a:bodyPr>
            <a:noAutofit/>
          </a:bodyPr>
          <a:lstStyle/>
          <a:p>
            <a:pPr marL="6350" indent="-6350">
              <a:lnSpc>
                <a:spcPts val="860"/>
              </a:lnSpc>
              <a:spcBef>
                <a:spcPct val="0"/>
              </a:spcBef>
            </a:pPr>
            <a:r>
              <a:rPr lang="en-CA" altLang="en-US" sz="800" dirty="0"/>
              <a:t>Clinical remission: Mayo score ≤2 and no individual subscore &gt;1; clinical response: ≥3-point reduction in Mayo score and ≥30% decrease from </a:t>
            </a:r>
          </a:p>
          <a:p>
            <a:pPr marL="6350" indent="-6350">
              <a:lnSpc>
                <a:spcPts val="860"/>
              </a:lnSpc>
              <a:spcBef>
                <a:spcPct val="0"/>
              </a:spcBef>
            </a:pPr>
            <a:r>
              <a:rPr lang="en-CA" altLang="en-US" sz="800" dirty="0"/>
              <a:t>baseline score, with ≥1-point decrease in rectal bleeding subscore or absolute rectal bleeding subscore ≤1; mucosal healing: </a:t>
            </a:r>
          </a:p>
          <a:p>
            <a:pPr marL="6350" indent="-6350">
              <a:lnSpc>
                <a:spcPts val="860"/>
              </a:lnSpc>
              <a:spcBef>
                <a:spcPct val="0"/>
              </a:spcBef>
            </a:pPr>
            <a:r>
              <a:rPr lang="en-CA" altLang="en-US" sz="800" dirty="0"/>
              <a:t>Mayo endoscopic subscore ≤1. </a:t>
            </a:r>
          </a:p>
          <a:p>
            <a:endParaRPr lang="en-US" dirty="0"/>
          </a:p>
        </p:txBody>
      </p:sp>
      <p:sp>
        <p:nvSpPr>
          <p:cNvPr id="5" name="Rectangle 4">
            <a:extLst>
              <a:ext uri="{FF2B5EF4-FFF2-40B4-BE49-F238E27FC236}">
                <a16:creationId xmlns:a16="http://schemas.microsoft.com/office/drawing/2014/main" id="{BF08591E-C417-8543-A5B0-A24091FD160B}"/>
              </a:ext>
            </a:extLst>
          </p:cNvPr>
          <p:cNvSpPr/>
          <p:nvPr/>
        </p:nvSpPr>
        <p:spPr>
          <a:xfrm>
            <a:off x="905671" y="2678738"/>
            <a:ext cx="3568037" cy="369332"/>
          </a:xfrm>
          <a:prstGeom prst="rect">
            <a:avLst/>
          </a:prstGeom>
        </p:spPr>
        <p:txBody>
          <a:bodyPr wrap="square">
            <a:spAutoFit/>
          </a:bodyPr>
          <a:lstStyle/>
          <a:p>
            <a:pPr algn="ctr" defTabSz="457097">
              <a:defRPr/>
            </a:pPr>
            <a:r>
              <a:rPr lang="en-US" b="1" kern="0" dirty="0">
                <a:solidFill>
                  <a:schemeClr val="accent1"/>
                </a:solidFill>
                <a:latin typeface="Arial" panose="020B0604020202020204"/>
              </a:rPr>
              <a:t>Anti-TNF-naïve </a:t>
            </a:r>
            <a:endParaRPr lang="en-GB" b="1" kern="0" dirty="0">
              <a:solidFill>
                <a:schemeClr val="accent1"/>
              </a:solidFill>
              <a:latin typeface="Arial" panose="020B0604020202020204"/>
            </a:endParaRPr>
          </a:p>
        </p:txBody>
      </p:sp>
      <p:graphicFrame>
        <p:nvGraphicFramePr>
          <p:cNvPr id="6" name="Chart 5">
            <a:extLst>
              <a:ext uri="{FF2B5EF4-FFF2-40B4-BE49-F238E27FC236}">
                <a16:creationId xmlns:a16="http://schemas.microsoft.com/office/drawing/2014/main" id="{E914AB33-A817-9740-B146-70E896EA4B19}"/>
              </a:ext>
            </a:extLst>
          </p:cNvPr>
          <p:cNvGraphicFramePr/>
          <p:nvPr/>
        </p:nvGraphicFramePr>
        <p:xfrm>
          <a:off x="502173" y="3008339"/>
          <a:ext cx="4279691" cy="176134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4C622F00-246D-C94D-A846-5A8E2E37D477}"/>
              </a:ext>
            </a:extLst>
          </p:cNvPr>
          <p:cNvSpPr txBox="1"/>
          <p:nvPr/>
        </p:nvSpPr>
        <p:spPr>
          <a:xfrm rot="16200000">
            <a:off x="-289759" y="3705288"/>
            <a:ext cx="1552357" cy="307777"/>
          </a:xfrm>
          <a:prstGeom prst="rect">
            <a:avLst/>
          </a:prstGeom>
          <a:noFill/>
        </p:spPr>
        <p:txBody>
          <a:bodyPr wrap="square" rtlCol="0">
            <a:spAutoFit/>
          </a:bodyPr>
          <a:lstStyle/>
          <a:p>
            <a:pPr algn="ctr"/>
            <a:r>
              <a:rPr lang="en-US" sz="1400" b="1" dirty="0"/>
              <a:t>Patients, %</a:t>
            </a:r>
          </a:p>
        </p:txBody>
      </p:sp>
      <p:graphicFrame>
        <p:nvGraphicFramePr>
          <p:cNvPr id="8" name="Table 7">
            <a:extLst>
              <a:ext uri="{FF2B5EF4-FFF2-40B4-BE49-F238E27FC236}">
                <a16:creationId xmlns:a16="http://schemas.microsoft.com/office/drawing/2014/main" id="{21271FCA-08D5-CA41-A02E-45E44D751C5C}"/>
              </a:ext>
            </a:extLst>
          </p:cNvPr>
          <p:cNvGraphicFramePr>
            <a:graphicFrameLocks noGrp="1"/>
          </p:cNvGraphicFramePr>
          <p:nvPr/>
        </p:nvGraphicFramePr>
        <p:xfrm>
          <a:off x="1004341" y="4672350"/>
          <a:ext cx="3687582" cy="548640"/>
        </p:xfrm>
        <a:graphic>
          <a:graphicData uri="http://schemas.openxmlformats.org/drawingml/2006/table">
            <a:tbl>
              <a:tblPr firstRow="1" bandRow="1">
                <a:tableStyleId>{5940675A-B579-460E-94D1-54222C63F5DA}</a:tableStyleId>
              </a:tblPr>
              <a:tblGrid>
                <a:gridCol w="1229194">
                  <a:extLst>
                    <a:ext uri="{9D8B030D-6E8A-4147-A177-3AD203B41FA5}">
                      <a16:colId xmlns:a16="http://schemas.microsoft.com/office/drawing/2014/main" val="1106444238"/>
                    </a:ext>
                  </a:extLst>
                </a:gridCol>
                <a:gridCol w="1229194">
                  <a:extLst>
                    <a:ext uri="{9D8B030D-6E8A-4147-A177-3AD203B41FA5}">
                      <a16:colId xmlns:a16="http://schemas.microsoft.com/office/drawing/2014/main" val="882508525"/>
                    </a:ext>
                  </a:extLst>
                </a:gridCol>
                <a:gridCol w="1229194">
                  <a:extLst>
                    <a:ext uri="{9D8B030D-6E8A-4147-A177-3AD203B41FA5}">
                      <a16:colId xmlns:a16="http://schemas.microsoft.com/office/drawing/2014/main" val="228833216"/>
                    </a:ext>
                  </a:extLst>
                </a:gridCol>
              </a:tblGrid>
              <a:tr h="548640">
                <a:tc>
                  <a:txBody>
                    <a:bodyPr/>
                    <a:lstStyle/>
                    <a:p>
                      <a:pPr algn="ctr"/>
                      <a:r>
                        <a:rPr lang="en-US" sz="1500" dirty="0"/>
                        <a:t>Clinical remission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500" dirty="0"/>
                        <a:t>Clinical response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500" dirty="0"/>
                        <a:t>Mucosal healing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78317553"/>
                  </a:ext>
                </a:extLst>
              </a:tr>
            </a:tbl>
          </a:graphicData>
        </a:graphic>
      </p:graphicFrame>
      <p:grpSp>
        <p:nvGrpSpPr>
          <p:cNvPr id="9" name="Group 8">
            <a:extLst>
              <a:ext uri="{FF2B5EF4-FFF2-40B4-BE49-F238E27FC236}">
                <a16:creationId xmlns:a16="http://schemas.microsoft.com/office/drawing/2014/main" id="{125F8786-9AAB-E940-9B74-17A8DE7A7E28}"/>
              </a:ext>
            </a:extLst>
          </p:cNvPr>
          <p:cNvGrpSpPr/>
          <p:nvPr/>
        </p:nvGrpSpPr>
        <p:grpSpPr>
          <a:xfrm>
            <a:off x="3384699" y="2361734"/>
            <a:ext cx="2880407" cy="323165"/>
            <a:chOff x="3192905" y="1416571"/>
            <a:chExt cx="2880407" cy="323164"/>
          </a:xfrm>
        </p:grpSpPr>
        <p:sp>
          <p:nvSpPr>
            <p:cNvPr id="10" name="Rectangle 9">
              <a:extLst>
                <a:ext uri="{FF2B5EF4-FFF2-40B4-BE49-F238E27FC236}">
                  <a16:creationId xmlns:a16="http://schemas.microsoft.com/office/drawing/2014/main" id="{59460F83-2FE0-4C45-8CCE-9589147F952F}"/>
                </a:ext>
              </a:extLst>
            </p:cNvPr>
            <p:cNvSpPr/>
            <p:nvPr/>
          </p:nvSpPr>
          <p:spPr>
            <a:xfrm>
              <a:off x="3192905" y="1514007"/>
              <a:ext cx="119921" cy="1349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9E557C5-7289-F94A-9FD5-908177583C6E}"/>
                </a:ext>
              </a:extLst>
            </p:cNvPr>
            <p:cNvSpPr txBox="1"/>
            <p:nvPr/>
          </p:nvSpPr>
          <p:spPr>
            <a:xfrm>
              <a:off x="3260362" y="1416571"/>
              <a:ext cx="2812950" cy="323164"/>
            </a:xfrm>
            <a:prstGeom prst="rect">
              <a:avLst/>
            </a:prstGeom>
            <a:noFill/>
          </p:spPr>
          <p:txBody>
            <a:bodyPr wrap="none" rtlCol="0">
              <a:spAutoFit/>
            </a:bodyPr>
            <a:lstStyle/>
            <a:p>
              <a:r>
                <a:rPr lang="en-US" sz="1500" dirty="0"/>
                <a:t>Placebo               Vedolizumab</a:t>
              </a:r>
            </a:p>
          </p:txBody>
        </p:sp>
        <p:sp>
          <p:nvSpPr>
            <p:cNvPr id="12" name="Rectangle 11">
              <a:extLst>
                <a:ext uri="{FF2B5EF4-FFF2-40B4-BE49-F238E27FC236}">
                  <a16:creationId xmlns:a16="http://schemas.microsoft.com/office/drawing/2014/main" id="{7F4DBBC7-DAA7-4D4E-86CD-80D2898AD1FD}"/>
                </a:ext>
              </a:extLst>
            </p:cNvPr>
            <p:cNvSpPr/>
            <p:nvPr/>
          </p:nvSpPr>
          <p:spPr>
            <a:xfrm>
              <a:off x="4393368" y="1514007"/>
              <a:ext cx="119921" cy="134912"/>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3" name="Freeform 12">
            <a:extLst>
              <a:ext uri="{FF2B5EF4-FFF2-40B4-BE49-F238E27FC236}">
                <a16:creationId xmlns:a16="http://schemas.microsoft.com/office/drawing/2014/main" id="{F866EEB5-2A1E-BE4C-9CCA-441545266EED}"/>
              </a:ext>
            </a:extLst>
          </p:cNvPr>
          <p:cNvSpPr/>
          <p:nvPr/>
        </p:nvSpPr>
        <p:spPr>
          <a:xfrm>
            <a:off x="1311640" y="3727866"/>
            <a:ext cx="592112" cy="442210"/>
          </a:xfrm>
          <a:custGeom>
            <a:avLst/>
            <a:gdLst>
              <a:gd name="connsiteX0" fmla="*/ 0 w 592112"/>
              <a:gd name="connsiteY0" fmla="*/ 727023 h 727023"/>
              <a:gd name="connsiteX1" fmla="*/ 0 w 592112"/>
              <a:gd name="connsiteY1" fmla="*/ 0 h 727023"/>
              <a:gd name="connsiteX2" fmla="*/ 592112 w 592112"/>
              <a:gd name="connsiteY2" fmla="*/ 0 h 727023"/>
              <a:gd name="connsiteX3" fmla="*/ 592112 w 592112"/>
              <a:gd name="connsiteY3" fmla="*/ 187377 h 727023"/>
            </a:gdLst>
            <a:ahLst/>
            <a:cxnLst>
              <a:cxn ang="0">
                <a:pos x="connsiteX0" y="connsiteY0"/>
              </a:cxn>
              <a:cxn ang="0">
                <a:pos x="connsiteX1" y="connsiteY1"/>
              </a:cxn>
              <a:cxn ang="0">
                <a:pos x="connsiteX2" y="connsiteY2"/>
              </a:cxn>
              <a:cxn ang="0">
                <a:pos x="connsiteX3" y="connsiteY3"/>
              </a:cxn>
            </a:cxnLst>
            <a:rect l="l" t="t" r="r" b="b"/>
            <a:pathLst>
              <a:path w="592112" h="727023">
                <a:moveTo>
                  <a:pt x="0" y="727023"/>
                </a:moveTo>
                <a:lnTo>
                  <a:pt x="0" y="0"/>
                </a:lnTo>
                <a:lnTo>
                  <a:pt x="592112" y="0"/>
                </a:lnTo>
                <a:lnTo>
                  <a:pt x="592112" y="187377"/>
                </a:lnTo>
              </a:path>
            </a:pathLst>
          </a:custGeom>
          <a:no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F5F9704F-3D6B-F241-BB98-7A36A10766F3}"/>
              </a:ext>
            </a:extLst>
          </p:cNvPr>
          <p:cNvSpPr txBox="1"/>
          <p:nvPr/>
        </p:nvSpPr>
        <p:spPr>
          <a:xfrm>
            <a:off x="1226567" y="3452523"/>
            <a:ext cx="777778" cy="307777"/>
          </a:xfrm>
          <a:prstGeom prst="rect">
            <a:avLst/>
          </a:prstGeom>
          <a:noFill/>
        </p:spPr>
        <p:txBody>
          <a:bodyPr wrap="none" rtlCol="0">
            <a:spAutoFit/>
          </a:bodyPr>
          <a:lstStyle/>
          <a:p>
            <a:pPr algn="ctr"/>
            <a:r>
              <a:rPr lang="en-US" sz="1400" dirty="0"/>
              <a:t>𝚫=16.5</a:t>
            </a:r>
            <a:endParaRPr lang="en-US" sz="1200" dirty="0"/>
          </a:p>
        </p:txBody>
      </p:sp>
      <p:graphicFrame>
        <p:nvGraphicFramePr>
          <p:cNvPr id="15" name="Chart 14">
            <a:extLst>
              <a:ext uri="{FF2B5EF4-FFF2-40B4-BE49-F238E27FC236}">
                <a16:creationId xmlns:a16="http://schemas.microsoft.com/office/drawing/2014/main" id="{BE91322C-8AA4-9A47-B368-F224B2ACF45E}"/>
              </a:ext>
            </a:extLst>
          </p:cNvPr>
          <p:cNvGraphicFramePr/>
          <p:nvPr/>
        </p:nvGraphicFramePr>
        <p:xfrm>
          <a:off x="4864310" y="2974196"/>
          <a:ext cx="4279691" cy="1761345"/>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AB24625B-0719-5042-A7E7-5D8B0965F14C}"/>
              </a:ext>
            </a:extLst>
          </p:cNvPr>
          <p:cNvSpPr txBox="1"/>
          <p:nvPr/>
        </p:nvSpPr>
        <p:spPr>
          <a:xfrm rot="16200000">
            <a:off x="4229305" y="3708845"/>
            <a:ext cx="1255472" cy="307777"/>
          </a:xfrm>
          <a:prstGeom prst="rect">
            <a:avLst/>
          </a:prstGeom>
          <a:noFill/>
        </p:spPr>
        <p:txBody>
          <a:bodyPr wrap="none" rtlCol="0">
            <a:spAutoFit/>
          </a:bodyPr>
          <a:lstStyle/>
          <a:p>
            <a:r>
              <a:rPr lang="en-US" sz="1400" b="1" dirty="0"/>
              <a:t>Patients, %</a:t>
            </a:r>
          </a:p>
        </p:txBody>
      </p:sp>
      <p:sp>
        <p:nvSpPr>
          <p:cNvPr id="18" name="Freeform 17">
            <a:extLst>
              <a:ext uri="{FF2B5EF4-FFF2-40B4-BE49-F238E27FC236}">
                <a16:creationId xmlns:a16="http://schemas.microsoft.com/office/drawing/2014/main" id="{BDBB6FBD-A6D9-0C4F-BC0A-DF5BFE18DDEE}"/>
              </a:ext>
            </a:extLst>
          </p:cNvPr>
          <p:cNvSpPr/>
          <p:nvPr/>
        </p:nvSpPr>
        <p:spPr>
          <a:xfrm>
            <a:off x="5606584" y="3833424"/>
            <a:ext cx="592112" cy="442210"/>
          </a:xfrm>
          <a:custGeom>
            <a:avLst/>
            <a:gdLst>
              <a:gd name="connsiteX0" fmla="*/ 0 w 592112"/>
              <a:gd name="connsiteY0" fmla="*/ 727023 h 727023"/>
              <a:gd name="connsiteX1" fmla="*/ 0 w 592112"/>
              <a:gd name="connsiteY1" fmla="*/ 0 h 727023"/>
              <a:gd name="connsiteX2" fmla="*/ 592112 w 592112"/>
              <a:gd name="connsiteY2" fmla="*/ 0 h 727023"/>
              <a:gd name="connsiteX3" fmla="*/ 592112 w 592112"/>
              <a:gd name="connsiteY3" fmla="*/ 187377 h 727023"/>
            </a:gdLst>
            <a:ahLst/>
            <a:cxnLst>
              <a:cxn ang="0">
                <a:pos x="connsiteX0" y="connsiteY0"/>
              </a:cxn>
              <a:cxn ang="0">
                <a:pos x="connsiteX1" y="connsiteY1"/>
              </a:cxn>
              <a:cxn ang="0">
                <a:pos x="connsiteX2" y="connsiteY2"/>
              </a:cxn>
              <a:cxn ang="0">
                <a:pos x="connsiteX3" y="connsiteY3"/>
              </a:cxn>
            </a:cxnLst>
            <a:rect l="l" t="t" r="r" b="b"/>
            <a:pathLst>
              <a:path w="592112" h="727023">
                <a:moveTo>
                  <a:pt x="0" y="727023"/>
                </a:moveTo>
                <a:lnTo>
                  <a:pt x="0" y="0"/>
                </a:lnTo>
                <a:lnTo>
                  <a:pt x="592112" y="0"/>
                </a:lnTo>
                <a:lnTo>
                  <a:pt x="592112" y="187377"/>
                </a:lnTo>
              </a:path>
            </a:pathLst>
          </a:custGeom>
          <a:no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14452BAD-051B-5946-BD1E-A52B59FF0780}"/>
              </a:ext>
            </a:extLst>
          </p:cNvPr>
          <p:cNvSpPr txBox="1"/>
          <p:nvPr/>
        </p:nvSpPr>
        <p:spPr>
          <a:xfrm>
            <a:off x="5549139" y="3586434"/>
            <a:ext cx="679994" cy="307777"/>
          </a:xfrm>
          <a:prstGeom prst="rect">
            <a:avLst/>
          </a:prstGeom>
          <a:noFill/>
        </p:spPr>
        <p:txBody>
          <a:bodyPr wrap="none" rtlCol="0">
            <a:spAutoFit/>
          </a:bodyPr>
          <a:lstStyle/>
          <a:p>
            <a:pPr algn="ctr"/>
            <a:r>
              <a:rPr lang="en-US" sz="1400" dirty="0"/>
              <a:t>𝚫=6.6</a:t>
            </a:r>
            <a:endParaRPr lang="en-US" sz="1200" dirty="0"/>
          </a:p>
        </p:txBody>
      </p:sp>
      <p:sp>
        <p:nvSpPr>
          <p:cNvPr id="20" name="Rectangle 19">
            <a:extLst>
              <a:ext uri="{FF2B5EF4-FFF2-40B4-BE49-F238E27FC236}">
                <a16:creationId xmlns:a16="http://schemas.microsoft.com/office/drawing/2014/main" id="{51F7BDD9-46BC-A747-8D5A-E5F9BCBEE3E0}"/>
              </a:ext>
            </a:extLst>
          </p:cNvPr>
          <p:cNvSpPr/>
          <p:nvPr/>
        </p:nvSpPr>
        <p:spPr>
          <a:xfrm>
            <a:off x="5360234" y="2678738"/>
            <a:ext cx="3568037" cy="369332"/>
          </a:xfrm>
          <a:prstGeom prst="rect">
            <a:avLst/>
          </a:prstGeom>
        </p:spPr>
        <p:txBody>
          <a:bodyPr wrap="square">
            <a:spAutoFit/>
          </a:bodyPr>
          <a:lstStyle/>
          <a:p>
            <a:pPr algn="ctr" defTabSz="457097">
              <a:defRPr/>
            </a:pPr>
            <a:r>
              <a:rPr lang="en-US" b="1" kern="0" dirty="0">
                <a:solidFill>
                  <a:schemeClr val="accent1"/>
                </a:solidFill>
                <a:latin typeface="Arial" panose="020B0604020202020204"/>
              </a:rPr>
              <a:t>Anti-TNF exposed</a:t>
            </a:r>
            <a:endParaRPr lang="en-GB" b="1" kern="0" dirty="0">
              <a:solidFill>
                <a:schemeClr val="accent1"/>
              </a:solidFill>
              <a:latin typeface="Arial" panose="020B0604020202020204"/>
            </a:endParaRPr>
          </a:p>
        </p:txBody>
      </p:sp>
      <p:sp>
        <p:nvSpPr>
          <p:cNvPr id="21" name="Freeform 20">
            <a:extLst>
              <a:ext uri="{FF2B5EF4-FFF2-40B4-BE49-F238E27FC236}">
                <a16:creationId xmlns:a16="http://schemas.microsoft.com/office/drawing/2014/main" id="{0D83A030-63B3-9E4A-8991-D6E73C1047F5}"/>
              </a:ext>
            </a:extLst>
          </p:cNvPr>
          <p:cNvSpPr/>
          <p:nvPr/>
        </p:nvSpPr>
        <p:spPr>
          <a:xfrm>
            <a:off x="2493739" y="3460755"/>
            <a:ext cx="592112" cy="442210"/>
          </a:xfrm>
          <a:custGeom>
            <a:avLst/>
            <a:gdLst>
              <a:gd name="connsiteX0" fmla="*/ 0 w 592112"/>
              <a:gd name="connsiteY0" fmla="*/ 727023 h 727023"/>
              <a:gd name="connsiteX1" fmla="*/ 0 w 592112"/>
              <a:gd name="connsiteY1" fmla="*/ 0 h 727023"/>
              <a:gd name="connsiteX2" fmla="*/ 592112 w 592112"/>
              <a:gd name="connsiteY2" fmla="*/ 0 h 727023"/>
              <a:gd name="connsiteX3" fmla="*/ 592112 w 592112"/>
              <a:gd name="connsiteY3" fmla="*/ 187377 h 727023"/>
            </a:gdLst>
            <a:ahLst/>
            <a:cxnLst>
              <a:cxn ang="0">
                <a:pos x="connsiteX0" y="connsiteY0"/>
              </a:cxn>
              <a:cxn ang="0">
                <a:pos x="connsiteX1" y="connsiteY1"/>
              </a:cxn>
              <a:cxn ang="0">
                <a:pos x="connsiteX2" y="connsiteY2"/>
              </a:cxn>
              <a:cxn ang="0">
                <a:pos x="connsiteX3" y="connsiteY3"/>
              </a:cxn>
            </a:cxnLst>
            <a:rect l="l" t="t" r="r" b="b"/>
            <a:pathLst>
              <a:path w="592112" h="727023">
                <a:moveTo>
                  <a:pt x="0" y="727023"/>
                </a:moveTo>
                <a:lnTo>
                  <a:pt x="0" y="0"/>
                </a:lnTo>
                <a:lnTo>
                  <a:pt x="592112" y="0"/>
                </a:lnTo>
                <a:lnTo>
                  <a:pt x="592112" y="187377"/>
                </a:lnTo>
              </a:path>
            </a:pathLst>
          </a:custGeom>
          <a:no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EA87B38B-AC29-1847-AE01-E5E9BFAFDBFF}"/>
              </a:ext>
            </a:extLst>
          </p:cNvPr>
          <p:cNvSpPr txBox="1"/>
          <p:nvPr/>
        </p:nvSpPr>
        <p:spPr>
          <a:xfrm>
            <a:off x="2415756" y="3185410"/>
            <a:ext cx="777778" cy="307777"/>
          </a:xfrm>
          <a:prstGeom prst="rect">
            <a:avLst/>
          </a:prstGeom>
          <a:noFill/>
        </p:spPr>
        <p:txBody>
          <a:bodyPr wrap="none" rtlCol="0">
            <a:spAutoFit/>
          </a:bodyPr>
          <a:lstStyle/>
          <a:p>
            <a:pPr algn="ctr"/>
            <a:r>
              <a:rPr lang="en-US" sz="1400" dirty="0"/>
              <a:t>𝚫=26.8</a:t>
            </a:r>
            <a:endParaRPr lang="en-US" sz="1200" dirty="0"/>
          </a:p>
        </p:txBody>
      </p:sp>
      <p:sp>
        <p:nvSpPr>
          <p:cNvPr id="23" name="Freeform 22">
            <a:extLst>
              <a:ext uri="{FF2B5EF4-FFF2-40B4-BE49-F238E27FC236}">
                <a16:creationId xmlns:a16="http://schemas.microsoft.com/office/drawing/2014/main" id="{12F2E1F9-0E6E-5944-A97D-919247329B67}"/>
              </a:ext>
            </a:extLst>
          </p:cNvPr>
          <p:cNvSpPr/>
          <p:nvPr/>
        </p:nvSpPr>
        <p:spPr>
          <a:xfrm>
            <a:off x="3743299" y="3489921"/>
            <a:ext cx="592112" cy="442210"/>
          </a:xfrm>
          <a:custGeom>
            <a:avLst/>
            <a:gdLst>
              <a:gd name="connsiteX0" fmla="*/ 0 w 592112"/>
              <a:gd name="connsiteY0" fmla="*/ 727023 h 727023"/>
              <a:gd name="connsiteX1" fmla="*/ 0 w 592112"/>
              <a:gd name="connsiteY1" fmla="*/ 0 h 727023"/>
              <a:gd name="connsiteX2" fmla="*/ 592112 w 592112"/>
              <a:gd name="connsiteY2" fmla="*/ 0 h 727023"/>
              <a:gd name="connsiteX3" fmla="*/ 592112 w 592112"/>
              <a:gd name="connsiteY3" fmla="*/ 187377 h 727023"/>
            </a:gdLst>
            <a:ahLst/>
            <a:cxnLst>
              <a:cxn ang="0">
                <a:pos x="connsiteX0" y="connsiteY0"/>
              </a:cxn>
              <a:cxn ang="0">
                <a:pos x="connsiteX1" y="connsiteY1"/>
              </a:cxn>
              <a:cxn ang="0">
                <a:pos x="connsiteX2" y="connsiteY2"/>
              </a:cxn>
              <a:cxn ang="0">
                <a:pos x="connsiteX3" y="connsiteY3"/>
              </a:cxn>
            </a:cxnLst>
            <a:rect l="l" t="t" r="r" b="b"/>
            <a:pathLst>
              <a:path w="592112" h="727023">
                <a:moveTo>
                  <a:pt x="0" y="727023"/>
                </a:moveTo>
                <a:lnTo>
                  <a:pt x="0" y="0"/>
                </a:lnTo>
                <a:lnTo>
                  <a:pt x="592112" y="0"/>
                </a:lnTo>
                <a:lnTo>
                  <a:pt x="592112" y="187377"/>
                </a:lnTo>
              </a:path>
            </a:pathLst>
          </a:custGeom>
          <a:no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BA91D3A-1055-864B-B536-935CAD040487}"/>
              </a:ext>
            </a:extLst>
          </p:cNvPr>
          <p:cNvSpPr txBox="1"/>
          <p:nvPr/>
        </p:nvSpPr>
        <p:spPr>
          <a:xfrm>
            <a:off x="3694534" y="3200400"/>
            <a:ext cx="776046" cy="307777"/>
          </a:xfrm>
          <a:prstGeom prst="rect">
            <a:avLst/>
          </a:prstGeom>
          <a:noFill/>
        </p:spPr>
        <p:txBody>
          <a:bodyPr wrap="none" rtlCol="0">
            <a:spAutoFit/>
          </a:bodyPr>
          <a:lstStyle/>
          <a:p>
            <a:pPr algn="ctr"/>
            <a:r>
              <a:rPr lang="en-US" sz="1400" dirty="0"/>
              <a:t>𝚫=24.2</a:t>
            </a:r>
            <a:endParaRPr lang="en-US" sz="1200" dirty="0"/>
          </a:p>
        </p:txBody>
      </p:sp>
      <p:sp>
        <p:nvSpPr>
          <p:cNvPr id="25" name="TextBox 24">
            <a:extLst>
              <a:ext uri="{FF2B5EF4-FFF2-40B4-BE49-F238E27FC236}">
                <a16:creationId xmlns:a16="http://schemas.microsoft.com/office/drawing/2014/main" id="{B5DAACFF-91D0-214A-9601-F91EB694A6F3}"/>
              </a:ext>
            </a:extLst>
          </p:cNvPr>
          <p:cNvSpPr txBox="1"/>
          <p:nvPr/>
        </p:nvSpPr>
        <p:spPr>
          <a:xfrm>
            <a:off x="988945" y="4475340"/>
            <a:ext cx="682052" cy="194872"/>
          </a:xfrm>
          <a:prstGeom prst="rect">
            <a:avLst/>
          </a:prstGeom>
          <a:noFill/>
          <a:ln>
            <a:noFill/>
          </a:ln>
        </p:spPr>
        <p:txBody>
          <a:bodyPr lIns="91359" tIns="60905" rIns="91359" bIns="60905" anchor="ctr"/>
          <a:lstStyle/>
          <a:p>
            <a:pPr algn="ctr" defTabSz="1217645">
              <a:defRPr/>
            </a:pPr>
            <a:r>
              <a:rPr lang="en-US" sz="800" kern="0" dirty="0">
                <a:solidFill>
                  <a:prstClr val="white"/>
                </a:solidFill>
                <a:latin typeface="Arial" panose="020B0604020202020204"/>
              </a:rPr>
              <a:t>n=76</a:t>
            </a:r>
          </a:p>
        </p:txBody>
      </p:sp>
      <p:sp>
        <p:nvSpPr>
          <p:cNvPr id="26" name="TextBox 25">
            <a:extLst>
              <a:ext uri="{FF2B5EF4-FFF2-40B4-BE49-F238E27FC236}">
                <a16:creationId xmlns:a16="http://schemas.microsoft.com/office/drawing/2014/main" id="{944200A5-B26B-C04F-BBC6-3EE59BD40204}"/>
              </a:ext>
            </a:extLst>
          </p:cNvPr>
          <p:cNvSpPr txBox="1"/>
          <p:nvPr/>
        </p:nvSpPr>
        <p:spPr>
          <a:xfrm>
            <a:off x="1513368" y="4446182"/>
            <a:ext cx="655674" cy="194872"/>
          </a:xfrm>
          <a:prstGeom prst="rect">
            <a:avLst/>
          </a:prstGeom>
          <a:noFill/>
          <a:ln>
            <a:noFill/>
          </a:ln>
        </p:spPr>
        <p:txBody>
          <a:bodyPr lIns="91359" tIns="60905" rIns="91359" bIns="60905" anchor="ctr"/>
          <a:lstStyle/>
          <a:p>
            <a:pPr algn="ctr" defTabSz="1217645">
              <a:defRPr/>
            </a:pPr>
            <a:r>
              <a:rPr lang="en-US" sz="800" kern="0" dirty="0">
                <a:latin typeface="Arial" panose="020B0604020202020204"/>
              </a:rPr>
              <a:t>n=130</a:t>
            </a:r>
          </a:p>
        </p:txBody>
      </p:sp>
      <p:sp>
        <p:nvSpPr>
          <p:cNvPr id="27" name="TextBox 26">
            <a:extLst>
              <a:ext uri="{FF2B5EF4-FFF2-40B4-BE49-F238E27FC236}">
                <a16:creationId xmlns:a16="http://schemas.microsoft.com/office/drawing/2014/main" id="{DE122A8F-F1E1-AB47-AF5F-5DF77A356974}"/>
              </a:ext>
            </a:extLst>
          </p:cNvPr>
          <p:cNvSpPr txBox="1"/>
          <p:nvPr/>
        </p:nvSpPr>
        <p:spPr>
          <a:xfrm>
            <a:off x="2224093" y="4434582"/>
            <a:ext cx="682052" cy="194872"/>
          </a:xfrm>
          <a:prstGeom prst="rect">
            <a:avLst/>
          </a:prstGeom>
          <a:noFill/>
          <a:ln>
            <a:noFill/>
          </a:ln>
        </p:spPr>
        <p:txBody>
          <a:bodyPr lIns="91359" tIns="60905" rIns="91359" bIns="60905" anchor="ctr"/>
          <a:lstStyle/>
          <a:p>
            <a:pPr algn="ctr" defTabSz="1217645">
              <a:defRPr/>
            </a:pPr>
            <a:r>
              <a:rPr lang="en-US" sz="800" kern="0" dirty="0">
                <a:solidFill>
                  <a:prstClr val="white"/>
                </a:solidFill>
                <a:latin typeface="Arial" panose="020B0604020202020204"/>
              </a:rPr>
              <a:t>n=76</a:t>
            </a:r>
          </a:p>
        </p:txBody>
      </p:sp>
      <p:sp>
        <p:nvSpPr>
          <p:cNvPr id="28" name="TextBox 27">
            <a:extLst>
              <a:ext uri="{FF2B5EF4-FFF2-40B4-BE49-F238E27FC236}">
                <a16:creationId xmlns:a16="http://schemas.microsoft.com/office/drawing/2014/main" id="{608238FB-7AA3-5A4D-BED9-C4274E2C4A8A}"/>
              </a:ext>
            </a:extLst>
          </p:cNvPr>
          <p:cNvSpPr txBox="1"/>
          <p:nvPr/>
        </p:nvSpPr>
        <p:spPr>
          <a:xfrm>
            <a:off x="2755604" y="4440866"/>
            <a:ext cx="655674" cy="194872"/>
          </a:xfrm>
          <a:prstGeom prst="rect">
            <a:avLst/>
          </a:prstGeom>
          <a:noFill/>
          <a:ln>
            <a:noFill/>
          </a:ln>
        </p:spPr>
        <p:txBody>
          <a:bodyPr lIns="91359" tIns="60905" rIns="91359" bIns="60905" anchor="ctr"/>
          <a:lstStyle/>
          <a:p>
            <a:pPr algn="ctr" defTabSz="1217645">
              <a:defRPr/>
            </a:pPr>
            <a:r>
              <a:rPr lang="en-US" sz="800" kern="0" dirty="0">
                <a:latin typeface="Arial" panose="020B0604020202020204"/>
              </a:rPr>
              <a:t>n=130</a:t>
            </a:r>
          </a:p>
        </p:txBody>
      </p:sp>
      <p:sp>
        <p:nvSpPr>
          <p:cNvPr id="29" name="TextBox 28">
            <a:extLst>
              <a:ext uri="{FF2B5EF4-FFF2-40B4-BE49-F238E27FC236}">
                <a16:creationId xmlns:a16="http://schemas.microsoft.com/office/drawing/2014/main" id="{764FD087-0B23-2849-A623-3CAEB21ED3B2}"/>
              </a:ext>
            </a:extLst>
          </p:cNvPr>
          <p:cNvSpPr txBox="1"/>
          <p:nvPr/>
        </p:nvSpPr>
        <p:spPr>
          <a:xfrm>
            <a:off x="3445064" y="4461164"/>
            <a:ext cx="618936" cy="194872"/>
          </a:xfrm>
          <a:prstGeom prst="rect">
            <a:avLst/>
          </a:prstGeom>
          <a:noFill/>
          <a:ln>
            <a:noFill/>
          </a:ln>
        </p:spPr>
        <p:txBody>
          <a:bodyPr lIns="91359" tIns="60905" rIns="91359" bIns="60905" anchor="ctr"/>
          <a:lstStyle/>
          <a:p>
            <a:pPr algn="ctr" defTabSz="1217645">
              <a:defRPr/>
            </a:pPr>
            <a:r>
              <a:rPr lang="en-US" sz="800" kern="0" dirty="0">
                <a:solidFill>
                  <a:prstClr val="white"/>
                </a:solidFill>
                <a:latin typeface="Arial" panose="020B0604020202020204"/>
              </a:rPr>
              <a:t>n=76</a:t>
            </a:r>
          </a:p>
        </p:txBody>
      </p:sp>
      <p:sp>
        <p:nvSpPr>
          <p:cNvPr id="30" name="TextBox 29">
            <a:extLst>
              <a:ext uri="{FF2B5EF4-FFF2-40B4-BE49-F238E27FC236}">
                <a16:creationId xmlns:a16="http://schemas.microsoft.com/office/drawing/2014/main" id="{E7753987-A55B-A540-9D6E-7DAB7BC0559A}"/>
              </a:ext>
            </a:extLst>
          </p:cNvPr>
          <p:cNvSpPr txBox="1"/>
          <p:nvPr/>
        </p:nvSpPr>
        <p:spPr>
          <a:xfrm>
            <a:off x="3976576" y="4467447"/>
            <a:ext cx="655674" cy="194872"/>
          </a:xfrm>
          <a:prstGeom prst="rect">
            <a:avLst/>
          </a:prstGeom>
          <a:noFill/>
          <a:ln>
            <a:noFill/>
          </a:ln>
        </p:spPr>
        <p:txBody>
          <a:bodyPr lIns="91359" tIns="60905" rIns="91359" bIns="60905" anchor="ctr"/>
          <a:lstStyle/>
          <a:p>
            <a:pPr algn="ctr" defTabSz="1217645">
              <a:defRPr/>
            </a:pPr>
            <a:r>
              <a:rPr lang="en-US" sz="800" kern="0" dirty="0">
                <a:latin typeface="Arial" panose="020B0604020202020204"/>
              </a:rPr>
              <a:t>n=130</a:t>
            </a:r>
          </a:p>
        </p:txBody>
      </p:sp>
      <p:sp>
        <p:nvSpPr>
          <p:cNvPr id="31" name="Rectangle 30">
            <a:extLst>
              <a:ext uri="{FF2B5EF4-FFF2-40B4-BE49-F238E27FC236}">
                <a16:creationId xmlns:a16="http://schemas.microsoft.com/office/drawing/2014/main" id="{A816F947-5CC2-9840-9C88-88B782C20851}"/>
              </a:ext>
            </a:extLst>
          </p:cNvPr>
          <p:cNvSpPr/>
          <p:nvPr/>
        </p:nvSpPr>
        <p:spPr>
          <a:xfrm>
            <a:off x="457313" y="1228384"/>
            <a:ext cx="8296828" cy="369332"/>
          </a:xfrm>
          <a:prstGeom prst="rect">
            <a:avLst/>
          </a:prstGeom>
        </p:spPr>
        <p:txBody>
          <a:bodyPr wrap="square">
            <a:spAutoFit/>
          </a:bodyPr>
          <a:lstStyle/>
          <a:p>
            <a:pPr algn="ctr" defTabSz="457097">
              <a:defRPr/>
            </a:pPr>
            <a:r>
              <a:rPr lang="en-US" b="1" kern="0" dirty="0">
                <a:solidFill>
                  <a:schemeClr val="accent1"/>
                </a:solidFill>
                <a:latin typeface="Arial" panose="020B0604020202020204"/>
              </a:rPr>
              <a:t>GEMINI 1: Efficacy outcomes for vedolizumab induction therapy at week 6</a:t>
            </a:r>
            <a:endParaRPr lang="en-GB" b="1" kern="0" dirty="0">
              <a:solidFill>
                <a:schemeClr val="accent1"/>
              </a:solidFill>
              <a:latin typeface="Arial" panose="020B0604020202020204"/>
            </a:endParaRPr>
          </a:p>
        </p:txBody>
      </p:sp>
      <p:sp>
        <p:nvSpPr>
          <p:cNvPr id="32" name="Freeform 31">
            <a:extLst>
              <a:ext uri="{FF2B5EF4-FFF2-40B4-BE49-F238E27FC236}">
                <a16:creationId xmlns:a16="http://schemas.microsoft.com/office/drawing/2014/main" id="{B6A13E73-C178-2240-A932-46CED01F2D93}"/>
              </a:ext>
            </a:extLst>
          </p:cNvPr>
          <p:cNvSpPr/>
          <p:nvPr/>
        </p:nvSpPr>
        <p:spPr>
          <a:xfrm>
            <a:off x="6860706" y="3467622"/>
            <a:ext cx="592112" cy="442210"/>
          </a:xfrm>
          <a:custGeom>
            <a:avLst/>
            <a:gdLst>
              <a:gd name="connsiteX0" fmla="*/ 0 w 592112"/>
              <a:gd name="connsiteY0" fmla="*/ 727023 h 727023"/>
              <a:gd name="connsiteX1" fmla="*/ 0 w 592112"/>
              <a:gd name="connsiteY1" fmla="*/ 0 h 727023"/>
              <a:gd name="connsiteX2" fmla="*/ 592112 w 592112"/>
              <a:gd name="connsiteY2" fmla="*/ 0 h 727023"/>
              <a:gd name="connsiteX3" fmla="*/ 592112 w 592112"/>
              <a:gd name="connsiteY3" fmla="*/ 187377 h 727023"/>
            </a:gdLst>
            <a:ahLst/>
            <a:cxnLst>
              <a:cxn ang="0">
                <a:pos x="connsiteX0" y="connsiteY0"/>
              </a:cxn>
              <a:cxn ang="0">
                <a:pos x="connsiteX1" y="connsiteY1"/>
              </a:cxn>
              <a:cxn ang="0">
                <a:pos x="connsiteX2" y="connsiteY2"/>
              </a:cxn>
              <a:cxn ang="0">
                <a:pos x="connsiteX3" y="connsiteY3"/>
              </a:cxn>
            </a:cxnLst>
            <a:rect l="l" t="t" r="r" b="b"/>
            <a:pathLst>
              <a:path w="592112" h="727023">
                <a:moveTo>
                  <a:pt x="0" y="727023"/>
                </a:moveTo>
                <a:lnTo>
                  <a:pt x="0" y="0"/>
                </a:lnTo>
                <a:lnTo>
                  <a:pt x="592112" y="0"/>
                </a:lnTo>
                <a:lnTo>
                  <a:pt x="592112" y="187377"/>
                </a:lnTo>
              </a:path>
            </a:pathLst>
          </a:custGeom>
          <a:no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B11AFDD7-DC66-3549-AA17-E14458E62E5B}"/>
              </a:ext>
            </a:extLst>
          </p:cNvPr>
          <p:cNvSpPr txBox="1"/>
          <p:nvPr/>
        </p:nvSpPr>
        <p:spPr>
          <a:xfrm>
            <a:off x="6754370" y="3156837"/>
            <a:ext cx="777778" cy="307777"/>
          </a:xfrm>
          <a:prstGeom prst="rect">
            <a:avLst/>
          </a:prstGeom>
          <a:noFill/>
        </p:spPr>
        <p:txBody>
          <a:bodyPr wrap="none" rtlCol="0">
            <a:spAutoFit/>
          </a:bodyPr>
          <a:lstStyle/>
          <a:p>
            <a:pPr algn="ctr"/>
            <a:r>
              <a:rPr lang="en-US" sz="1400" dirty="0"/>
              <a:t>𝚫=18.4</a:t>
            </a:r>
            <a:endParaRPr lang="en-US" sz="1200" dirty="0"/>
          </a:p>
        </p:txBody>
      </p:sp>
      <p:sp>
        <p:nvSpPr>
          <p:cNvPr id="34" name="Freeform 33">
            <a:extLst>
              <a:ext uri="{FF2B5EF4-FFF2-40B4-BE49-F238E27FC236}">
                <a16:creationId xmlns:a16="http://schemas.microsoft.com/office/drawing/2014/main" id="{BF4DB626-0FC2-5246-BD1B-FD2CC4107B33}"/>
              </a:ext>
            </a:extLst>
          </p:cNvPr>
          <p:cNvSpPr/>
          <p:nvPr/>
        </p:nvSpPr>
        <p:spPr>
          <a:xfrm>
            <a:off x="8143405" y="3702573"/>
            <a:ext cx="592112" cy="442210"/>
          </a:xfrm>
          <a:custGeom>
            <a:avLst/>
            <a:gdLst>
              <a:gd name="connsiteX0" fmla="*/ 0 w 592112"/>
              <a:gd name="connsiteY0" fmla="*/ 727023 h 727023"/>
              <a:gd name="connsiteX1" fmla="*/ 0 w 592112"/>
              <a:gd name="connsiteY1" fmla="*/ 0 h 727023"/>
              <a:gd name="connsiteX2" fmla="*/ 592112 w 592112"/>
              <a:gd name="connsiteY2" fmla="*/ 0 h 727023"/>
              <a:gd name="connsiteX3" fmla="*/ 592112 w 592112"/>
              <a:gd name="connsiteY3" fmla="*/ 187377 h 727023"/>
            </a:gdLst>
            <a:ahLst/>
            <a:cxnLst>
              <a:cxn ang="0">
                <a:pos x="connsiteX0" y="connsiteY0"/>
              </a:cxn>
              <a:cxn ang="0">
                <a:pos x="connsiteX1" y="connsiteY1"/>
              </a:cxn>
              <a:cxn ang="0">
                <a:pos x="connsiteX2" y="connsiteY2"/>
              </a:cxn>
              <a:cxn ang="0">
                <a:pos x="connsiteX3" y="connsiteY3"/>
              </a:cxn>
            </a:cxnLst>
            <a:rect l="l" t="t" r="r" b="b"/>
            <a:pathLst>
              <a:path w="592112" h="727023">
                <a:moveTo>
                  <a:pt x="0" y="727023"/>
                </a:moveTo>
                <a:lnTo>
                  <a:pt x="0" y="0"/>
                </a:lnTo>
                <a:lnTo>
                  <a:pt x="592112" y="0"/>
                </a:lnTo>
                <a:lnTo>
                  <a:pt x="592112" y="187377"/>
                </a:lnTo>
              </a:path>
            </a:pathLst>
          </a:custGeom>
          <a:no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8827B3F-8888-2A44-94D7-D306E8FC75C7}"/>
              </a:ext>
            </a:extLst>
          </p:cNvPr>
          <p:cNvSpPr txBox="1"/>
          <p:nvPr/>
        </p:nvSpPr>
        <p:spPr>
          <a:xfrm>
            <a:off x="8085960" y="3413052"/>
            <a:ext cx="679994" cy="307777"/>
          </a:xfrm>
          <a:prstGeom prst="rect">
            <a:avLst/>
          </a:prstGeom>
          <a:noFill/>
        </p:spPr>
        <p:txBody>
          <a:bodyPr wrap="none" rtlCol="0">
            <a:spAutoFit/>
          </a:bodyPr>
          <a:lstStyle/>
          <a:p>
            <a:pPr algn="ctr"/>
            <a:r>
              <a:rPr lang="en-US" sz="1400" dirty="0"/>
              <a:t>𝚫=9.9</a:t>
            </a:r>
            <a:endParaRPr lang="en-US" sz="1200" dirty="0"/>
          </a:p>
        </p:txBody>
      </p:sp>
      <p:sp>
        <p:nvSpPr>
          <p:cNvPr id="36" name="TextBox 35">
            <a:extLst>
              <a:ext uri="{FF2B5EF4-FFF2-40B4-BE49-F238E27FC236}">
                <a16:creationId xmlns:a16="http://schemas.microsoft.com/office/drawing/2014/main" id="{F4EF5B16-E6EC-4C42-B8BF-5D481CED8E69}"/>
              </a:ext>
            </a:extLst>
          </p:cNvPr>
          <p:cNvSpPr txBox="1"/>
          <p:nvPr/>
        </p:nvSpPr>
        <p:spPr>
          <a:xfrm>
            <a:off x="5368376" y="4455108"/>
            <a:ext cx="618936" cy="194872"/>
          </a:xfrm>
          <a:prstGeom prst="rect">
            <a:avLst/>
          </a:prstGeom>
          <a:noFill/>
          <a:ln>
            <a:noFill/>
          </a:ln>
        </p:spPr>
        <p:txBody>
          <a:bodyPr lIns="91359" tIns="60905" rIns="91359" bIns="60905" anchor="ctr"/>
          <a:lstStyle/>
          <a:p>
            <a:pPr algn="ctr" defTabSz="1217645">
              <a:defRPr/>
            </a:pPr>
            <a:r>
              <a:rPr lang="en-US" sz="800" kern="0" dirty="0">
                <a:solidFill>
                  <a:prstClr val="white"/>
                </a:solidFill>
                <a:latin typeface="Arial" panose="020B0604020202020204"/>
              </a:rPr>
              <a:t>n=63</a:t>
            </a:r>
          </a:p>
        </p:txBody>
      </p:sp>
      <p:sp>
        <p:nvSpPr>
          <p:cNvPr id="37" name="TextBox 36">
            <a:extLst>
              <a:ext uri="{FF2B5EF4-FFF2-40B4-BE49-F238E27FC236}">
                <a16:creationId xmlns:a16="http://schemas.microsoft.com/office/drawing/2014/main" id="{355F4702-E9F3-5D4F-9B9A-4D01B2096652}"/>
              </a:ext>
            </a:extLst>
          </p:cNvPr>
          <p:cNvSpPr txBox="1"/>
          <p:nvPr/>
        </p:nvSpPr>
        <p:spPr>
          <a:xfrm>
            <a:off x="5880100" y="4425951"/>
            <a:ext cx="685800" cy="194872"/>
          </a:xfrm>
          <a:prstGeom prst="rect">
            <a:avLst/>
          </a:prstGeom>
          <a:noFill/>
          <a:ln>
            <a:noFill/>
          </a:ln>
        </p:spPr>
        <p:txBody>
          <a:bodyPr lIns="91359" tIns="60905" rIns="91359" bIns="60905" anchor="ctr"/>
          <a:lstStyle/>
          <a:p>
            <a:pPr algn="ctr" defTabSz="1217645">
              <a:defRPr/>
            </a:pPr>
            <a:r>
              <a:rPr lang="en-US" sz="800" kern="0" dirty="0">
                <a:latin typeface="Arial" panose="020B0604020202020204"/>
              </a:rPr>
              <a:t>n=82</a:t>
            </a:r>
          </a:p>
        </p:txBody>
      </p:sp>
      <p:sp>
        <p:nvSpPr>
          <p:cNvPr id="38" name="TextBox 37">
            <a:extLst>
              <a:ext uri="{FF2B5EF4-FFF2-40B4-BE49-F238E27FC236}">
                <a16:creationId xmlns:a16="http://schemas.microsoft.com/office/drawing/2014/main" id="{E3540F7A-93C5-FC46-A565-E9C247860F6E}"/>
              </a:ext>
            </a:extLst>
          </p:cNvPr>
          <p:cNvSpPr txBox="1"/>
          <p:nvPr/>
        </p:nvSpPr>
        <p:spPr>
          <a:xfrm>
            <a:off x="6599538" y="4413318"/>
            <a:ext cx="618936" cy="194872"/>
          </a:xfrm>
          <a:prstGeom prst="rect">
            <a:avLst/>
          </a:prstGeom>
          <a:noFill/>
          <a:ln>
            <a:noFill/>
          </a:ln>
        </p:spPr>
        <p:txBody>
          <a:bodyPr lIns="91359" tIns="60905" rIns="91359" bIns="60905" anchor="ctr"/>
          <a:lstStyle/>
          <a:p>
            <a:pPr algn="ctr" defTabSz="1217645">
              <a:defRPr/>
            </a:pPr>
            <a:r>
              <a:rPr lang="en-US" sz="800" kern="0" dirty="0">
                <a:solidFill>
                  <a:prstClr val="white"/>
                </a:solidFill>
                <a:latin typeface="Arial" panose="020B0604020202020204"/>
              </a:rPr>
              <a:t>n=63</a:t>
            </a:r>
          </a:p>
        </p:txBody>
      </p:sp>
      <p:sp>
        <p:nvSpPr>
          <p:cNvPr id="39" name="TextBox 38">
            <a:extLst>
              <a:ext uri="{FF2B5EF4-FFF2-40B4-BE49-F238E27FC236}">
                <a16:creationId xmlns:a16="http://schemas.microsoft.com/office/drawing/2014/main" id="{F5F88BD1-A376-854B-A2C5-63E01FE2EFCB}"/>
              </a:ext>
            </a:extLst>
          </p:cNvPr>
          <p:cNvSpPr txBox="1"/>
          <p:nvPr/>
        </p:nvSpPr>
        <p:spPr>
          <a:xfrm>
            <a:off x="7131050" y="4419600"/>
            <a:ext cx="655674" cy="194872"/>
          </a:xfrm>
          <a:prstGeom prst="rect">
            <a:avLst/>
          </a:prstGeom>
          <a:noFill/>
          <a:ln>
            <a:noFill/>
          </a:ln>
        </p:spPr>
        <p:txBody>
          <a:bodyPr lIns="91359" tIns="60905" rIns="91359" bIns="60905" anchor="ctr"/>
          <a:lstStyle/>
          <a:p>
            <a:pPr algn="ctr" defTabSz="1217645">
              <a:defRPr/>
            </a:pPr>
            <a:r>
              <a:rPr lang="en-US" sz="800" kern="0" dirty="0">
                <a:latin typeface="Arial" panose="020B0604020202020204"/>
              </a:rPr>
              <a:t>n=82</a:t>
            </a:r>
          </a:p>
        </p:txBody>
      </p:sp>
      <p:sp>
        <p:nvSpPr>
          <p:cNvPr id="40" name="TextBox 39">
            <a:extLst>
              <a:ext uri="{FF2B5EF4-FFF2-40B4-BE49-F238E27FC236}">
                <a16:creationId xmlns:a16="http://schemas.microsoft.com/office/drawing/2014/main" id="{D5BD8202-E153-874E-B53B-E03E127A9F0D}"/>
              </a:ext>
            </a:extLst>
          </p:cNvPr>
          <p:cNvSpPr txBox="1"/>
          <p:nvPr/>
        </p:nvSpPr>
        <p:spPr>
          <a:xfrm>
            <a:off x="7831438" y="4419668"/>
            <a:ext cx="618936" cy="194872"/>
          </a:xfrm>
          <a:prstGeom prst="rect">
            <a:avLst/>
          </a:prstGeom>
          <a:noFill/>
          <a:ln>
            <a:noFill/>
          </a:ln>
        </p:spPr>
        <p:txBody>
          <a:bodyPr lIns="91359" tIns="60905" rIns="91359" bIns="60905" anchor="ctr"/>
          <a:lstStyle/>
          <a:p>
            <a:pPr algn="ctr" defTabSz="1217645">
              <a:defRPr/>
            </a:pPr>
            <a:r>
              <a:rPr lang="en-US" sz="800" kern="0" dirty="0">
                <a:solidFill>
                  <a:prstClr val="white"/>
                </a:solidFill>
                <a:latin typeface="Arial" panose="020B0604020202020204"/>
              </a:rPr>
              <a:t>n=63</a:t>
            </a:r>
          </a:p>
        </p:txBody>
      </p:sp>
      <p:sp>
        <p:nvSpPr>
          <p:cNvPr id="41" name="TextBox 40">
            <a:extLst>
              <a:ext uri="{FF2B5EF4-FFF2-40B4-BE49-F238E27FC236}">
                <a16:creationId xmlns:a16="http://schemas.microsoft.com/office/drawing/2014/main" id="{28249104-BDD6-0A44-BE86-294A3F66A78A}"/>
              </a:ext>
            </a:extLst>
          </p:cNvPr>
          <p:cNvSpPr txBox="1"/>
          <p:nvPr/>
        </p:nvSpPr>
        <p:spPr>
          <a:xfrm>
            <a:off x="8362950" y="4425951"/>
            <a:ext cx="647700" cy="194872"/>
          </a:xfrm>
          <a:prstGeom prst="rect">
            <a:avLst/>
          </a:prstGeom>
          <a:noFill/>
          <a:ln>
            <a:noFill/>
          </a:ln>
        </p:spPr>
        <p:txBody>
          <a:bodyPr lIns="91359" tIns="60905" rIns="91359" bIns="60905" anchor="ctr"/>
          <a:lstStyle/>
          <a:p>
            <a:pPr algn="ctr" defTabSz="1217645">
              <a:defRPr/>
            </a:pPr>
            <a:r>
              <a:rPr lang="en-US" sz="800" kern="0" dirty="0">
                <a:latin typeface="Arial" panose="020B0604020202020204"/>
              </a:rPr>
              <a:t>n=82</a:t>
            </a:r>
          </a:p>
        </p:txBody>
      </p:sp>
      <p:graphicFrame>
        <p:nvGraphicFramePr>
          <p:cNvPr id="42" name="Table 41">
            <a:extLst>
              <a:ext uri="{FF2B5EF4-FFF2-40B4-BE49-F238E27FC236}">
                <a16:creationId xmlns:a16="http://schemas.microsoft.com/office/drawing/2014/main" id="{D0D6E1F5-9ACB-E945-B9EF-BC8194E3A32F}"/>
              </a:ext>
            </a:extLst>
          </p:cNvPr>
          <p:cNvGraphicFramePr>
            <a:graphicFrameLocks noGrp="1"/>
          </p:cNvGraphicFramePr>
          <p:nvPr/>
        </p:nvGraphicFramePr>
        <p:xfrm>
          <a:off x="5321596" y="4598582"/>
          <a:ext cx="3687582" cy="548640"/>
        </p:xfrm>
        <a:graphic>
          <a:graphicData uri="http://schemas.openxmlformats.org/drawingml/2006/table">
            <a:tbl>
              <a:tblPr firstRow="1" bandRow="1">
                <a:tableStyleId>{5940675A-B579-460E-94D1-54222C63F5DA}</a:tableStyleId>
              </a:tblPr>
              <a:tblGrid>
                <a:gridCol w="1229194">
                  <a:extLst>
                    <a:ext uri="{9D8B030D-6E8A-4147-A177-3AD203B41FA5}">
                      <a16:colId xmlns:a16="http://schemas.microsoft.com/office/drawing/2014/main" val="1106444238"/>
                    </a:ext>
                  </a:extLst>
                </a:gridCol>
                <a:gridCol w="1229194">
                  <a:extLst>
                    <a:ext uri="{9D8B030D-6E8A-4147-A177-3AD203B41FA5}">
                      <a16:colId xmlns:a16="http://schemas.microsoft.com/office/drawing/2014/main" val="882508525"/>
                    </a:ext>
                  </a:extLst>
                </a:gridCol>
                <a:gridCol w="1229194">
                  <a:extLst>
                    <a:ext uri="{9D8B030D-6E8A-4147-A177-3AD203B41FA5}">
                      <a16:colId xmlns:a16="http://schemas.microsoft.com/office/drawing/2014/main" val="228833216"/>
                    </a:ext>
                  </a:extLst>
                </a:gridCol>
              </a:tblGrid>
              <a:tr h="548640">
                <a:tc>
                  <a:txBody>
                    <a:bodyPr/>
                    <a:lstStyle/>
                    <a:p>
                      <a:pPr algn="ctr"/>
                      <a:r>
                        <a:rPr lang="en-US" sz="1500" dirty="0"/>
                        <a:t>Clinical remission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500" dirty="0"/>
                        <a:t>Clinical response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500" dirty="0"/>
                        <a:t>Mucosal healing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78317553"/>
                  </a:ext>
                </a:extLst>
              </a:tr>
            </a:tbl>
          </a:graphicData>
        </a:graphic>
      </p:graphicFrame>
      <p:sp>
        <p:nvSpPr>
          <p:cNvPr id="3" name="TextBox 2">
            <a:extLst>
              <a:ext uri="{FF2B5EF4-FFF2-40B4-BE49-F238E27FC236}">
                <a16:creationId xmlns:a16="http://schemas.microsoft.com/office/drawing/2014/main" id="{14FF953A-EAC0-F0F7-0FAF-5BB5841855D3}"/>
              </a:ext>
            </a:extLst>
          </p:cNvPr>
          <p:cNvSpPr txBox="1"/>
          <p:nvPr/>
        </p:nvSpPr>
        <p:spPr>
          <a:xfrm>
            <a:off x="4864310" y="5326204"/>
            <a:ext cx="4063962" cy="1400383"/>
          </a:xfrm>
          <a:prstGeom prst="rect">
            <a:avLst/>
          </a:prstGeom>
          <a:noFill/>
        </p:spPr>
        <p:txBody>
          <a:bodyPr wrap="square" rtlCol="0">
            <a:spAutoFit/>
          </a:bodyPr>
          <a:lstStyle/>
          <a:p>
            <a:endParaRPr lang="en-US" altLang="en-US" sz="750" dirty="0"/>
          </a:p>
          <a:p>
            <a:endParaRPr lang="en-US" altLang="en-US" sz="750" dirty="0"/>
          </a:p>
          <a:p>
            <a:endParaRPr lang="en-US" altLang="en-US" sz="750" dirty="0"/>
          </a:p>
          <a:p>
            <a:endParaRPr lang="en-US" altLang="en-US" sz="750" dirty="0"/>
          </a:p>
          <a:p>
            <a:endParaRPr lang="en-US" altLang="en-US" sz="750" dirty="0"/>
          </a:p>
          <a:p>
            <a:endParaRPr lang="en-US" altLang="en-US" sz="750" dirty="0"/>
          </a:p>
          <a:p>
            <a:endParaRPr lang="en-US" altLang="en-US" sz="1000" dirty="0"/>
          </a:p>
          <a:p>
            <a:endParaRPr lang="en-US" altLang="en-US" sz="1000" dirty="0"/>
          </a:p>
          <a:p>
            <a:endParaRPr lang="en-US" altLang="en-US" sz="1000" dirty="0"/>
          </a:p>
          <a:p>
            <a:r>
              <a:rPr lang="en-US" altLang="en-US" sz="1000" dirty="0"/>
              <a:t>         </a:t>
            </a:r>
            <a:r>
              <a:rPr lang="en-US" altLang="en-US" sz="1000" dirty="0" err="1"/>
              <a:t>Feagan</a:t>
            </a:r>
            <a:r>
              <a:rPr lang="en-US" altLang="en-US" sz="1000" dirty="0"/>
              <a:t> BG, et al. Clin Gastroenterol Hepatol. 2017;15:229-39.</a:t>
            </a:r>
          </a:p>
        </p:txBody>
      </p:sp>
    </p:spTree>
    <p:extLst>
      <p:ext uri="{BB962C8B-B14F-4D97-AF65-F5344CB8AC3E}">
        <p14:creationId xmlns:p14="http://schemas.microsoft.com/office/powerpoint/2010/main" val="36423322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5F192-260D-A6A1-922F-88D46978B333}"/>
              </a:ext>
            </a:extLst>
          </p:cNvPr>
          <p:cNvSpPr>
            <a:spLocks noGrp="1"/>
          </p:cNvSpPr>
          <p:nvPr>
            <p:ph type="title"/>
          </p:nvPr>
        </p:nvSpPr>
        <p:spPr/>
        <p:txBody>
          <a:bodyPr>
            <a:normAutofit fontScale="90000"/>
          </a:bodyPr>
          <a:lstStyle/>
          <a:p>
            <a:pPr algn="l"/>
            <a:r>
              <a:rPr lang="en-US" dirty="0"/>
              <a:t>Ozanimod Has Shown Reduced Efficacy in Biologic Failure Patients</a:t>
            </a:r>
          </a:p>
        </p:txBody>
      </p:sp>
      <p:sp>
        <p:nvSpPr>
          <p:cNvPr id="3" name="Content Placeholder 2">
            <a:extLst>
              <a:ext uri="{FF2B5EF4-FFF2-40B4-BE49-F238E27FC236}">
                <a16:creationId xmlns:a16="http://schemas.microsoft.com/office/drawing/2014/main" id="{C483C9B8-6624-15EA-B77E-28E9B3A28385}"/>
              </a:ext>
            </a:extLst>
          </p:cNvPr>
          <p:cNvSpPr>
            <a:spLocks noGrp="1"/>
          </p:cNvSpPr>
          <p:nvPr>
            <p:ph idx="1"/>
          </p:nvPr>
        </p:nvSpPr>
        <p:spPr/>
        <p:txBody>
          <a:bodyPr>
            <a:normAutofit fontScale="92500"/>
          </a:bodyPr>
          <a:lstStyle/>
          <a:p>
            <a:pPr>
              <a:buClr>
                <a:schemeClr val="tx1"/>
              </a:buClr>
              <a:buFont typeface="Arial" panose="020B0604020202020204" pitchFamily="34" charset="0"/>
              <a:buChar char="•"/>
            </a:pPr>
            <a:r>
              <a:rPr lang="en-US" sz="1500" dirty="0">
                <a:solidFill>
                  <a:srgbClr val="000000"/>
                </a:solidFill>
                <a:latin typeface="Calibri" panose="020F0502020204030204" pitchFamily="34" charset="0"/>
              </a:rPr>
              <a:t>​</a:t>
            </a:r>
            <a:r>
              <a:rPr lang="en-US" dirty="0">
                <a:solidFill>
                  <a:srgbClr val="000000"/>
                </a:solidFill>
                <a:latin typeface="+mj-lt"/>
              </a:rPr>
              <a:t>Post hoc analysis of TRUE NORTH evaluating biologic naïve patients in comparison to biologic failure patients was conducted</a:t>
            </a:r>
          </a:p>
          <a:p>
            <a:pPr>
              <a:buClr>
                <a:schemeClr val="tx1"/>
              </a:buClr>
              <a:buFont typeface="Arial" panose="020B0604020202020204" pitchFamily="34" charset="0"/>
              <a:buChar char="•"/>
            </a:pPr>
            <a:r>
              <a:rPr lang="en-US" dirty="0">
                <a:solidFill>
                  <a:srgbClr val="333333"/>
                </a:solidFill>
                <a:latin typeface="+mj-lt"/>
              </a:rPr>
              <a:t>992 patients of which 616 were biologic-naïve, 162 had exposure to 1 biologic, and 214 were exposed to 2 or more biologics.</a:t>
            </a:r>
            <a:r>
              <a:rPr lang="en-US" dirty="0">
                <a:solidFill>
                  <a:srgbClr val="000000"/>
                </a:solidFill>
                <a:latin typeface="+mj-lt"/>
              </a:rPr>
              <a:t> </a:t>
            </a:r>
          </a:p>
          <a:p>
            <a:pPr>
              <a:buClr>
                <a:schemeClr val="tx1"/>
              </a:buClr>
              <a:buFont typeface="Arial" panose="020B0604020202020204" pitchFamily="34" charset="0"/>
              <a:buChar char="•"/>
            </a:pPr>
            <a:r>
              <a:rPr lang="en-US" sz="2100" dirty="0">
                <a:solidFill>
                  <a:srgbClr val="000000"/>
                </a:solidFill>
              </a:rPr>
              <a:t>Results: </a:t>
            </a:r>
          </a:p>
          <a:p>
            <a:pPr lvl="1">
              <a:buClr>
                <a:schemeClr val="tx1"/>
              </a:buClr>
              <a:buFont typeface="Arial" panose="020B0604020202020204" pitchFamily="34" charset="0"/>
              <a:buChar char="•"/>
            </a:pPr>
            <a:r>
              <a:rPr lang="en-US" sz="1950" dirty="0">
                <a:solidFill>
                  <a:srgbClr val="000000"/>
                </a:solidFill>
              </a:rPr>
              <a:t> Higher rates of clinical remission in biologic naïve (23% vs 6.6%) compared to 1 biologic failure (17% vs 8%) or 2 or more biologic failures (3.7% vs 2.5%) </a:t>
            </a:r>
          </a:p>
          <a:p>
            <a:pPr lvl="1">
              <a:buClr>
                <a:schemeClr val="tx1"/>
              </a:buClr>
              <a:buFont typeface="Arial" panose="020B0604020202020204" pitchFamily="34" charset="0"/>
              <a:buChar char="•"/>
            </a:pPr>
            <a:r>
              <a:rPr lang="en-US" sz="1950" dirty="0">
                <a:solidFill>
                  <a:srgbClr val="000000"/>
                </a:solidFill>
              </a:rPr>
              <a:t>For </a:t>
            </a:r>
            <a:r>
              <a:rPr lang="en-US" dirty="0">
                <a:solidFill>
                  <a:srgbClr val="333333"/>
                </a:solidFill>
              </a:rPr>
              <a:t>patients with inadequate response to prior anti-TNF agents, vedolizumab, or both at baseline, treatment effects favored ozanimod vs placebo during both induction and maintenance.</a:t>
            </a:r>
            <a:endParaRPr lang="en-US" dirty="0"/>
          </a:p>
        </p:txBody>
      </p:sp>
      <p:sp>
        <p:nvSpPr>
          <p:cNvPr id="4" name="TextBox 3">
            <a:extLst>
              <a:ext uri="{FF2B5EF4-FFF2-40B4-BE49-F238E27FC236}">
                <a16:creationId xmlns:a16="http://schemas.microsoft.com/office/drawing/2014/main" id="{50A66A5D-DB28-45BE-A5A6-C055CA13B05C}"/>
              </a:ext>
            </a:extLst>
          </p:cNvPr>
          <p:cNvSpPr txBox="1"/>
          <p:nvPr/>
        </p:nvSpPr>
        <p:spPr>
          <a:xfrm>
            <a:off x="4702629" y="5340351"/>
            <a:ext cx="4441372" cy="1377300"/>
          </a:xfrm>
          <a:prstGeom prst="rect">
            <a:avLst/>
          </a:prstGeom>
          <a:noFill/>
        </p:spPr>
        <p:txBody>
          <a:bodyPr wrap="square" rtlCol="0">
            <a:spAutoFit/>
          </a:bodyPr>
          <a:lstStyle/>
          <a:p>
            <a:endParaRPr lang="en-US" sz="750" dirty="0">
              <a:solidFill>
                <a:srgbClr val="000000"/>
              </a:solidFill>
              <a:latin typeface="Calibri" panose="020F0502020204030204" pitchFamily="34" charset="0"/>
            </a:endParaRPr>
          </a:p>
          <a:p>
            <a:endParaRPr lang="en-US" sz="750" dirty="0">
              <a:solidFill>
                <a:srgbClr val="000000"/>
              </a:solidFill>
              <a:latin typeface="Calibri" panose="020F0502020204030204" pitchFamily="34" charset="0"/>
            </a:endParaRPr>
          </a:p>
          <a:p>
            <a:endParaRPr lang="en-US" sz="750" dirty="0">
              <a:solidFill>
                <a:srgbClr val="000000"/>
              </a:solidFill>
              <a:latin typeface="Calibri" panose="020F0502020204030204" pitchFamily="34" charset="0"/>
            </a:endParaRPr>
          </a:p>
          <a:p>
            <a:endParaRPr lang="en-US" sz="750" dirty="0">
              <a:solidFill>
                <a:srgbClr val="000000"/>
              </a:solidFill>
              <a:latin typeface="Calibri" panose="020F0502020204030204" pitchFamily="34" charset="0"/>
            </a:endParaRPr>
          </a:p>
          <a:p>
            <a:endParaRPr lang="en-US" sz="750" dirty="0">
              <a:solidFill>
                <a:srgbClr val="000000"/>
              </a:solidFill>
              <a:latin typeface="Calibri" panose="020F0502020204030204" pitchFamily="34" charset="0"/>
            </a:endParaRPr>
          </a:p>
          <a:p>
            <a:endParaRPr lang="en-US" sz="750" dirty="0">
              <a:solidFill>
                <a:srgbClr val="000000"/>
              </a:solidFill>
              <a:latin typeface="Calibri" panose="020F0502020204030204" pitchFamily="34" charset="0"/>
            </a:endParaRPr>
          </a:p>
          <a:p>
            <a:endParaRPr lang="en-US" sz="750" dirty="0">
              <a:solidFill>
                <a:srgbClr val="000000"/>
              </a:solidFill>
              <a:latin typeface="Calibri" panose="020F0502020204030204" pitchFamily="34" charset="0"/>
            </a:endParaRPr>
          </a:p>
          <a:p>
            <a:endParaRPr lang="en-US" sz="750" dirty="0">
              <a:solidFill>
                <a:srgbClr val="000000"/>
              </a:solidFill>
              <a:latin typeface="Calibri" panose="020F0502020204030204" pitchFamily="34" charset="0"/>
            </a:endParaRPr>
          </a:p>
          <a:p>
            <a:r>
              <a:rPr lang="en-US" sz="1000" dirty="0">
                <a:solidFill>
                  <a:srgbClr val="000000"/>
                </a:solidFill>
                <a:latin typeface="Calibri" panose="020F0502020204030204" pitchFamily="34" charset="0"/>
              </a:rPr>
              <a:t>Sands BE et al.  </a:t>
            </a:r>
            <a:r>
              <a:rPr lang="en-US" sz="1000" i="1" dirty="0">
                <a:solidFill>
                  <a:srgbClr val="000000"/>
                </a:solidFill>
                <a:latin typeface="Calibri" panose="020F0502020204030204" pitchFamily="34" charset="0"/>
              </a:rPr>
              <a:t>American Journal of Gastroenterology</a:t>
            </a:r>
            <a:r>
              <a:rPr lang="en-US" sz="1000" dirty="0">
                <a:solidFill>
                  <a:srgbClr val="000000"/>
                </a:solidFill>
                <a:latin typeface="Calibri" panose="020F0502020204030204" pitchFamily="34" charset="0"/>
              </a:rPr>
              <a:t>. 2021;116(1):S313-S314.</a:t>
            </a:r>
            <a:endParaRPr lang="en-US" sz="1000" dirty="0"/>
          </a:p>
          <a:p>
            <a:endParaRPr lang="en-US" sz="1350" dirty="0"/>
          </a:p>
        </p:txBody>
      </p:sp>
    </p:spTree>
    <p:extLst>
      <p:ext uri="{BB962C8B-B14F-4D97-AF65-F5344CB8AC3E}">
        <p14:creationId xmlns:p14="http://schemas.microsoft.com/office/powerpoint/2010/main" val="2191680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BFB02-7580-004C-B783-F1748ADF6B6F}"/>
              </a:ext>
            </a:extLst>
          </p:cNvPr>
          <p:cNvSpPr>
            <a:spLocks noGrp="1"/>
          </p:cNvSpPr>
          <p:nvPr>
            <p:ph type="title" idx="4294967295"/>
          </p:nvPr>
        </p:nvSpPr>
        <p:spPr>
          <a:xfrm>
            <a:off x="-1012371" y="0"/>
            <a:ext cx="10156372" cy="2159794"/>
          </a:xfrm>
        </p:spPr>
        <p:txBody>
          <a:bodyPr>
            <a:normAutofit/>
          </a:bodyPr>
          <a:lstStyle/>
          <a:p>
            <a:r>
              <a:rPr lang="en-US" dirty="0"/>
              <a:t>Ustekinumab Has Not Shown Reduced </a:t>
            </a:r>
            <a:br>
              <a:rPr lang="en-US" dirty="0"/>
            </a:br>
            <a:r>
              <a:rPr lang="en-US" dirty="0"/>
              <a:t>Efficacy in Anti-TNF-Exposed Patients</a:t>
            </a:r>
          </a:p>
        </p:txBody>
      </p:sp>
      <p:sp>
        <p:nvSpPr>
          <p:cNvPr id="4" name="Text Placeholder 3">
            <a:extLst>
              <a:ext uri="{FF2B5EF4-FFF2-40B4-BE49-F238E27FC236}">
                <a16:creationId xmlns:a16="http://schemas.microsoft.com/office/drawing/2014/main" id="{30CC63C8-16B6-D249-9F49-FAE6A75CFF72}"/>
              </a:ext>
            </a:extLst>
          </p:cNvPr>
          <p:cNvSpPr>
            <a:spLocks noGrp="1"/>
          </p:cNvSpPr>
          <p:nvPr>
            <p:ph type="body" sz="quarter" idx="4294967295"/>
          </p:nvPr>
        </p:nvSpPr>
        <p:spPr>
          <a:xfrm>
            <a:off x="0" y="5301853"/>
            <a:ext cx="5592637" cy="622697"/>
          </a:xfrm>
        </p:spPr>
        <p:txBody>
          <a:bodyPr>
            <a:noAutofit/>
          </a:bodyPr>
          <a:lstStyle/>
          <a:p>
            <a:pPr marL="6350" indent="-6350">
              <a:lnSpc>
                <a:spcPts val="860"/>
              </a:lnSpc>
              <a:spcBef>
                <a:spcPct val="0"/>
              </a:spcBef>
            </a:pPr>
            <a:r>
              <a:rPr lang="en-US" altLang="en-US" sz="800" dirty="0"/>
              <a:t>Clinical remission: Mayo score ≤2 points, with no individual subscore &gt;1; clinical response: decrease from baseline in Mayo score ≥30% and ≥3 points, with either decrease from baseline rectal bleeding subscore ≥1 or rectal bleeding subscore of 0 or 1; endoscopic improvement: Mayo endoscopic subscore of 0 or 1 (by central review). </a:t>
            </a:r>
          </a:p>
          <a:p>
            <a:endParaRPr lang="en-US" dirty="0"/>
          </a:p>
        </p:txBody>
      </p:sp>
      <p:sp>
        <p:nvSpPr>
          <p:cNvPr id="5" name="Rectangle 4">
            <a:extLst>
              <a:ext uri="{FF2B5EF4-FFF2-40B4-BE49-F238E27FC236}">
                <a16:creationId xmlns:a16="http://schemas.microsoft.com/office/drawing/2014/main" id="{17649537-680D-494E-9BAB-3C66DD23B473}"/>
              </a:ext>
            </a:extLst>
          </p:cNvPr>
          <p:cNvSpPr/>
          <p:nvPr/>
        </p:nvSpPr>
        <p:spPr>
          <a:xfrm>
            <a:off x="905671" y="2756710"/>
            <a:ext cx="3568037" cy="369332"/>
          </a:xfrm>
          <a:prstGeom prst="rect">
            <a:avLst/>
          </a:prstGeom>
        </p:spPr>
        <p:txBody>
          <a:bodyPr wrap="square">
            <a:spAutoFit/>
          </a:bodyPr>
          <a:lstStyle/>
          <a:p>
            <a:pPr algn="ctr" defTabSz="457097">
              <a:defRPr/>
            </a:pPr>
            <a:r>
              <a:rPr lang="en-US" b="1" kern="0" dirty="0">
                <a:solidFill>
                  <a:schemeClr val="accent1"/>
                </a:solidFill>
                <a:latin typeface="Arial" panose="020B0604020202020204"/>
              </a:rPr>
              <a:t>Biologic-naïve </a:t>
            </a:r>
            <a:endParaRPr lang="en-GB" b="1" kern="0" dirty="0">
              <a:solidFill>
                <a:schemeClr val="accent1"/>
              </a:solidFill>
              <a:latin typeface="Arial" panose="020B0604020202020204"/>
            </a:endParaRPr>
          </a:p>
        </p:txBody>
      </p:sp>
      <p:graphicFrame>
        <p:nvGraphicFramePr>
          <p:cNvPr id="6" name="Chart 5">
            <a:extLst>
              <a:ext uri="{FF2B5EF4-FFF2-40B4-BE49-F238E27FC236}">
                <a16:creationId xmlns:a16="http://schemas.microsoft.com/office/drawing/2014/main" id="{605FE9AD-DBEB-954C-AF2C-4C2C9C52DF93}"/>
              </a:ext>
            </a:extLst>
          </p:cNvPr>
          <p:cNvGraphicFramePr/>
          <p:nvPr/>
        </p:nvGraphicFramePr>
        <p:xfrm>
          <a:off x="502173" y="3086311"/>
          <a:ext cx="4279691" cy="176134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BE0D9914-820F-5840-8658-B4D2C1115F91}"/>
              </a:ext>
            </a:extLst>
          </p:cNvPr>
          <p:cNvSpPr txBox="1"/>
          <p:nvPr/>
        </p:nvSpPr>
        <p:spPr>
          <a:xfrm rot="16200000">
            <a:off x="-289759" y="3783260"/>
            <a:ext cx="1552357" cy="307777"/>
          </a:xfrm>
          <a:prstGeom prst="rect">
            <a:avLst/>
          </a:prstGeom>
          <a:noFill/>
        </p:spPr>
        <p:txBody>
          <a:bodyPr wrap="square" rtlCol="0">
            <a:spAutoFit/>
          </a:bodyPr>
          <a:lstStyle/>
          <a:p>
            <a:pPr algn="ctr"/>
            <a:r>
              <a:rPr lang="en-US" sz="1400" b="1" dirty="0"/>
              <a:t>Patients, %</a:t>
            </a:r>
          </a:p>
        </p:txBody>
      </p:sp>
      <p:graphicFrame>
        <p:nvGraphicFramePr>
          <p:cNvPr id="8" name="Table 7">
            <a:extLst>
              <a:ext uri="{FF2B5EF4-FFF2-40B4-BE49-F238E27FC236}">
                <a16:creationId xmlns:a16="http://schemas.microsoft.com/office/drawing/2014/main" id="{78A64AF7-61D6-A64D-BB2B-4DA07937B4DD}"/>
              </a:ext>
            </a:extLst>
          </p:cNvPr>
          <p:cNvGraphicFramePr>
            <a:graphicFrameLocks noGrp="1"/>
          </p:cNvGraphicFramePr>
          <p:nvPr/>
        </p:nvGraphicFramePr>
        <p:xfrm>
          <a:off x="975987" y="4736146"/>
          <a:ext cx="3751959" cy="525780"/>
        </p:xfrm>
        <a:graphic>
          <a:graphicData uri="http://schemas.openxmlformats.org/drawingml/2006/table">
            <a:tbl>
              <a:tblPr firstRow="1" bandRow="1">
                <a:tableStyleId>{5940675A-B579-460E-94D1-54222C63F5DA}</a:tableStyleId>
              </a:tblPr>
              <a:tblGrid>
                <a:gridCol w="1250653">
                  <a:extLst>
                    <a:ext uri="{9D8B030D-6E8A-4147-A177-3AD203B41FA5}">
                      <a16:colId xmlns:a16="http://schemas.microsoft.com/office/drawing/2014/main" val="1106444238"/>
                    </a:ext>
                  </a:extLst>
                </a:gridCol>
                <a:gridCol w="1250653">
                  <a:extLst>
                    <a:ext uri="{9D8B030D-6E8A-4147-A177-3AD203B41FA5}">
                      <a16:colId xmlns:a16="http://schemas.microsoft.com/office/drawing/2014/main" val="882508525"/>
                    </a:ext>
                  </a:extLst>
                </a:gridCol>
                <a:gridCol w="1250653">
                  <a:extLst>
                    <a:ext uri="{9D8B030D-6E8A-4147-A177-3AD203B41FA5}">
                      <a16:colId xmlns:a16="http://schemas.microsoft.com/office/drawing/2014/main" val="228833216"/>
                    </a:ext>
                  </a:extLst>
                </a:gridCol>
              </a:tblGrid>
              <a:tr h="525780">
                <a:tc>
                  <a:txBody>
                    <a:bodyPr/>
                    <a:lstStyle/>
                    <a:p>
                      <a:pPr algn="ctr"/>
                      <a:r>
                        <a:rPr lang="en-US" sz="1400" dirty="0"/>
                        <a:t>Clinical remission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dirty="0"/>
                        <a:t>Clinical response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dirty="0"/>
                        <a:t>Endoscopic improvement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78317553"/>
                  </a:ext>
                </a:extLst>
              </a:tr>
            </a:tbl>
          </a:graphicData>
        </a:graphic>
      </p:graphicFrame>
      <p:grpSp>
        <p:nvGrpSpPr>
          <p:cNvPr id="9" name="Group 8">
            <a:extLst>
              <a:ext uri="{FF2B5EF4-FFF2-40B4-BE49-F238E27FC236}">
                <a16:creationId xmlns:a16="http://schemas.microsoft.com/office/drawing/2014/main" id="{AC806CD6-0825-6445-A408-44677FD4ADB7}"/>
              </a:ext>
            </a:extLst>
          </p:cNvPr>
          <p:cNvGrpSpPr/>
          <p:nvPr/>
        </p:nvGrpSpPr>
        <p:grpSpPr>
          <a:xfrm>
            <a:off x="3384699" y="2361734"/>
            <a:ext cx="3687359" cy="323165"/>
            <a:chOff x="3192905" y="1416571"/>
            <a:chExt cx="3687359" cy="323164"/>
          </a:xfrm>
        </p:grpSpPr>
        <p:sp>
          <p:nvSpPr>
            <p:cNvPr id="10" name="Rectangle 9">
              <a:extLst>
                <a:ext uri="{FF2B5EF4-FFF2-40B4-BE49-F238E27FC236}">
                  <a16:creationId xmlns:a16="http://schemas.microsoft.com/office/drawing/2014/main" id="{67A562FA-931C-3241-B5B5-35383B157BF5}"/>
                </a:ext>
              </a:extLst>
            </p:cNvPr>
            <p:cNvSpPr/>
            <p:nvPr/>
          </p:nvSpPr>
          <p:spPr>
            <a:xfrm>
              <a:off x="3192905" y="1514007"/>
              <a:ext cx="119921" cy="1349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6F40441F-DFD8-304F-8EBD-899B9A80AE64}"/>
                </a:ext>
              </a:extLst>
            </p:cNvPr>
            <p:cNvSpPr txBox="1"/>
            <p:nvPr/>
          </p:nvSpPr>
          <p:spPr>
            <a:xfrm>
              <a:off x="3260362" y="1416571"/>
              <a:ext cx="3619902" cy="323164"/>
            </a:xfrm>
            <a:prstGeom prst="rect">
              <a:avLst/>
            </a:prstGeom>
            <a:noFill/>
          </p:spPr>
          <p:txBody>
            <a:bodyPr wrap="none" rtlCol="0">
              <a:spAutoFit/>
            </a:bodyPr>
            <a:lstStyle/>
            <a:p>
              <a:r>
                <a:rPr lang="en-US" sz="1500" dirty="0"/>
                <a:t>Placebo               Ustekinumab 6 mg/kg</a:t>
              </a:r>
            </a:p>
          </p:txBody>
        </p:sp>
        <p:sp>
          <p:nvSpPr>
            <p:cNvPr id="12" name="Rectangle 11">
              <a:extLst>
                <a:ext uri="{FF2B5EF4-FFF2-40B4-BE49-F238E27FC236}">
                  <a16:creationId xmlns:a16="http://schemas.microsoft.com/office/drawing/2014/main" id="{F5A25E4D-C351-614B-9698-AC9771D90ED8}"/>
                </a:ext>
              </a:extLst>
            </p:cNvPr>
            <p:cNvSpPr/>
            <p:nvPr/>
          </p:nvSpPr>
          <p:spPr>
            <a:xfrm>
              <a:off x="4393368" y="1514007"/>
              <a:ext cx="119921" cy="134912"/>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3" name="Freeform 12">
            <a:extLst>
              <a:ext uri="{FF2B5EF4-FFF2-40B4-BE49-F238E27FC236}">
                <a16:creationId xmlns:a16="http://schemas.microsoft.com/office/drawing/2014/main" id="{E0B66806-53A6-C149-9CE6-0E7FCB01ADAF}"/>
              </a:ext>
            </a:extLst>
          </p:cNvPr>
          <p:cNvSpPr/>
          <p:nvPr/>
        </p:nvSpPr>
        <p:spPr>
          <a:xfrm>
            <a:off x="1311640" y="3805839"/>
            <a:ext cx="592112" cy="442210"/>
          </a:xfrm>
          <a:custGeom>
            <a:avLst/>
            <a:gdLst>
              <a:gd name="connsiteX0" fmla="*/ 0 w 592112"/>
              <a:gd name="connsiteY0" fmla="*/ 727023 h 727023"/>
              <a:gd name="connsiteX1" fmla="*/ 0 w 592112"/>
              <a:gd name="connsiteY1" fmla="*/ 0 h 727023"/>
              <a:gd name="connsiteX2" fmla="*/ 592112 w 592112"/>
              <a:gd name="connsiteY2" fmla="*/ 0 h 727023"/>
              <a:gd name="connsiteX3" fmla="*/ 592112 w 592112"/>
              <a:gd name="connsiteY3" fmla="*/ 187377 h 727023"/>
            </a:gdLst>
            <a:ahLst/>
            <a:cxnLst>
              <a:cxn ang="0">
                <a:pos x="connsiteX0" y="connsiteY0"/>
              </a:cxn>
              <a:cxn ang="0">
                <a:pos x="connsiteX1" y="connsiteY1"/>
              </a:cxn>
              <a:cxn ang="0">
                <a:pos x="connsiteX2" y="connsiteY2"/>
              </a:cxn>
              <a:cxn ang="0">
                <a:pos x="connsiteX3" y="connsiteY3"/>
              </a:cxn>
            </a:cxnLst>
            <a:rect l="l" t="t" r="r" b="b"/>
            <a:pathLst>
              <a:path w="592112" h="727023">
                <a:moveTo>
                  <a:pt x="0" y="727023"/>
                </a:moveTo>
                <a:lnTo>
                  <a:pt x="0" y="0"/>
                </a:lnTo>
                <a:lnTo>
                  <a:pt x="592112" y="0"/>
                </a:lnTo>
                <a:lnTo>
                  <a:pt x="592112" y="187377"/>
                </a:lnTo>
              </a:path>
            </a:pathLst>
          </a:custGeom>
          <a:no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793602E6-D2CE-6243-A3E6-6492748AF81D}"/>
              </a:ext>
            </a:extLst>
          </p:cNvPr>
          <p:cNvSpPr txBox="1"/>
          <p:nvPr/>
        </p:nvSpPr>
        <p:spPr>
          <a:xfrm>
            <a:off x="1275459" y="3530494"/>
            <a:ext cx="679994" cy="307777"/>
          </a:xfrm>
          <a:prstGeom prst="rect">
            <a:avLst/>
          </a:prstGeom>
          <a:noFill/>
        </p:spPr>
        <p:txBody>
          <a:bodyPr wrap="none" rtlCol="0">
            <a:spAutoFit/>
          </a:bodyPr>
          <a:lstStyle/>
          <a:p>
            <a:pPr algn="ctr"/>
            <a:r>
              <a:rPr lang="en-US" sz="1400" dirty="0"/>
              <a:t>𝚫=8.5</a:t>
            </a:r>
            <a:endParaRPr lang="en-US" sz="1200" dirty="0"/>
          </a:p>
        </p:txBody>
      </p:sp>
      <p:graphicFrame>
        <p:nvGraphicFramePr>
          <p:cNvPr id="15" name="Chart 14">
            <a:extLst>
              <a:ext uri="{FF2B5EF4-FFF2-40B4-BE49-F238E27FC236}">
                <a16:creationId xmlns:a16="http://schemas.microsoft.com/office/drawing/2014/main" id="{0237CBA2-9F87-3E40-AB0D-872B7349B4F7}"/>
              </a:ext>
            </a:extLst>
          </p:cNvPr>
          <p:cNvGraphicFramePr/>
          <p:nvPr/>
        </p:nvGraphicFramePr>
        <p:xfrm>
          <a:off x="4864310" y="3052168"/>
          <a:ext cx="4279691" cy="1761345"/>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1ABAD75E-C7C2-C64A-AD2A-19CEF5262D0D}"/>
              </a:ext>
            </a:extLst>
          </p:cNvPr>
          <p:cNvSpPr txBox="1"/>
          <p:nvPr/>
        </p:nvSpPr>
        <p:spPr>
          <a:xfrm rot="16200000">
            <a:off x="4229305" y="3786816"/>
            <a:ext cx="1255472" cy="307777"/>
          </a:xfrm>
          <a:prstGeom prst="rect">
            <a:avLst/>
          </a:prstGeom>
          <a:noFill/>
        </p:spPr>
        <p:txBody>
          <a:bodyPr wrap="none" rtlCol="0">
            <a:spAutoFit/>
          </a:bodyPr>
          <a:lstStyle/>
          <a:p>
            <a:r>
              <a:rPr lang="en-US" sz="1400" b="1" dirty="0"/>
              <a:t>Patients, %</a:t>
            </a:r>
          </a:p>
        </p:txBody>
      </p:sp>
      <p:sp>
        <p:nvSpPr>
          <p:cNvPr id="17" name="Freeform 16">
            <a:extLst>
              <a:ext uri="{FF2B5EF4-FFF2-40B4-BE49-F238E27FC236}">
                <a16:creationId xmlns:a16="http://schemas.microsoft.com/office/drawing/2014/main" id="{2D17F484-9F6F-FF4D-BDA8-1265D3E9643B}"/>
              </a:ext>
            </a:extLst>
          </p:cNvPr>
          <p:cNvSpPr/>
          <p:nvPr/>
        </p:nvSpPr>
        <p:spPr>
          <a:xfrm>
            <a:off x="5670381" y="4054106"/>
            <a:ext cx="592112" cy="327853"/>
          </a:xfrm>
          <a:custGeom>
            <a:avLst/>
            <a:gdLst>
              <a:gd name="connsiteX0" fmla="*/ 0 w 592112"/>
              <a:gd name="connsiteY0" fmla="*/ 727023 h 727023"/>
              <a:gd name="connsiteX1" fmla="*/ 0 w 592112"/>
              <a:gd name="connsiteY1" fmla="*/ 0 h 727023"/>
              <a:gd name="connsiteX2" fmla="*/ 592112 w 592112"/>
              <a:gd name="connsiteY2" fmla="*/ 0 h 727023"/>
              <a:gd name="connsiteX3" fmla="*/ 592112 w 592112"/>
              <a:gd name="connsiteY3" fmla="*/ 187377 h 727023"/>
            </a:gdLst>
            <a:ahLst/>
            <a:cxnLst>
              <a:cxn ang="0">
                <a:pos x="connsiteX0" y="connsiteY0"/>
              </a:cxn>
              <a:cxn ang="0">
                <a:pos x="connsiteX1" y="connsiteY1"/>
              </a:cxn>
              <a:cxn ang="0">
                <a:pos x="connsiteX2" y="connsiteY2"/>
              </a:cxn>
              <a:cxn ang="0">
                <a:pos x="connsiteX3" y="connsiteY3"/>
              </a:cxn>
            </a:cxnLst>
            <a:rect l="l" t="t" r="r" b="b"/>
            <a:pathLst>
              <a:path w="592112" h="727023">
                <a:moveTo>
                  <a:pt x="0" y="727023"/>
                </a:moveTo>
                <a:lnTo>
                  <a:pt x="0" y="0"/>
                </a:lnTo>
                <a:lnTo>
                  <a:pt x="592112" y="0"/>
                </a:lnTo>
                <a:lnTo>
                  <a:pt x="592112" y="187377"/>
                </a:lnTo>
              </a:path>
            </a:pathLst>
          </a:custGeom>
          <a:no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25F259E-F188-F445-94FF-10B6B9B37A1F}"/>
              </a:ext>
            </a:extLst>
          </p:cNvPr>
          <p:cNvSpPr txBox="1"/>
          <p:nvPr/>
        </p:nvSpPr>
        <p:spPr>
          <a:xfrm>
            <a:off x="5535690" y="3763642"/>
            <a:ext cx="777778" cy="307777"/>
          </a:xfrm>
          <a:prstGeom prst="rect">
            <a:avLst/>
          </a:prstGeom>
          <a:noFill/>
        </p:spPr>
        <p:txBody>
          <a:bodyPr wrap="none" rtlCol="0">
            <a:spAutoFit/>
          </a:bodyPr>
          <a:lstStyle/>
          <a:p>
            <a:pPr algn="ctr"/>
            <a:r>
              <a:rPr lang="en-US" sz="1400" dirty="0"/>
              <a:t>𝚫=11.5</a:t>
            </a:r>
            <a:endParaRPr lang="en-US" sz="1200" dirty="0"/>
          </a:p>
        </p:txBody>
      </p:sp>
      <p:sp>
        <p:nvSpPr>
          <p:cNvPr id="19" name="Rectangle 18">
            <a:extLst>
              <a:ext uri="{FF2B5EF4-FFF2-40B4-BE49-F238E27FC236}">
                <a16:creationId xmlns:a16="http://schemas.microsoft.com/office/drawing/2014/main" id="{8F03FE5C-5E9D-2F4C-A1EF-B208E01BD633}"/>
              </a:ext>
            </a:extLst>
          </p:cNvPr>
          <p:cNvSpPr/>
          <p:nvPr/>
        </p:nvSpPr>
        <p:spPr>
          <a:xfrm>
            <a:off x="5360234" y="2756710"/>
            <a:ext cx="3568037" cy="369332"/>
          </a:xfrm>
          <a:prstGeom prst="rect">
            <a:avLst/>
          </a:prstGeom>
        </p:spPr>
        <p:txBody>
          <a:bodyPr wrap="square">
            <a:spAutoFit/>
          </a:bodyPr>
          <a:lstStyle/>
          <a:p>
            <a:pPr algn="ctr" defTabSz="457097">
              <a:defRPr/>
            </a:pPr>
            <a:r>
              <a:rPr lang="en-US" b="1" kern="0" dirty="0">
                <a:solidFill>
                  <a:schemeClr val="accent1"/>
                </a:solidFill>
                <a:latin typeface="Arial" panose="020B0604020202020204"/>
              </a:rPr>
              <a:t>Biologic failure</a:t>
            </a:r>
            <a:endParaRPr lang="en-GB" b="1" kern="0" dirty="0">
              <a:solidFill>
                <a:schemeClr val="accent1"/>
              </a:solidFill>
              <a:latin typeface="Arial" panose="020B0604020202020204"/>
            </a:endParaRPr>
          </a:p>
        </p:txBody>
      </p:sp>
      <p:sp>
        <p:nvSpPr>
          <p:cNvPr id="20" name="Freeform 19">
            <a:extLst>
              <a:ext uri="{FF2B5EF4-FFF2-40B4-BE49-F238E27FC236}">
                <a16:creationId xmlns:a16="http://schemas.microsoft.com/office/drawing/2014/main" id="{79B36BF6-1153-9744-AD40-662BB7A0D918}"/>
              </a:ext>
            </a:extLst>
          </p:cNvPr>
          <p:cNvSpPr/>
          <p:nvPr/>
        </p:nvSpPr>
        <p:spPr>
          <a:xfrm>
            <a:off x="2493739" y="3361518"/>
            <a:ext cx="592112" cy="442210"/>
          </a:xfrm>
          <a:custGeom>
            <a:avLst/>
            <a:gdLst>
              <a:gd name="connsiteX0" fmla="*/ 0 w 592112"/>
              <a:gd name="connsiteY0" fmla="*/ 727023 h 727023"/>
              <a:gd name="connsiteX1" fmla="*/ 0 w 592112"/>
              <a:gd name="connsiteY1" fmla="*/ 0 h 727023"/>
              <a:gd name="connsiteX2" fmla="*/ 592112 w 592112"/>
              <a:gd name="connsiteY2" fmla="*/ 0 h 727023"/>
              <a:gd name="connsiteX3" fmla="*/ 592112 w 592112"/>
              <a:gd name="connsiteY3" fmla="*/ 187377 h 727023"/>
            </a:gdLst>
            <a:ahLst/>
            <a:cxnLst>
              <a:cxn ang="0">
                <a:pos x="connsiteX0" y="connsiteY0"/>
              </a:cxn>
              <a:cxn ang="0">
                <a:pos x="connsiteX1" y="connsiteY1"/>
              </a:cxn>
              <a:cxn ang="0">
                <a:pos x="connsiteX2" y="connsiteY2"/>
              </a:cxn>
              <a:cxn ang="0">
                <a:pos x="connsiteX3" y="connsiteY3"/>
              </a:cxn>
            </a:cxnLst>
            <a:rect l="l" t="t" r="r" b="b"/>
            <a:pathLst>
              <a:path w="592112" h="727023">
                <a:moveTo>
                  <a:pt x="0" y="727023"/>
                </a:moveTo>
                <a:lnTo>
                  <a:pt x="0" y="0"/>
                </a:lnTo>
                <a:lnTo>
                  <a:pt x="592112" y="0"/>
                </a:lnTo>
                <a:lnTo>
                  <a:pt x="592112" y="187377"/>
                </a:lnTo>
              </a:path>
            </a:pathLst>
          </a:custGeom>
          <a:no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5561E2A4-9EE6-C646-B26C-C84F9B5E1003}"/>
              </a:ext>
            </a:extLst>
          </p:cNvPr>
          <p:cNvSpPr txBox="1"/>
          <p:nvPr/>
        </p:nvSpPr>
        <p:spPr>
          <a:xfrm>
            <a:off x="2373227" y="3086173"/>
            <a:ext cx="777778" cy="307777"/>
          </a:xfrm>
          <a:prstGeom prst="rect">
            <a:avLst/>
          </a:prstGeom>
          <a:noFill/>
        </p:spPr>
        <p:txBody>
          <a:bodyPr wrap="none" rtlCol="0">
            <a:spAutoFit/>
          </a:bodyPr>
          <a:lstStyle/>
          <a:p>
            <a:pPr algn="ctr"/>
            <a:r>
              <a:rPr lang="en-US" sz="1400" dirty="0"/>
              <a:t>𝚫=30.9</a:t>
            </a:r>
            <a:endParaRPr lang="en-US" sz="1200" dirty="0"/>
          </a:p>
        </p:txBody>
      </p:sp>
      <p:sp>
        <p:nvSpPr>
          <p:cNvPr id="22" name="Freeform 21">
            <a:extLst>
              <a:ext uri="{FF2B5EF4-FFF2-40B4-BE49-F238E27FC236}">
                <a16:creationId xmlns:a16="http://schemas.microsoft.com/office/drawing/2014/main" id="{81789C87-DA84-E741-A499-9A594FBDFE1C}"/>
              </a:ext>
            </a:extLst>
          </p:cNvPr>
          <p:cNvSpPr/>
          <p:nvPr/>
        </p:nvSpPr>
        <p:spPr>
          <a:xfrm>
            <a:off x="3743299" y="3567894"/>
            <a:ext cx="592112" cy="442210"/>
          </a:xfrm>
          <a:custGeom>
            <a:avLst/>
            <a:gdLst>
              <a:gd name="connsiteX0" fmla="*/ 0 w 592112"/>
              <a:gd name="connsiteY0" fmla="*/ 727023 h 727023"/>
              <a:gd name="connsiteX1" fmla="*/ 0 w 592112"/>
              <a:gd name="connsiteY1" fmla="*/ 0 h 727023"/>
              <a:gd name="connsiteX2" fmla="*/ 592112 w 592112"/>
              <a:gd name="connsiteY2" fmla="*/ 0 h 727023"/>
              <a:gd name="connsiteX3" fmla="*/ 592112 w 592112"/>
              <a:gd name="connsiteY3" fmla="*/ 187377 h 727023"/>
            </a:gdLst>
            <a:ahLst/>
            <a:cxnLst>
              <a:cxn ang="0">
                <a:pos x="connsiteX0" y="connsiteY0"/>
              </a:cxn>
              <a:cxn ang="0">
                <a:pos x="connsiteX1" y="connsiteY1"/>
              </a:cxn>
              <a:cxn ang="0">
                <a:pos x="connsiteX2" y="connsiteY2"/>
              </a:cxn>
              <a:cxn ang="0">
                <a:pos x="connsiteX3" y="connsiteY3"/>
              </a:cxn>
            </a:cxnLst>
            <a:rect l="l" t="t" r="r" b="b"/>
            <a:pathLst>
              <a:path w="592112" h="727023">
                <a:moveTo>
                  <a:pt x="0" y="727023"/>
                </a:moveTo>
                <a:lnTo>
                  <a:pt x="0" y="0"/>
                </a:lnTo>
                <a:lnTo>
                  <a:pt x="592112" y="0"/>
                </a:lnTo>
                <a:lnTo>
                  <a:pt x="592112" y="187377"/>
                </a:lnTo>
              </a:path>
            </a:pathLst>
          </a:custGeom>
          <a:no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0B2D53EA-0F1C-E048-BF1F-F7FE8F9C5C7E}"/>
              </a:ext>
            </a:extLst>
          </p:cNvPr>
          <p:cNvSpPr txBox="1"/>
          <p:nvPr/>
        </p:nvSpPr>
        <p:spPr>
          <a:xfrm>
            <a:off x="3693669" y="3278373"/>
            <a:ext cx="777778" cy="307777"/>
          </a:xfrm>
          <a:prstGeom prst="rect">
            <a:avLst/>
          </a:prstGeom>
          <a:noFill/>
        </p:spPr>
        <p:txBody>
          <a:bodyPr wrap="none" rtlCol="0">
            <a:spAutoFit/>
          </a:bodyPr>
          <a:lstStyle/>
          <a:p>
            <a:pPr algn="ctr"/>
            <a:r>
              <a:rPr lang="en-US" sz="1400" dirty="0"/>
              <a:t>𝚫=12.1</a:t>
            </a:r>
            <a:endParaRPr lang="en-US" sz="1200" dirty="0"/>
          </a:p>
        </p:txBody>
      </p:sp>
      <p:sp>
        <p:nvSpPr>
          <p:cNvPr id="24" name="TextBox 23">
            <a:extLst>
              <a:ext uri="{FF2B5EF4-FFF2-40B4-BE49-F238E27FC236}">
                <a16:creationId xmlns:a16="http://schemas.microsoft.com/office/drawing/2014/main" id="{9C129A1B-1BAB-F54E-B4E1-ADF4A87A8541}"/>
              </a:ext>
            </a:extLst>
          </p:cNvPr>
          <p:cNvSpPr txBox="1"/>
          <p:nvPr/>
        </p:nvSpPr>
        <p:spPr>
          <a:xfrm>
            <a:off x="988945" y="4552506"/>
            <a:ext cx="682052" cy="194872"/>
          </a:xfrm>
          <a:prstGeom prst="rect">
            <a:avLst/>
          </a:prstGeom>
          <a:noFill/>
          <a:ln>
            <a:noFill/>
          </a:ln>
        </p:spPr>
        <p:txBody>
          <a:bodyPr lIns="91359" tIns="60905" rIns="91359" bIns="60905" anchor="ctr"/>
          <a:lstStyle/>
          <a:p>
            <a:pPr algn="ctr" defTabSz="1217645">
              <a:defRPr/>
            </a:pPr>
            <a:r>
              <a:rPr lang="en-US" sz="800" kern="0" dirty="0">
                <a:solidFill>
                  <a:prstClr val="white"/>
                </a:solidFill>
                <a:latin typeface="Arial" panose="020B0604020202020204"/>
              </a:rPr>
              <a:t>n=151</a:t>
            </a:r>
          </a:p>
        </p:txBody>
      </p:sp>
      <p:sp>
        <p:nvSpPr>
          <p:cNvPr id="25" name="TextBox 24">
            <a:extLst>
              <a:ext uri="{FF2B5EF4-FFF2-40B4-BE49-F238E27FC236}">
                <a16:creationId xmlns:a16="http://schemas.microsoft.com/office/drawing/2014/main" id="{AD7CE23E-FCA8-1548-A798-789B543C4855}"/>
              </a:ext>
            </a:extLst>
          </p:cNvPr>
          <p:cNvSpPr txBox="1"/>
          <p:nvPr/>
        </p:nvSpPr>
        <p:spPr>
          <a:xfrm>
            <a:off x="1513368" y="4552506"/>
            <a:ext cx="655674" cy="194872"/>
          </a:xfrm>
          <a:prstGeom prst="rect">
            <a:avLst/>
          </a:prstGeom>
          <a:noFill/>
          <a:ln>
            <a:noFill/>
          </a:ln>
        </p:spPr>
        <p:txBody>
          <a:bodyPr lIns="91359" tIns="60905" rIns="91359" bIns="60905" anchor="ctr"/>
          <a:lstStyle/>
          <a:p>
            <a:pPr algn="ctr" defTabSz="1217645">
              <a:defRPr/>
            </a:pPr>
            <a:r>
              <a:rPr lang="en-US" sz="800" kern="0" dirty="0">
                <a:latin typeface="Arial" panose="020B0604020202020204"/>
              </a:rPr>
              <a:t>n=147</a:t>
            </a:r>
          </a:p>
        </p:txBody>
      </p:sp>
      <p:sp>
        <p:nvSpPr>
          <p:cNvPr id="30" name="Freeform 29">
            <a:extLst>
              <a:ext uri="{FF2B5EF4-FFF2-40B4-BE49-F238E27FC236}">
                <a16:creationId xmlns:a16="http://schemas.microsoft.com/office/drawing/2014/main" id="{89D44E11-B983-7840-BF97-5F05AE219514}"/>
              </a:ext>
            </a:extLst>
          </p:cNvPr>
          <p:cNvSpPr/>
          <p:nvPr/>
        </p:nvSpPr>
        <p:spPr>
          <a:xfrm>
            <a:off x="6832353" y="3432180"/>
            <a:ext cx="592112" cy="442210"/>
          </a:xfrm>
          <a:custGeom>
            <a:avLst/>
            <a:gdLst>
              <a:gd name="connsiteX0" fmla="*/ 0 w 592112"/>
              <a:gd name="connsiteY0" fmla="*/ 727023 h 727023"/>
              <a:gd name="connsiteX1" fmla="*/ 0 w 592112"/>
              <a:gd name="connsiteY1" fmla="*/ 0 h 727023"/>
              <a:gd name="connsiteX2" fmla="*/ 592112 w 592112"/>
              <a:gd name="connsiteY2" fmla="*/ 0 h 727023"/>
              <a:gd name="connsiteX3" fmla="*/ 592112 w 592112"/>
              <a:gd name="connsiteY3" fmla="*/ 187377 h 727023"/>
            </a:gdLst>
            <a:ahLst/>
            <a:cxnLst>
              <a:cxn ang="0">
                <a:pos x="connsiteX0" y="connsiteY0"/>
              </a:cxn>
              <a:cxn ang="0">
                <a:pos x="connsiteX1" y="connsiteY1"/>
              </a:cxn>
              <a:cxn ang="0">
                <a:pos x="connsiteX2" y="connsiteY2"/>
              </a:cxn>
              <a:cxn ang="0">
                <a:pos x="connsiteX3" y="connsiteY3"/>
              </a:cxn>
            </a:cxnLst>
            <a:rect l="l" t="t" r="r" b="b"/>
            <a:pathLst>
              <a:path w="592112" h="727023">
                <a:moveTo>
                  <a:pt x="0" y="727023"/>
                </a:moveTo>
                <a:lnTo>
                  <a:pt x="0" y="0"/>
                </a:lnTo>
                <a:lnTo>
                  <a:pt x="592112" y="0"/>
                </a:lnTo>
                <a:lnTo>
                  <a:pt x="592112" y="187377"/>
                </a:lnTo>
              </a:path>
            </a:pathLst>
          </a:custGeom>
          <a:no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B770929-5742-4B4D-AEE0-5E8A5834A3EE}"/>
              </a:ext>
            </a:extLst>
          </p:cNvPr>
          <p:cNvSpPr txBox="1"/>
          <p:nvPr/>
        </p:nvSpPr>
        <p:spPr>
          <a:xfrm>
            <a:off x="6726017" y="3121395"/>
            <a:ext cx="777778" cy="307777"/>
          </a:xfrm>
          <a:prstGeom prst="rect">
            <a:avLst/>
          </a:prstGeom>
          <a:noFill/>
        </p:spPr>
        <p:txBody>
          <a:bodyPr wrap="none" rtlCol="0">
            <a:spAutoFit/>
          </a:bodyPr>
          <a:lstStyle/>
          <a:p>
            <a:pPr algn="ctr"/>
            <a:r>
              <a:rPr lang="en-US" sz="1400" dirty="0"/>
              <a:t>𝚫=29.9</a:t>
            </a:r>
            <a:endParaRPr lang="en-US" sz="1200" dirty="0"/>
          </a:p>
        </p:txBody>
      </p:sp>
      <p:sp>
        <p:nvSpPr>
          <p:cNvPr id="32" name="Freeform 31">
            <a:extLst>
              <a:ext uri="{FF2B5EF4-FFF2-40B4-BE49-F238E27FC236}">
                <a16:creationId xmlns:a16="http://schemas.microsoft.com/office/drawing/2014/main" id="{73CCD16D-C816-DF46-A858-49D941F3B3A1}"/>
              </a:ext>
            </a:extLst>
          </p:cNvPr>
          <p:cNvSpPr/>
          <p:nvPr/>
        </p:nvSpPr>
        <p:spPr>
          <a:xfrm>
            <a:off x="8143405" y="3780545"/>
            <a:ext cx="592112" cy="442210"/>
          </a:xfrm>
          <a:custGeom>
            <a:avLst/>
            <a:gdLst>
              <a:gd name="connsiteX0" fmla="*/ 0 w 592112"/>
              <a:gd name="connsiteY0" fmla="*/ 727023 h 727023"/>
              <a:gd name="connsiteX1" fmla="*/ 0 w 592112"/>
              <a:gd name="connsiteY1" fmla="*/ 0 h 727023"/>
              <a:gd name="connsiteX2" fmla="*/ 592112 w 592112"/>
              <a:gd name="connsiteY2" fmla="*/ 0 h 727023"/>
              <a:gd name="connsiteX3" fmla="*/ 592112 w 592112"/>
              <a:gd name="connsiteY3" fmla="*/ 187377 h 727023"/>
            </a:gdLst>
            <a:ahLst/>
            <a:cxnLst>
              <a:cxn ang="0">
                <a:pos x="connsiteX0" y="connsiteY0"/>
              </a:cxn>
              <a:cxn ang="0">
                <a:pos x="connsiteX1" y="connsiteY1"/>
              </a:cxn>
              <a:cxn ang="0">
                <a:pos x="connsiteX2" y="connsiteY2"/>
              </a:cxn>
              <a:cxn ang="0">
                <a:pos x="connsiteX3" y="connsiteY3"/>
              </a:cxn>
            </a:cxnLst>
            <a:rect l="l" t="t" r="r" b="b"/>
            <a:pathLst>
              <a:path w="592112" h="727023">
                <a:moveTo>
                  <a:pt x="0" y="727023"/>
                </a:moveTo>
                <a:lnTo>
                  <a:pt x="0" y="0"/>
                </a:lnTo>
                <a:lnTo>
                  <a:pt x="592112" y="0"/>
                </a:lnTo>
                <a:lnTo>
                  <a:pt x="592112" y="187377"/>
                </a:lnTo>
              </a:path>
            </a:pathLst>
          </a:custGeom>
          <a:no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842F9BF-3514-B74D-AFB4-76C598D4FC04}"/>
              </a:ext>
            </a:extLst>
          </p:cNvPr>
          <p:cNvSpPr txBox="1"/>
          <p:nvPr/>
        </p:nvSpPr>
        <p:spPr>
          <a:xfrm>
            <a:off x="8037935" y="3498112"/>
            <a:ext cx="776046" cy="307777"/>
          </a:xfrm>
          <a:prstGeom prst="rect">
            <a:avLst/>
          </a:prstGeom>
          <a:noFill/>
        </p:spPr>
        <p:txBody>
          <a:bodyPr wrap="none" rtlCol="0">
            <a:spAutoFit/>
          </a:bodyPr>
          <a:lstStyle/>
          <a:p>
            <a:pPr algn="ctr"/>
            <a:r>
              <a:rPr lang="en-US" sz="1400" dirty="0"/>
              <a:t>𝚫=14.3</a:t>
            </a:r>
            <a:endParaRPr lang="en-US" sz="1200" dirty="0"/>
          </a:p>
        </p:txBody>
      </p:sp>
      <p:sp>
        <p:nvSpPr>
          <p:cNvPr id="34" name="TextBox 33">
            <a:extLst>
              <a:ext uri="{FF2B5EF4-FFF2-40B4-BE49-F238E27FC236}">
                <a16:creationId xmlns:a16="http://schemas.microsoft.com/office/drawing/2014/main" id="{F35B3AD0-C467-584A-9857-D0FB49AD0C22}"/>
              </a:ext>
            </a:extLst>
          </p:cNvPr>
          <p:cNvSpPr txBox="1"/>
          <p:nvPr/>
        </p:nvSpPr>
        <p:spPr>
          <a:xfrm>
            <a:off x="5354199" y="4497639"/>
            <a:ext cx="618936" cy="194872"/>
          </a:xfrm>
          <a:prstGeom prst="rect">
            <a:avLst/>
          </a:prstGeom>
          <a:noFill/>
          <a:ln>
            <a:noFill/>
          </a:ln>
        </p:spPr>
        <p:txBody>
          <a:bodyPr lIns="91359" tIns="60905" rIns="91359" bIns="60905" anchor="ctr"/>
          <a:lstStyle/>
          <a:p>
            <a:pPr algn="ctr" defTabSz="1217645">
              <a:defRPr/>
            </a:pPr>
            <a:r>
              <a:rPr lang="en-US" sz="800" kern="0" dirty="0">
                <a:latin typeface="Arial" panose="020B0604020202020204"/>
              </a:rPr>
              <a:t>n=161</a:t>
            </a:r>
          </a:p>
        </p:txBody>
      </p:sp>
      <p:sp>
        <p:nvSpPr>
          <p:cNvPr id="35" name="TextBox 34">
            <a:extLst>
              <a:ext uri="{FF2B5EF4-FFF2-40B4-BE49-F238E27FC236}">
                <a16:creationId xmlns:a16="http://schemas.microsoft.com/office/drawing/2014/main" id="{C1F93888-B7B0-3D44-9FE1-773327335AE2}"/>
              </a:ext>
            </a:extLst>
          </p:cNvPr>
          <p:cNvSpPr txBox="1"/>
          <p:nvPr/>
        </p:nvSpPr>
        <p:spPr>
          <a:xfrm>
            <a:off x="5880100" y="4503923"/>
            <a:ext cx="685800" cy="194872"/>
          </a:xfrm>
          <a:prstGeom prst="rect">
            <a:avLst/>
          </a:prstGeom>
          <a:noFill/>
          <a:ln>
            <a:noFill/>
          </a:ln>
        </p:spPr>
        <p:txBody>
          <a:bodyPr lIns="91359" tIns="60905" rIns="91359" bIns="60905" anchor="ctr"/>
          <a:lstStyle/>
          <a:p>
            <a:pPr algn="ctr" defTabSz="1217645">
              <a:defRPr/>
            </a:pPr>
            <a:r>
              <a:rPr lang="en-US" sz="800" kern="0" dirty="0">
                <a:latin typeface="Arial" panose="020B0604020202020204"/>
              </a:rPr>
              <a:t>n=166</a:t>
            </a:r>
          </a:p>
        </p:txBody>
      </p:sp>
      <p:sp>
        <p:nvSpPr>
          <p:cNvPr id="36" name="TextBox 35">
            <a:extLst>
              <a:ext uri="{FF2B5EF4-FFF2-40B4-BE49-F238E27FC236}">
                <a16:creationId xmlns:a16="http://schemas.microsoft.com/office/drawing/2014/main" id="{B43D10A8-1297-0243-8769-880EF7AC5A2C}"/>
              </a:ext>
            </a:extLst>
          </p:cNvPr>
          <p:cNvSpPr txBox="1"/>
          <p:nvPr/>
        </p:nvSpPr>
        <p:spPr>
          <a:xfrm>
            <a:off x="6599538" y="4491290"/>
            <a:ext cx="618936" cy="194872"/>
          </a:xfrm>
          <a:prstGeom prst="rect">
            <a:avLst/>
          </a:prstGeom>
          <a:noFill/>
          <a:ln>
            <a:noFill/>
          </a:ln>
        </p:spPr>
        <p:txBody>
          <a:bodyPr lIns="91359" tIns="60905" rIns="91359" bIns="60905" anchor="ctr"/>
          <a:lstStyle/>
          <a:p>
            <a:pPr algn="ctr" defTabSz="1217645">
              <a:defRPr/>
            </a:pPr>
            <a:r>
              <a:rPr lang="en-US" sz="800" kern="0" dirty="0">
                <a:solidFill>
                  <a:prstClr val="white"/>
                </a:solidFill>
                <a:latin typeface="Arial" panose="020B0604020202020204"/>
              </a:rPr>
              <a:t>n=161</a:t>
            </a:r>
          </a:p>
        </p:txBody>
      </p:sp>
      <p:sp>
        <p:nvSpPr>
          <p:cNvPr id="37" name="TextBox 36">
            <a:extLst>
              <a:ext uri="{FF2B5EF4-FFF2-40B4-BE49-F238E27FC236}">
                <a16:creationId xmlns:a16="http://schemas.microsoft.com/office/drawing/2014/main" id="{FF7FC2D9-CBC0-5042-9E02-335BA5E5E251}"/>
              </a:ext>
            </a:extLst>
          </p:cNvPr>
          <p:cNvSpPr txBox="1"/>
          <p:nvPr/>
        </p:nvSpPr>
        <p:spPr>
          <a:xfrm>
            <a:off x="7131050" y="4497573"/>
            <a:ext cx="655674" cy="194872"/>
          </a:xfrm>
          <a:prstGeom prst="rect">
            <a:avLst/>
          </a:prstGeom>
          <a:noFill/>
          <a:ln>
            <a:noFill/>
          </a:ln>
        </p:spPr>
        <p:txBody>
          <a:bodyPr lIns="91359" tIns="60905" rIns="91359" bIns="60905" anchor="ctr"/>
          <a:lstStyle/>
          <a:p>
            <a:pPr algn="ctr" defTabSz="1217645">
              <a:defRPr/>
            </a:pPr>
            <a:r>
              <a:rPr lang="en-US" sz="800" kern="0" dirty="0">
                <a:latin typeface="Arial" panose="020B0604020202020204"/>
              </a:rPr>
              <a:t>n=166</a:t>
            </a:r>
          </a:p>
        </p:txBody>
      </p:sp>
      <p:sp>
        <p:nvSpPr>
          <p:cNvPr id="38" name="TextBox 37">
            <a:extLst>
              <a:ext uri="{FF2B5EF4-FFF2-40B4-BE49-F238E27FC236}">
                <a16:creationId xmlns:a16="http://schemas.microsoft.com/office/drawing/2014/main" id="{DD980AF1-EF88-9149-A36C-164436436FFF}"/>
              </a:ext>
            </a:extLst>
          </p:cNvPr>
          <p:cNvSpPr txBox="1"/>
          <p:nvPr/>
        </p:nvSpPr>
        <p:spPr>
          <a:xfrm>
            <a:off x="7831438" y="4497639"/>
            <a:ext cx="618936" cy="194872"/>
          </a:xfrm>
          <a:prstGeom prst="rect">
            <a:avLst/>
          </a:prstGeom>
          <a:noFill/>
          <a:ln>
            <a:noFill/>
          </a:ln>
        </p:spPr>
        <p:txBody>
          <a:bodyPr lIns="91359" tIns="60905" rIns="91359" bIns="60905" anchor="ctr"/>
          <a:lstStyle/>
          <a:p>
            <a:pPr algn="ctr" defTabSz="1217645">
              <a:defRPr/>
            </a:pPr>
            <a:r>
              <a:rPr lang="en-US" sz="800" kern="0" dirty="0">
                <a:solidFill>
                  <a:prstClr val="white"/>
                </a:solidFill>
                <a:latin typeface="Arial" panose="020B0604020202020204"/>
              </a:rPr>
              <a:t>n=161</a:t>
            </a:r>
          </a:p>
        </p:txBody>
      </p:sp>
      <p:sp>
        <p:nvSpPr>
          <p:cNvPr id="39" name="TextBox 38">
            <a:extLst>
              <a:ext uri="{FF2B5EF4-FFF2-40B4-BE49-F238E27FC236}">
                <a16:creationId xmlns:a16="http://schemas.microsoft.com/office/drawing/2014/main" id="{B67E2265-D3AB-DB4B-A2A3-92778DECA547}"/>
              </a:ext>
            </a:extLst>
          </p:cNvPr>
          <p:cNvSpPr txBox="1"/>
          <p:nvPr/>
        </p:nvSpPr>
        <p:spPr>
          <a:xfrm>
            <a:off x="8362950" y="4503923"/>
            <a:ext cx="647700" cy="194872"/>
          </a:xfrm>
          <a:prstGeom prst="rect">
            <a:avLst/>
          </a:prstGeom>
          <a:noFill/>
          <a:ln>
            <a:noFill/>
          </a:ln>
        </p:spPr>
        <p:txBody>
          <a:bodyPr lIns="91359" tIns="60905" rIns="91359" bIns="60905" anchor="ctr"/>
          <a:lstStyle/>
          <a:p>
            <a:pPr algn="ctr" defTabSz="1217645">
              <a:defRPr/>
            </a:pPr>
            <a:r>
              <a:rPr lang="en-US" sz="800" kern="0" dirty="0">
                <a:latin typeface="Arial" panose="020B0604020202020204"/>
              </a:rPr>
              <a:t>n=166</a:t>
            </a:r>
          </a:p>
        </p:txBody>
      </p:sp>
      <p:sp>
        <p:nvSpPr>
          <p:cNvPr id="41" name="Rectangle 40">
            <a:extLst>
              <a:ext uri="{FF2B5EF4-FFF2-40B4-BE49-F238E27FC236}">
                <a16:creationId xmlns:a16="http://schemas.microsoft.com/office/drawing/2014/main" id="{306C03D0-44BC-ED48-9923-36594BF9CF89}"/>
              </a:ext>
            </a:extLst>
          </p:cNvPr>
          <p:cNvSpPr/>
          <p:nvPr/>
        </p:nvSpPr>
        <p:spPr>
          <a:xfrm>
            <a:off x="389861" y="1981201"/>
            <a:ext cx="8364280" cy="369332"/>
          </a:xfrm>
          <a:prstGeom prst="rect">
            <a:avLst/>
          </a:prstGeom>
        </p:spPr>
        <p:txBody>
          <a:bodyPr wrap="square">
            <a:spAutoFit/>
          </a:bodyPr>
          <a:lstStyle/>
          <a:p>
            <a:pPr algn="ctr" defTabSz="457097">
              <a:defRPr/>
            </a:pPr>
            <a:r>
              <a:rPr lang="en-US" b="1" kern="0" dirty="0">
                <a:solidFill>
                  <a:schemeClr val="accent1"/>
                </a:solidFill>
                <a:latin typeface="Arial" panose="020B0604020202020204"/>
              </a:rPr>
              <a:t>UNIFI: Efficacy outcomes for ustekinumab induction therapy at week 8</a:t>
            </a:r>
            <a:endParaRPr lang="en-GB" b="1" kern="0" dirty="0">
              <a:solidFill>
                <a:schemeClr val="accent1"/>
              </a:solidFill>
              <a:latin typeface="Arial" panose="020B0604020202020204"/>
            </a:endParaRPr>
          </a:p>
        </p:txBody>
      </p:sp>
      <p:sp>
        <p:nvSpPr>
          <p:cNvPr id="42" name="TextBox 41">
            <a:extLst>
              <a:ext uri="{FF2B5EF4-FFF2-40B4-BE49-F238E27FC236}">
                <a16:creationId xmlns:a16="http://schemas.microsoft.com/office/drawing/2014/main" id="{11A4D096-326C-134D-B14B-CF9E19E152B0}"/>
              </a:ext>
            </a:extLst>
          </p:cNvPr>
          <p:cNvSpPr txBox="1"/>
          <p:nvPr/>
        </p:nvSpPr>
        <p:spPr>
          <a:xfrm>
            <a:off x="2213461" y="4518837"/>
            <a:ext cx="682052" cy="194872"/>
          </a:xfrm>
          <a:prstGeom prst="rect">
            <a:avLst/>
          </a:prstGeom>
          <a:noFill/>
          <a:ln>
            <a:noFill/>
          </a:ln>
        </p:spPr>
        <p:txBody>
          <a:bodyPr lIns="91359" tIns="60905" rIns="91359" bIns="60905" anchor="ctr"/>
          <a:lstStyle/>
          <a:p>
            <a:pPr algn="ctr" defTabSz="1217645">
              <a:defRPr/>
            </a:pPr>
            <a:r>
              <a:rPr lang="en-US" sz="800" kern="0" dirty="0">
                <a:solidFill>
                  <a:prstClr val="white"/>
                </a:solidFill>
                <a:latin typeface="Arial" panose="020B0604020202020204"/>
              </a:rPr>
              <a:t>n=151</a:t>
            </a:r>
          </a:p>
        </p:txBody>
      </p:sp>
      <p:sp>
        <p:nvSpPr>
          <p:cNvPr id="43" name="TextBox 42">
            <a:extLst>
              <a:ext uri="{FF2B5EF4-FFF2-40B4-BE49-F238E27FC236}">
                <a16:creationId xmlns:a16="http://schemas.microsoft.com/office/drawing/2014/main" id="{31B97163-6BC3-A646-850A-6FB5C690E157}"/>
              </a:ext>
            </a:extLst>
          </p:cNvPr>
          <p:cNvSpPr txBox="1"/>
          <p:nvPr/>
        </p:nvSpPr>
        <p:spPr>
          <a:xfrm>
            <a:off x="2737883" y="4518837"/>
            <a:ext cx="655674" cy="194872"/>
          </a:xfrm>
          <a:prstGeom prst="rect">
            <a:avLst/>
          </a:prstGeom>
          <a:noFill/>
          <a:ln>
            <a:noFill/>
          </a:ln>
        </p:spPr>
        <p:txBody>
          <a:bodyPr lIns="91359" tIns="60905" rIns="91359" bIns="60905" anchor="ctr"/>
          <a:lstStyle/>
          <a:p>
            <a:pPr algn="ctr" defTabSz="1217645">
              <a:defRPr/>
            </a:pPr>
            <a:r>
              <a:rPr lang="en-US" sz="800" kern="0" dirty="0">
                <a:latin typeface="Arial" panose="020B0604020202020204"/>
              </a:rPr>
              <a:t>n=147</a:t>
            </a:r>
          </a:p>
        </p:txBody>
      </p:sp>
      <p:sp>
        <p:nvSpPr>
          <p:cNvPr id="44" name="TextBox 43">
            <a:extLst>
              <a:ext uri="{FF2B5EF4-FFF2-40B4-BE49-F238E27FC236}">
                <a16:creationId xmlns:a16="http://schemas.microsoft.com/office/drawing/2014/main" id="{E3CD2655-6348-F642-B0D4-830AD7C35E6D}"/>
              </a:ext>
            </a:extLst>
          </p:cNvPr>
          <p:cNvSpPr txBox="1"/>
          <p:nvPr/>
        </p:nvSpPr>
        <p:spPr>
          <a:xfrm>
            <a:off x="3423801" y="4533015"/>
            <a:ext cx="682052" cy="194872"/>
          </a:xfrm>
          <a:prstGeom prst="rect">
            <a:avLst/>
          </a:prstGeom>
          <a:noFill/>
          <a:ln>
            <a:noFill/>
          </a:ln>
        </p:spPr>
        <p:txBody>
          <a:bodyPr lIns="91359" tIns="60905" rIns="91359" bIns="60905" anchor="ctr"/>
          <a:lstStyle/>
          <a:p>
            <a:pPr algn="ctr" defTabSz="1217645">
              <a:defRPr/>
            </a:pPr>
            <a:r>
              <a:rPr lang="en-US" sz="800" kern="0" dirty="0">
                <a:solidFill>
                  <a:prstClr val="white"/>
                </a:solidFill>
                <a:latin typeface="Arial" panose="020B0604020202020204"/>
              </a:rPr>
              <a:t>n=151</a:t>
            </a:r>
          </a:p>
        </p:txBody>
      </p:sp>
      <p:sp>
        <p:nvSpPr>
          <p:cNvPr id="45" name="TextBox 44">
            <a:extLst>
              <a:ext uri="{FF2B5EF4-FFF2-40B4-BE49-F238E27FC236}">
                <a16:creationId xmlns:a16="http://schemas.microsoft.com/office/drawing/2014/main" id="{019C2DE3-9DA8-AB4A-A955-7B75FB8DD0C2}"/>
              </a:ext>
            </a:extLst>
          </p:cNvPr>
          <p:cNvSpPr txBox="1"/>
          <p:nvPr/>
        </p:nvSpPr>
        <p:spPr>
          <a:xfrm>
            <a:off x="3948223" y="4533015"/>
            <a:ext cx="655674" cy="194872"/>
          </a:xfrm>
          <a:prstGeom prst="rect">
            <a:avLst/>
          </a:prstGeom>
          <a:noFill/>
          <a:ln>
            <a:noFill/>
          </a:ln>
        </p:spPr>
        <p:txBody>
          <a:bodyPr lIns="91359" tIns="60905" rIns="91359" bIns="60905" anchor="ctr"/>
          <a:lstStyle/>
          <a:p>
            <a:pPr algn="ctr" defTabSz="1217645">
              <a:defRPr/>
            </a:pPr>
            <a:r>
              <a:rPr lang="en-US" sz="800" kern="0" dirty="0">
                <a:latin typeface="Arial" panose="020B0604020202020204"/>
              </a:rPr>
              <a:t>n=147</a:t>
            </a:r>
          </a:p>
        </p:txBody>
      </p:sp>
      <p:graphicFrame>
        <p:nvGraphicFramePr>
          <p:cNvPr id="47" name="Table 46">
            <a:extLst>
              <a:ext uri="{FF2B5EF4-FFF2-40B4-BE49-F238E27FC236}">
                <a16:creationId xmlns:a16="http://schemas.microsoft.com/office/drawing/2014/main" id="{A9F1F098-E55B-5147-9F64-A154E092DD75}"/>
              </a:ext>
            </a:extLst>
          </p:cNvPr>
          <p:cNvGraphicFramePr>
            <a:graphicFrameLocks noGrp="1"/>
          </p:cNvGraphicFramePr>
          <p:nvPr/>
        </p:nvGraphicFramePr>
        <p:xfrm>
          <a:off x="5209954" y="4651744"/>
          <a:ext cx="3751959" cy="525780"/>
        </p:xfrm>
        <a:graphic>
          <a:graphicData uri="http://schemas.openxmlformats.org/drawingml/2006/table">
            <a:tbl>
              <a:tblPr firstRow="1" bandRow="1">
                <a:tableStyleId>{5940675A-B579-460E-94D1-54222C63F5DA}</a:tableStyleId>
              </a:tblPr>
              <a:tblGrid>
                <a:gridCol w="1250653">
                  <a:extLst>
                    <a:ext uri="{9D8B030D-6E8A-4147-A177-3AD203B41FA5}">
                      <a16:colId xmlns:a16="http://schemas.microsoft.com/office/drawing/2014/main" val="1106444238"/>
                    </a:ext>
                  </a:extLst>
                </a:gridCol>
                <a:gridCol w="1250653">
                  <a:extLst>
                    <a:ext uri="{9D8B030D-6E8A-4147-A177-3AD203B41FA5}">
                      <a16:colId xmlns:a16="http://schemas.microsoft.com/office/drawing/2014/main" val="882508525"/>
                    </a:ext>
                  </a:extLst>
                </a:gridCol>
                <a:gridCol w="1250653">
                  <a:extLst>
                    <a:ext uri="{9D8B030D-6E8A-4147-A177-3AD203B41FA5}">
                      <a16:colId xmlns:a16="http://schemas.microsoft.com/office/drawing/2014/main" val="228833216"/>
                    </a:ext>
                  </a:extLst>
                </a:gridCol>
              </a:tblGrid>
              <a:tr h="525780">
                <a:tc>
                  <a:txBody>
                    <a:bodyPr/>
                    <a:lstStyle/>
                    <a:p>
                      <a:pPr algn="ctr"/>
                      <a:r>
                        <a:rPr lang="en-US" sz="1400" dirty="0"/>
                        <a:t>Clinical remission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dirty="0"/>
                        <a:t>Clinical response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dirty="0"/>
                        <a:t>Endoscopic improvement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78317553"/>
                  </a:ext>
                </a:extLst>
              </a:tr>
            </a:tbl>
          </a:graphicData>
        </a:graphic>
      </p:graphicFrame>
      <p:sp>
        <p:nvSpPr>
          <p:cNvPr id="3" name="TextBox 2">
            <a:extLst>
              <a:ext uri="{FF2B5EF4-FFF2-40B4-BE49-F238E27FC236}">
                <a16:creationId xmlns:a16="http://schemas.microsoft.com/office/drawing/2014/main" id="{2C329C3D-5372-FE17-46C5-F57A4B505811}"/>
              </a:ext>
            </a:extLst>
          </p:cNvPr>
          <p:cNvSpPr txBox="1"/>
          <p:nvPr/>
        </p:nvSpPr>
        <p:spPr>
          <a:xfrm>
            <a:off x="5973136" y="5410512"/>
            <a:ext cx="3037516" cy="1415772"/>
          </a:xfrm>
          <a:prstGeom prst="rect">
            <a:avLst/>
          </a:prstGeom>
          <a:noFill/>
        </p:spPr>
        <p:txBody>
          <a:bodyPr wrap="square" rtlCol="0">
            <a:spAutoFit/>
          </a:bodyPr>
          <a:lstStyle/>
          <a:p>
            <a:endParaRPr lang="en-GB" altLang="en-US" sz="750" dirty="0"/>
          </a:p>
          <a:p>
            <a:endParaRPr lang="en-GB" altLang="en-US" sz="750" dirty="0"/>
          </a:p>
          <a:p>
            <a:endParaRPr lang="en-GB" altLang="en-US" sz="750" dirty="0"/>
          </a:p>
          <a:p>
            <a:endParaRPr lang="en-GB" altLang="en-US" sz="750" dirty="0"/>
          </a:p>
          <a:p>
            <a:endParaRPr lang="en-GB" altLang="en-US" sz="750" dirty="0"/>
          </a:p>
          <a:p>
            <a:endParaRPr lang="en-GB" altLang="en-US" sz="750" dirty="0"/>
          </a:p>
          <a:p>
            <a:endParaRPr lang="en-GB" altLang="en-US" sz="750" dirty="0"/>
          </a:p>
          <a:p>
            <a:endParaRPr lang="en-GB" altLang="en-US" sz="1000" dirty="0"/>
          </a:p>
          <a:p>
            <a:r>
              <a:rPr lang="en-GB" altLang="en-US" sz="1000" dirty="0"/>
              <a:t>Sands BE et al. </a:t>
            </a:r>
            <a:r>
              <a:rPr lang="en-GB" altLang="en-US" sz="1000" i="1" dirty="0"/>
              <a:t>N Engl J Med</a:t>
            </a:r>
            <a:r>
              <a:rPr lang="en-GB" altLang="en-US" sz="1000" dirty="0"/>
              <a:t>. 2019;381:1201-14</a:t>
            </a:r>
            <a:r>
              <a:rPr lang="en-GB" altLang="en-US" sz="750" dirty="0"/>
              <a:t>. </a:t>
            </a:r>
            <a:endParaRPr lang="en-US" altLang="en-US" sz="750" dirty="0"/>
          </a:p>
          <a:p>
            <a:endParaRPr lang="en-US" sz="1350" dirty="0"/>
          </a:p>
        </p:txBody>
      </p:sp>
    </p:spTree>
    <p:extLst>
      <p:ext uri="{BB962C8B-B14F-4D97-AF65-F5344CB8AC3E}">
        <p14:creationId xmlns:p14="http://schemas.microsoft.com/office/powerpoint/2010/main" val="328423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981BD-0E50-9BB7-C8A5-DB316C8498A6}"/>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6C91EFC9-3B9C-6AAD-7444-D2788DE176F8}"/>
              </a:ext>
            </a:extLst>
          </p:cNvPr>
          <p:cNvSpPr>
            <a:spLocks noGrp="1"/>
          </p:cNvSpPr>
          <p:nvPr>
            <p:ph idx="1"/>
          </p:nvPr>
        </p:nvSpPr>
        <p:spPr/>
        <p:txBody>
          <a:bodyPr>
            <a:normAutofit/>
          </a:bodyPr>
          <a:lstStyle/>
          <a:p>
            <a:pPr marL="0" indent="0">
              <a:buNone/>
            </a:pPr>
            <a:r>
              <a:rPr lang="en-US" sz="2700" dirty="0"/>
              <a:t>Common case-based clinical scenarios to consider treatment options for moderate to severe UC:</a:t>
            </a:r>
          </a:p>
          <a:p>
            <a:pPr>
              <a:buFont typeface="Wingdings" panose="05000000000000000000" pitchFamily="2" charset="2"/>
              <a:buChar char="§"/>
            </a:pPr>
            <a:r>
              <a:rPr lang="en-US" sz="2700" dirty="0"/>
              <a:t>Bio-naive patients</a:t>
            </a:r>
          </a:p>
          <a:p>
            <a:pPr>
              <a:buFont typeface="Wingdings" panose="05000000000000000000" pitchFamily="2" charset="2"/>
              <a:buChar char="§"/>
            </a:pPr>
            <a:r>
              <a:rPr lang="en-US" sz="2700" dirty="0"/>
              <a:t>Patients with concomitant extraintestinal manifestations</a:t>
            </a:r>
          </a:p>
          <a:p>
            <a:pPr>
              <a:buFont typeface="Wingdings" panose="05000000000000000000" pitchFamily="2" charset="2"/>
              <a:buChar char="§"/>
            </a:pPr>
            <a:r>
              <a:rPr lang="en-US" sz="2700" dirty="0"/>
              <a:t>Bio-experienced patients</a:t>
            </a:r>
          </a:p>
          <a:p>
            <a:pPr>
              <a:buFont typeface="Wingdings" panose="05000000000000000000" pitchFamily="2" charset="2"/>
              <a:buChar char="§"/>
            </a:pPr>
            <a:r>
              <a:rPr lang="en-US" sz="2700" dirty="0"/>
              <a:t>Acute severe UC</a:t>
            </a:r>
          </a:p>
          <a:p>
            <a:pPr>
              <a:buFont typeface="Wingdings" panose="05000000000000000000" pitchFamily="2" charset="2"/>
              <a:buChar char="§"/>
            </a:pPr>
            <a:endParaRPr lang="en-US" sz="2700" dirty="0"/>
          </a:p>
        </p:txBody>
      </p:sp>
    </p:spTree>
    <p:extLst>
      <p:ext uri="{BB962C8B-B14F-4D97-AF65-F5344CB8AC3E}">
        <p14:creationId xmlns:p14="http://schemas.microsoft.com/office/powerpoint/2010/main" val="411376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7FEBE-BB7A-6C44-99E8-A5E84204A155}"/>
              </a:ext>
            </a:extLst>
          </p:cNvPr>
          <p:cNvSpPr>
            <a:spLocks noGrp="1"/>
          </p:cNvSpPr>
          <p:nvPr>
            <p:ph type="title" idx="4294967295"/>
          </p:nvPr>
        </p:nvSpPr>
        <p:spPr>
          <a:xfrm>
            <a:off x="0" y="0"/>
            <a:ext cx="9144000" cy="1514913"/>
          </a:xfrm>
        </p:spPr>
        <p:txBody>
          <a:bodyPr>
            <a:normAutofit/>
          </a:bodyPr>
          <a:lstStyle/>
          <a:p>
            <a:pPr algn="l"/>
            <a:r>
              <a:rPr lang="en-US" dirty="0"/>
              <a:t>Tofacitinib Has Not Shown Reduced </a:t>
            </a:r>
            <a:br>
              <a:rPr lang="en-US" dirty="0"/>
            </a:br>
            <a:r>
              <a:rPr lang="en-US" dirty="0"/>
              <a:t>Efficacy in Anti-TNF-Exposed Patients</a:t>
            </a:r>
          </a:p>
        </p:txBody>
      </p:sp>
      <p:sp>
        <p:nvSpPr>
          <p:cNvPr id="4" name="Text Placeholder 3">
            <a:extLst>
              <a:ext uri="{FF2B5EF4-FFF2-40B4-BE49-F238E27FC236}">
                <a16:creationId xmlns:a16="http://schemas.microsoft.com/office/drawing/2014/main" id="{6BA499F2-916F-7849-83CC-CEC809B0B9A9}"/>
              </a:ext>
            </a:extLst>
          </p:cNvPr>
          <p:cNvSpPr>
            <a:spLocks noGrp="1"/>
          </p:cNvSpPr>
          <p:nvPr>
            <p:ph type="body" sz="quarter" idx="4294967295"/>
          </p:nvPr>
        </p:nvSpPr>
        <p:spPr>
          <a:xfrm>
            <a:off x="0" y="5250498"/>
            <a:ext cx="6702029" cy="674053"/>
          </a:xfrm>
        </p:spPr>
        <p:txBody>
          <a:bodyPr>
            <a:noAutofit/>
          </a:bodyPr>
          <a:lstStyle/>
          <a:p>
            <a:pPr marL="6350" indent="-6350">
              <a:lnSpc>
                <a:spcPts val="860"/>
              </a:lnSpc>
              <a:spcBef>
                <a:spcPct val="0"/>
              </a:spcBef>
            </a:pPr>
            <a:endParaRPr lang="en-US" altLang="en-US" sz="800" dirty="0"/>
          </a:p>
          <a:p>
            <a:pPr marL="6350" indent="-6350">
              <a:lnSpc>
                <a:spcPts val="860"/>
              </a:lnSpc>
              <a:spcBef>
                <a:spcPct val="0"/>
              </a:spcBef>
            </a:pPr>
            <a:endParaRPr lang="en-US" altLang="en-US" sz="800" dirty="0"/>
          </a:p>
          <a:p>
            <a:pPr marL="6350" indent="-6350">
              <a:lnSpc>
                <a:spcPts val="860"/>
              </a:lnSpc>
              <a:spcBef>
                <a:spcPct val="0"/>
              </a:spcBef>
            </a:pPr>
            <a:endParaRPr lang="en-US" altLang="en-US" sz="800" dirty="0"/>
          </a:p>
          <a:p>
            <a:pPr marL="6350" indent="-6350">
              <a:lnSpc>
                <a:spcPts val="860"/>
              </a:lnSpc>
              <a:spcBef>
                <a:spcPct val="0"/>
              </a:spcBef>
            </a:pPr>
            <a:endParaRPr lang="en-US" altLang="en-US" sz="800" dirty="0"/>
          </a:p>
          <a:p>
            <a:pPr marL="0" indent="0">
              <a:lnSpc>
                <a:spcPts val="860"/>
              </a:lnSpc>
              <a:spcBef>
                <a:spcPct val="0"/>
              </a:spcBef>
              <a:buNone/>
            </a:pPr>
            <a:r>
              <a:rPr lang="en-US" altLang="en-US" sz="800" dirty="0"/>
              <a:t>   </a:t>
            </a:r>
            <a:r>
              <a:rPr lang="en-US" altLang="en-US" sz="1000" dirty="0"/>
              <a:t>Clinical remission: total Mayo score ≤2, with no subscore &gt;1 and rectal bleeding subscore of 0;</a:t>
            </a:r>
          </a:p>
          <a:p>
            <a:pPr marL="6350" indent="-6350">
              <a:lnSpc>
                <a:spcPts val="860"/>
              </a:lnSpc>
              <a:spcBef>
                <a:spcPct val="0"/>
              </a:spcBef>
            </a:pPr>
            <a:r>
              <a:rPr lang="en-US" altLang="en-US" sz="1000" dirty="0"/>
              <a:t> mucosal healing: Mayo endoscopic subscore ≤1. BID, twice daily; ITT, intention-to-treat.</a:t>
            </a:r>
            <a:br>
              <a:rPr lang="en-US" altLang="en-US" sz="800" dirty="0"/>
            </a:br>
            <a:endParaRPr lang="en-US" dirty="0"/>
          </a:p>
        </p:txBody>
      </p:sp>
      <p:sp>
        <p:nvSpPr>
          <p:cNvPr id="5" name="Rectangle 4">
            <a:extLst>
              <a:ext uri="{FF2B5EF4-FFF2-40B4-BE49-F238E27FC236}">
                <a16:creationId xmlns:a16="http://schemas.microsoft.com/office/drawing/2014/main" id="{6EB44EF2-5E70-E24F-9CBF-E8CB027E70F3}"/>
              </a:ext>
            </a:extLst>
          </p:cNvPr>
          <p:cNvSpPr/>
          <p:nvPr/>
        </p:nvSpPr>
        <p:spPr>
          <a:xfrm>
            <a:off x="905671" y="2891389"/>
            <a:ext cx="3568037" cy="369332"/>
          </a:xfrm>
          <a:prstGeom prst="rect">
            <a:avLst/>
          </a:prstGeom>
        </p:spPr>
        <p:txBody>
          <a:bodyPr wrap="square">
            <a:spAutoFit/>
          </a:bodyPr>
          <a:lstStyle/>
          <a:p>
            <a:pPr algn="ctr" defTabSz="457097">
              <a:defRPr/>
            </a:pPr>
            <a:r>
              <a:rPr lang="en-US" b="1" kern="0" dirty="0">
                <a:solidFill>
                  <a:schemeClr val="accent1"/>
                </a:solidFill>
                <a:latin typeface="Arial" panose="020B0604020202020204"/>
              </a:rPr>
              <a:t>Anti-TNF-naïve </a:t>
            </a:r>
            <a:endParaRPr lang="en-GB" b="1" kern="0" dirty="0">
              <a:solidFill>
                <a:schemeClr val="accent1"/>
              </a:solidFill>
              <a:latin typeface="Arial" panose="020B0604020202020204"/>
            </a:endParaRPr>
          </a:p>
        </p:txBody>
      </p:sp>
      <p:graphicFrame>
        <p:nvGraphicFramePr>
          <p:cNvPr id="6" name="Chart 5">
            <a:extLst>
              <a:ext uri="{FF2B5EF4-FFF2-40B4-BE49-F238E27FC236}">
                <a16:creationId xmlns:a16="http://schemas.microsoft.com/office/drawing/2014/main" id="{FFE3D5D5-3418-7F42-9453-8F35DAE89B61}"/>
              </a:ext>
            </a:extLst>
          </p:cNvPr>
          <p:cNvGraphicFramePr/>
          <p:nvPr/>
        </p:nvGraphicFramePr>
        <p:xfrm>
          <a:off x="502173" y="3132618"/>
          <a:ext cx="4098181" cy="184971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35341838-06B0-664A-A95C-F2E8B5C781E6}"/>
              </a:ext>
            </a:extLst>
          </p:cNvPr>
          <p:cNvSpPr txBox="1"/>
          <p:nvPr/>
        </p:nvSpPr>
        <p:spPr>
          <a:xfrm rot="16200000">
            <a:off x="-289759" y="3917939"/>
            <a:ext cx="1552357" cy="307777"/>
          </a:xfrm>
          <a:prstGeom prst="rect">
            <a:avLst/>
          </a:prstGeom>
          <a:noFill/>
        </p:spPr>
        <p:txBody>
          <a:bodyPr wrap="square" rtlCol="0">
            <a:spAutoFit/>
          </a:bodyPr>
          <a:lstStyle/>
          <a:p>
            <a:pPr algn="ctr"/>
            <a:r>
              <a:rPr lang="en-US" sz="1400" b="1" dirty="0"/>
              <a:t>Patients, %</a:t>
            </a:r>
          </a:p>
        </p:txBody>
      </p:sp>
      <p:graphicFrame>
        <p:nvGraphicFramePr>
          <p:cNvPr id="8" name="Table 7">
            <a:extLst>
              <a:ext uri="{FF2B5EF4-FFF2-40B4-BE49-F238E27FC236}">
                <a16:creationId xmlns:a16="http://schemas.microsoft.com/office/drawing/2014/main" id="{07B39267-B434-D149-BA06-1758B482F309}"/>
              </a:ext>
            </a:extLst>
          </p:cNvPr>
          <p:cNvGraphicFramePr>
            <a:graphicFrameLocks noGrp="1"/>
          </p:cNvGraphicFramePr>
          <p:nvPr/>
        </p:nvGraphicFramePr>
        <p:xfrm>
          <a:off x="997252" y="4849560"/>
          <a:ext cx="3532218" cy="320040"/>
        </p:xfrm>
        <a:graphic>
          <a:graphicData uri="http://schemas.openxmlformats.org/drawingml/2006/table">
            <a:tbl>
              <a:tblPr firstRow="1" bandRow="1">
                <a:tableStyleId>{5940675A-B579-460E-94D1-54222C63F5DA}</a:tableStyleId>
              </a:tblPr>
              <a:tblGrid>
                <a:gridCol w="1766109">
                  <a:extLst>
                    <a:ext uri="{9D8B030D-6E8A-4147-A177-3AD203B41FA5}">
                      <a16:colId xmlns:a16="http://schemas.microsoft.com/office/drawing/2014/main" val="1106444238"/>
                    </a:ext>
                  </a:extLst>
                </a:gridCol>
                <a:gridCol w="1766109">
                  <a:extLst>
                    <a:ext uri="{9D8B030D-6E8A-4147-A177-3AD203B41FA5}">
                      <a16:colId xmlns:a16="http://schemas.microsoft.com/office/drawing/2014/main" val="228833216"/>
                    </a:ext>
                  </a:extLst>
                </a:gridCol>
              </a:tblGrid>
              <a:tr h="320040">
                <a:tc>
                  <a:txBody>
                    <a:bodyPr/>
                    <a:lstStyle/>
                    <a:p>
                      <a:pPr algn="ctr"/>
                      <a:r>
                        <a:rPr lang="en-US" sz="1500" dirty="0"/>
                        <a:t>Clinical remission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500" dirty="0"/>
                        <a:t>Mucosal healing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78317553"/>
                  </a:ext>
                </a:extLst>
              </a:tr>
            </a:tbl>
          </a:graphicData>
        </a:graphic>
      </p:graphicFrame>
      <p:grpSp>
        <p:nvGrpSpPr>
          <p:cNvPr id="9" name="Group 8">
            <a:extLst>
              <a:ext uri="{FF2B5EF4-FFF2-40B4-BE49-F238E27FC236}">
                <a16:creationId xmlns:a16="http://schemas.microsoft.com/office/drawing/2014/main" id="{4EB48390-5E76-E34C-94BD-9975A3888C25}"/>
              </a:ext>
            </a:extLst>
          </p:cNvPr>
          <p:cNvGrpSpPr/>
          <p:nvPr/>
        </p:nvGrpSpPr>
        <p:grpSpPr>
          <a:xfrm>
            <a:off x="2867247" y="2503502"/>
            <a:ext cx="3644911" cy="323165"/>
            <a:chOff x="3192905" y="1416571"/>
            <a:chExt cx="3644911" cy="323164"/>
          </a:xfrm>
        </p:grpSpPr>
        <p:sp>
          <p:nvSpPr>
            <p:cNvPr id="10" name="Rectangle 9">
              <a:extLst>
                <a:ext uri="{FF2B5EF4-FFF2-40B4-BE49-F238E27FC236}">
                  <a16:creationId xmlns:a16="http://schemas.microsoft.com/office/drawing/2014/main" id="{C29303B4-4616-FB45-B159-681C6A7AB626}"/>
                </a:ext>
              </a:extLst>
            </p:cNvPr>
            <p:cNvSpPr/>
            <p:nvPr/>
          </p:nvSpPr>
          <p:spPr>
            <a:xfrm>
              <a:off x="3192905" y="1514007"/>
              <a:ext cx="119921" cy="1349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F8268095-8D49-6540-BC90-15F6EA3A52F0}"/>
                </a:ext>
              </a:extLst>
            </p:cNvPr>
            <p:cNvSpPr txBox="1"/>
            <p:nvPr/>
          </p:nvSpPr>
          <p:spPr>
            <a:xfrm>
              <a:off x="3260362" y="1416571"/>
              <a:ext cx="3577454" cy="323164"/>
            </a:xfrm>
            <a:prstGeom prst="rect">
              <a:avLst/>
            </a:prstGeom>
            <a:noFill/>
          </p:spPr>
          <p:txBody>
            <a:bodyPr wrap="none" rtlCol="0">
              <a:spAutoFit/>
            </a:bodyPr>
            <a:lstStyle/>
            <a:p>
              <a:r>
                <a:rPr lang="en-US" sz="1500" dirty="0"/>
                <a:t>Placebo               Tofacitinib 10 mg BID</a:t>
              </a:r>
            </a:p>
          </p:txBody>
        </p:sp>
        <p:sp>
          <p:nvSpPr>
            <p:cNvPr id="12" name="Rectangle 11">
              <a:extLst>
                <a:ext uri="{FF2B5EF4-FFF2-40B4-BE49-F238E27FC236}">
                  <a16:creationId xmlns:a16="http://schemas.microsoft.com/office/drawing/2014/main" id="{7B1C6FEB-A472-FE46-B692-1250122D6F93}"/>
                </a:ext>
              </a:extLst>
            </p:cNvPr>
            <p:cNvSpPr/>
            <p:nvPr/>
          </p:nvSpPr>
          <p:spPr>
            <a:xfrm>
              <a:off x="4393368" y="1514007"/>
              <a:ext cx="119921" cy="134912"/>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3" name="Freeform 12">
            <a:extLst>
              <a:ext uri="{FF2B5EF4-FFF2-40B4-BE49-F238E27FC236}">
                <a16:creationId xmlns:a16="http://schemas.microsoft.com/office/drawing/2014/main" id="{1069FD23-7DFA-0E46-9374-DF3EC4752FA4}"/>
              </a:ext>
            </a:extLst>
          </p:cNvPr>
          <p:cNvSpPr/>
          <p:nvPr/>
        </p:nvSpPr>
        <p:spPr>
          <a:xfrm>
            <a:off x="1439230" y="4011575"/>
            <a:ext cx="765254" cy="335709"/>
          </a:xfrm>
          <a:custGeom>
            <a:avLst/>
            <a:gdLst>
              <a:gd name="connsiteX0" fmla="*/ 0 w 592112"/>
              <a:gd name="connsiteY0" fmla="*/ 727023 h 727023"/>
              <a:gd name="connsiteX1" fmla="*/ 0 w 592112"/>
              <a:gd name="connsiteY1" fmla="*/ 0 h 727023"/>
              <a:gd name="connsiteX2" fmla="*/ 592112 w 592112"/>
              <a:gd name="connsiteY2" fmla="*/ 0 h 727023"/>
              <a:gd name="connsiteX3" fmla="*/ 592112 w 592112"/>
              <a:gd name="connsiteY3" fmla="*/ 187377 h 727023"/>
            </a:gdLst>
            <a:ahLst/>
            <a:cxnLst>
              <a:cxn ang="0">
                <a:pos x="connsiteX0" y="connsiteY0"/>
              </a:cxn>
              <a:cxn ang="0">
                <a:pos x="connsiteX1" y="connsiteY1"/>
              </a:cxn>
              <a:cxn ang="0">
                <a:pos x="connsiteX2" y="connsiteY2"/>
              </a:cxn>
              <a:cxn ang="0">
                <a:pos x="connsiteX3" y="connsiteY3"/>
              </a:cxn>
            </a:cxnLst>
            <a:rect l="l" t="t" r="r" b="b"/>
            <a:pathLst>
              <a:path w="592112" h="727023">
                <a:moveTo>
                  <a:pt x="0" y="727023"/>
                </a:moveTo>
                <a:lnTo>
                  <a:pt x="0" y="0"/>
                </a:lnTo>
                <a:lnTo>
                  <a:pt x="592112" y="0"/>
                </a:lnTo>
                <a:lnTo>
                  <a:pt x="592112" y="187377"/>
                </a:lnTo>
              </a:path>
            </a:pathLst>
          </a:custGeom>
          <a:no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52798C2C-7328-F347-B94D-ADD93ED24ADD}"/>
              </a:ext>
            </a:extLst>
          </p:cNvPr>
          <p:cNvSpPr txBox="1"/>
          <p:nvPr/>
        </p:nvSpPr>
        <p:spPr>
          <a:xfrm>
            <a:off x="1446306" y="3728968"/>
            <a:ext cx="777778" cy="307777"/>
          </a:xfrm>
          <a:prstGeom prst="rect">
            <a:avLst/>
          </a:prstGeom>
          <a:noFill/>
        </p:spPr>
        <p:txBody>
          <a:bodyPr wrap="none" rtlCol="0">
            <a:spAutoFit/>
          </a:bodyPr>
          <a:lstStyle/>
          <a:p>
            <a:pPr algn="ctr"/>
            <a:r>
              <a:rPr lang="en-US" sz="1400" dirty="0"/>
              <a:t>𝚫=11.2</a:t>
            </a:r>
            <a:endParaRPr lang="en-US" sz="1200" dirty="0"/>
          </a:p>
        </p:txBody>
      </p:sp>
      <p:sp>
        <p:nvSpPr>
          <p:cNvPr id="19" name="Rectangle 18">
            <a:extLst>
              <a:ext uri="{FF2B5EF4-FFF2-40B4-BE49-F238E27FC236}">
                <a16:creationId xmlns:a16="http://schemas.microsoft.com/office/drawing/2014/main" id="{AB332D73-A5E5-9B4B-9AEA-B405CF27F7E2}"/>
              </a:ext>
            </a:extLst>
          </p:cNvPr>
          <p:cNvSpPr/>
          <p:nvPr/>
        </p:nvSpPr>
        <p:spPr>
          <a:xfrm>
            <a:off x="5360234" y="2678738"/>
            <a:ext cx="3568037" cy="369332"/>
          </a:xfrm>
          <a:prstGeom prst="rect">
            <a:avLst/>
          </a:prstGeom>
        </p:spPr>
        <p:txBody>
          <a:bodyPr wrap="square">
            <a:spAutoFit/>
          </a:bodyPr>
          <a:lstStyle/>
          <a:p>
            <a:pPr algn="ctr" defTabSz="457097">
              <a:defRPr/>
            </a:pPr>
            <a:r>
              <a:rPr lang="en-US" b="1" kern="0" dirty="0">
                <a:solidFill>
                  <a:schemeClr val="accent1"/>
                </a:solidFill>
                <a:latin typeface="Arial" panose="020B0604020202020204"/>
              </a:rPr>
              <a:t>Anti-TNF exposed</a:t>
            </a:r>
            <a:endParaRPr lang="en-GB" b="1" kern="0" dirty="0">
              <a:solidFill>
                <a:schemeClr val="accent1"/>
              </a:solidFill>
              <a:latin typeface="Arial" panose="020B0604020202020204"/>
            </a:endParaRPr>
          </a:p>
        </p:txBody>
      </p:sp>
      <p:sp>
        <p:nvSpPr>
          <p:cNvPr id="20" name="Freeform 19">
            <a:extLst>
              <a:ext uri="{FF2B5EF4-FFF2-40B4-BE49-F238E27FC236}">
                <a16:creationId xmlns:a16="http://schemas.microsoft.com/office/drawing/2014/main" id="{90762473-C3C5-5A49-8F34-2CFC342C2CB1}"/>
              </a:ext>
            </a:extLst>
          </p:cNvPr>
          <p:cNvSpPr/>
          <p:nvPr/>
        </p:nvSpPr>
        <p:spPr>
          <a:xfrm>
            <a:off x="3202577" y="3765555"/>
            <a:ext cx="802354" cy="442210"/>
          </a:xfrm>
          <a:custGeom>
            <a:avLst/>
            <a:gdLst>
              <a:gd name="connsiteX0" fmla="*/ 0 w 592112"/>
              <a:gd name="connsiteY0" fmla="*/ 727023 h 727023"/>
              <a:gd name="connsiteX1" fmla="*/ 0 w 592112"/>
              <a:gd name="connsiteY1" fmla="*/ 0 h 727023"/>
              <a:gd name="connsiteX2" fmla="*/ 592112 w 592112"/>
              <a:gd name="connsiteY2" fmla="*/ 0 h 727023"/>
              <a:gd name="connsiteX3" fmla="*/ 592112 w 592112"/>
              <a:gd name="connsiteY3" fmla="*/ 187377 h 727023"/>
            </a:gdLst>
            <a:ahLst/>
            <a:cxnLst>
              <a:cxn ang="0">
                <a:pos x="connsiteX0" y="connsiteY0"/>
              </a:cxn>
              <a:cxn ang="0">
                <a:pos x="connsiteX1" y="connsiteY1"/>
              </a:cxn>
              <a:cxn ang="0">
                <a:pos x="connsiteX2" y="connsiteY2"/>
              </a:cxn>
              <a:cxn ang="0">
                <a:pos x="connsiteX3" y="connsiteY3"/>
              </a:cxn>
            </a:cxnLst>
            <a:rect l="l" t="t" r="r" b="b"/>
            <a:pathLst>
              <a:path w="592112" h="727023">
                <a:moveTo>
                  <a:pt x="0" y="727023"/>
                </a:moveTo>
                <a:lnTo>
                  <a:pt x="0" y="0"/>
                </a:lnTo>
                <a:lnTo>
                  <a:pt x="592112" y="0"/>
                </a:lnTo>
                <a:lnTo>
                  <a:pt x="592112" y="187377"/>
                </a:lnTo>
              </a:path>
            </a:pathLst>
          </a:custGeom>
          <a:no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CF32DE-17CF-C947-8E7A-07926690F249}"/>
              </a:ext>
            </a:extLst>
          </p:cNvPr>
          <p:cNvSpPr txBox="1"/>
          <p:nvPr/>
        </p:nvSpPr>
        <p:spPr>
          <a:xfrm>
            <a:off x="3223832" y="3483123"/>
            <a:ext cx="777778" cy="307777"/>
          </a:xfrm>
          <a:prstGeom prst="rect">
            <a:avLst/>
          </a:prstGeom>
          <a:noFill/>
        </p:spPr>
        <p:txBody>
          <a:bodyPr wrap="none" rtlCol="0">
            <a:spAutoFit/>
          </a:bodyPr>
          <a:lstStyle/>
          <a:p>
            <a:pPr algn="ctr"/>
            <a:r>
              <a:rPr lang="en-US" sz="1400" dirty="0"/>
              <a:t>𝚫=15.0</a:t>
            </a:r>
            <a:endParaRPr lang="en-US" sz="1200" dirty="0"/>
          </a:p>
        </p:txBody>
      </p:sp>
      <p:sp>
        <p:nvSpPr>
          <p:cNvPr id="24" name="TextBox 23">
            <a:extLst>
              <a:ext uri="{FF2B5EF4-FFF2-40B4-BE49-F238E27FC236}">
                <a16:creationId xmlns:a16="http://schemas.microsoft.com/office/drawing/2014/main" id="{6A2CE75D-8BC7-4948-871D-BD9BDF09A3BE}"/>
              </a:ext>
            </a:extLst>
          </p:cNvPr>
          <p:cNvSpPr txBox="1"/>
          <p:nvPr/>
        </p:nvSpPr>
        <p:spPr>
          <a:xfrm>
            <a:off x="1123624" y="4680903"/>
            <a:ext cx="682052" cy="194872"/>
          </a:xfrm>
          <a:prstGeom prst="rect">
            <a:avLst/>
          </a:prstGeom>
          <a:noFill/>
          <a:ln>
            <a:noFill/>
          </a:ln>
        </p:spPr>
        <p:txBody>
          <a:bodyPr lIns="91359" tIns="60905" rIns="91359" bIns="60905" anchor="ctr"/>
          <a:lstStyle/>
          <a:p>
            <a:pPr algn="ctr" defTabSz="1217645">
              <a:defRPr/>
            </a:pPr>
            <a:r>
              <a:rPr lang="en-US" sz="1000" kern="0" dirty="0">
                <a:solidFill>
                  <a:prstClr val="white"/>
                </a:solidFill>
                <a:latin typeface="Arial" panose="020B0604020202020204"/>
              </a:rPr>
              <a:t>n=104</a:t>
            </a:r>
          </a:p>
        </p:txBody>
      </p:sp>
      <p:sp>
        <p:nvSpPr>
          <p:cNvPr id="25" name="TextBox 24">
            <a:extLst>
              <a:ext uri="{FF2B5EF4-FFF2-40B4-BE49-F238E27FC236}">
                <a16:creationId xmlns:a16="http://schemas.microsoft.com/office/drawing/2014/main" id="{CA38D099-1333-2F45-AAF0-5D01ECA55D73}"/>
              </a:ext>
            </a:extLst>
          </p:cNvPr>
          <p:cNvSpPr txBox="1"/>
          <p:nvPr/>
        </p:nvSpPr>
        <p:spPr>
          <a:xfrm>
            <a:off x="1846521" y="4665921"/>
            <a:ext cx="726558" cy="194872"/>
          </a:xfrm>
          <a:prstGeom prst="rect">
            <a:avLst/>
          </a:prstGeom>
          <a:noFill/>
          <a:ln>
            <a:noFill/>
          </a:ln>
        </p:spPr>
        <p:txBody>
          <a:bodyPr lIns="91359" tIns="60905" rIns="91359" bIns="60905" anchor="ctr"/>
          <a:lstStyle/>
          <a:p>
            <a:pPr algn="ctr" defTabSz="1217645">
              <a:defRPr/>
            </a:pPr>
            <a:r>
              <a:rPr lang="en-US" sz="1000" kern="0" dirty="0">
                <a:latin typeface="Arial" panose="020B0604020202020204"/>
              </a:rPr>
              <a:t>n=417</a:t>
            </a:r>
          </a:p>
        </p:txBody>
      </p:sp>
      <p:sp>
        <p:nvSpPr>
          <p:cNvPr id="30" name="Rectangle 29">
            <a:extLst>
              <a:ext uri="{FF2B5EF4-FFF2-40B4-BE49-F238E27FC236}">
                <a16:creationId xmlns:a16="http://schemas.microsoft.com/office/drawing/2014/main" id="{7978CA4C-9622-F041-BF8C-5B762B3BD19F}"/>
              </a:ext>
            </a:extLst>
          </p:cNvPr>
          <p:cNvSpPr/>
          <p:nvPr/>
        </p:nvSpPr>
        <p:spPr>
          <a:xfrm>
            <a:off x="354419" y="1917405"/>
            <a:ext cx="8364280" cy="646331"/>
          </a:xfrm>
          <a:prstGeom prst="rect">
            <a:avLst/>
          </a:prstGeom>
        </p:spPr>
        <p:txBody>
          <a:bodyPr wrap="square">
            <a:spAutoFit/>
          </a:bodyPr>
          <a:lstStyle/>
          <a:p>
            <a:pPr algn="ctr" defTabSz="457097">
              <a:defRPr/>
            </a:pPr>
            <a:r>
              <a:rPr lang="en-US" b="1" kern="0" dirty="0">
                <a:solidFill>
                  <a:schemeClr val="accent1"/>
                </a:solidFill>
                <a:latin typeface="Arial" panose="020B0604020202020204"/>
              </a:rPr>
              <a:t>OCTAVE 1 and 2: Efficacy outcomes for tofacitinib induction therapy </a:t>
            </a:r>
            <a:br>
              <a:rPr lang="en-US" b="1" kern="0" dirty="0">
                <a:solidFill>
                  <a:schemeClr val="accent1"/>
                </a:solidFill>
                <a:latin typeface="Arial" panose="020B0604020202020204"/>
              </a:rPr>
            </a:br>
            <a:r>
              <a:rPr lang="en-US" b="1" kern="0" dirty="0">
                <a:solidFill>
                  <a:schemeClr val="accent1"/>
                </a:solidFill>
                <a:latin typeface="Arial" panose="020B0604020202020204"/>
              </a:rPr>
              <a:t>at week 8 (ITT population)</a:t>
            </a:r>
            <a:endParaRPr lang="en-GB" b="1" kern="0" dirty="0">
              <a:solidFill>
                <a:schemeClr val="accent1"/>
              </a:solidFill>
              <a:latin typeface="Arial" panose="020B0604020202020204"/>
            </a:endParaRPr>
          </a:p>
        </p:txBody>
      </p:sp>
      <p:sp>
        <p:nvSpPr>
          <p:cNvPr id="42" name="TextBox 41">
            <a:extLst>
              <a:ext uri="{FF2B5EF4-FFF2-40B4-BE49-F238E27FC236}">
                <a16:creationId xmlns:a16="http://schemas.microsoft.com/office/drawing/2014/main" id="{1BEA0AAF-5751-2F4C-8161-11B1B015455B}"/>
              </a:ext>
            </a:extLst>
          </p:cNvPr>
          <p:cNvSpPr txBox="1"/>
          <p:nvPr/>
        </p:nvSpPr>
        <p:spPr>
          <a:xfrm>
            <a:off x="2858503" y="4647234"/>
            <a:ext cx="682052" cy="194872"/>
          </a:xfrm>
          <a:prstGeom prst="rect">
            <a:avLst/>
          </a:prstGeom>
          <a:noFill/>
          <a:ln>
            <a:noFill/>
          </a:ln>
        </p:spPr>
        <p:txBody>
          <a:bodyPr lIns="91359" tIns="60905" rIns="91359" bIns="60905" anchor="ctr"/>
          <a:lstStyle/>
          <a:p>
            <a:pPr algn="ctr" defTabSz="1217645">
              <a:defRPr/>
            </a:pPr>
            <a:r>
              <a:rPr lang="en-US" sz="1000" kern="0" dirty="0">
                <a:solidFill>
                  <a:prstClr val="white"/>
                </a:solidFill>
                <a:latin typeface="Arial" panose="020B0604020202020204"/>
              </a:rPr>
              <a:t>n=104</a:t>
            </a:r>
          </a:p>
        </p:txBody>
      </p:sp>
      <p:sp>
        <p:nvSpPr>
          <p:cNvPr id="43" name="TextBox 42">
            <a:extLst>
              <a:ext uri="{FF2B5EF4-FFF2-40B4-BE49-F238E27FC236}">
                <a16:creationId xmlns:a16="http://schemas.microsoft.com/office/drawing/2014/main" id="{29A6C7D6-8D54-BB4B-AB80-2C7049E97C9C}"/>
              </a:ext>
            </a:extLst>
          </p:cNvPr>
          <p:cNvSpPr txBox="1"/>
          <p:nvPr/>
        </p:nvSpPr>
        <p:spPr>
          <a:xfrm>
            <a:off x="3581400" y="4632252"/>
            <a:ext cx="726558" cy="194872"/>
          </a:xfrm>
          <a:prstGeom prst="rect">
            <a:avLst/>
          </a:prstGeom>
          <a:noFill/>
          <a:ln>
            <a:noFill/>
          </a:ln>
        </p:spPr>
        <p:txBody>
          <a:bodyPr lIns="91359" tIns="60905" rIns="91359" bIns="60905" anchor="ctr"/>
          <a:lstStyle/>
          <a:p>
            <a:pPr algn="ctr" defTabSz="1217645">
              <a:defRPr/>
            </a:pPr>
            <a:r>
              <a:rPr lang="en-US" sz="1000" kern="0" dirty="0">
                <a:latin typeface="Arial" panose="020B0604020202020204"/>
              </a:rPr>
              <a:t>n=417</a:t>
            </a:r>
          </a:p>
        </p:txBody>
      </p:sp>
      <p:graphicFrame>
        <p:nvGraphicFramePr>
          <p:cNvPr id="44" name="Chart 43">
            <a:extLst>
              <a:ext uri="{FF2B5EF4-FFF2-40B4-BE49-F238E27FC236}">
                <a16:creationId xmlns:a16="http://schemas.microsoft.com/office/drawing/2014/main" id="{BE50BE19-A81F-0B41-9131-23B94E27BFC0}"/>
              </a:ext>
            </a:extLst>
          </p:cNvPr>
          <p:cNvGraphicFramePr/>
          <p:nvPr/>
        </p:nvGraphicFramePr>
        <p:xfrm>
          <a:off x="4819428" y="3097835"/>
          <a:ext cx="4098181" cy="1849717"/>
        </p:xfrm>
        <a:graphic>
          <a:graphicData uri="http://schemas.openxmlformats.org/drawingml/2006/chart">
            <c:chart xmlns:c="http://schemas.openxmlformats.org/drawingml/2006/chart" xmlns:r="http://schemas.openxmlformats.org/officeDocument/2006/relationships" r:id="rId3"/>
          </a:graphicData>
        </a:graphic>
      </p:graphicFrame>
      <p:sp>
        <p:nvSpPr>
          <p:cNvPr id="45" name="TextBox 44">
            <a:extLst>
              <a:ext uri="{FF2B5EF4-FFF2-40B4-BE49-F238E27FC236}">
                <a16:creationId xmlns:a16="http://schemas.microsoft.com/office/drawing/2014/main" id="{30967A1C-9DE9-BB4B-81EC-C1983A59C355}"/>
              </a:ext>
            </a:extLst>
          </p:cNvPr>
          <p:cNvSpPr txBox="1"/>
          <p:nvPr/>
        </p:nvSpPr>
        <p:spPr>
          <a:xfrm rot="16200000">
            <a:off x="4027497" y="3883155"/>
            <a:ext cx="1552357" cy="307777"/>
          </a:xfrm>
          <a:prstGeom prst="rect">
            <a:avLst/>
          </a:prstGeom>
          <a:noFill/>
        </p:spPr>
        <p:txBody>
          <a:bodyPr wrap="square" rtlCol="0">
            <a:spAutoFit/>
          </a:bodyPr>
          <a:lstStyle/>
          <a:p>
            <a:pPr algn="ctr"/>
            <a:r>
              <a:rPr lang="en-US" sz="1400" b="1" dirty="0"/>
              <a:t>Patients, %</a:t>
            </a:r>
          </a:p>
        </p:txBody>
      </p:sp>
      <p:graphicFrame>
        <p:nvGraphicFramePr>
          <p:cNvPr id="46" name="Table 45">
            <a:extLst>
              <a:ext uri="{FF2B5EF4-FFF2-40B4-BE49-F238E27FC236}">
                <a16:creationId xmlns:a16="http://schemas.microsoft.com/office/drawing/2014/main" id="{338D35F9-4C78-7243-AB43-EFA14832BA62}"/>
              </a:ext>
            </a:extLst>
          </p:cNvPr>
          <p:cNvGraphicFramePr>
            <a:graphicFrameLocks noGrp="1"/>
          </p:cNvGraphicFramePr>
          <p:nvPr/>
        </p:nvGraphicFramePr>
        <p:xfrm>
          <a:off x="5314507" y="4814777"/>
          <a:ext cx="3532218" cy="320040"/>
        </p:xfrm>
        <a:graphic>
          <a:graphicData uri="http://schemas.openxmlformats.org/drawingml/2006/table">
            <a:tbl>
              <a:tblPr firstRow="1" bandRow="1">
                <a:tableStyleId>{5940675A-B579-460E-94D1-54222C63F5DA}</a:tableStyleId>
              </a:tblPr>
              <a:tblGrid>
                <a:gridCol w="1766109">
                  <a:extLst>
                    <a:ext uri="{9D8B030D-6E8A-4147-A177-3AD203B41FA5}">
                      <a16:colId xmlns:a16="http://schemas.microsoft.com/office/drawing/2014/main" val="1106444238"/>
                    </a:ext>
                  </a:extLst>
                </a:gridCol>
                <a:gridCol w="1766109">
                  <a:extLst>
                    <a:ext uri="{9D8B030D-6E8A-4147-A177-3AD203B41FA5}">
                      <a16:colId xmlns:a16="http://schemas.microsoft.com/office/drawing/2014/main" val="228833216"/>
                    </a:ext>
                  </a:extLst>
                </a:gridCol>
              </a:tblGrid>
              <a:tr h="320040">
                <a:tc>
                  <a:txBody>
                    <a:bodyPr/>
                    <a:lstStyle/>
                    <a:p>
                      <a:pPr algn="ctr"/>
                      <a:r>
                        <a:rPr lang="en-US" sz="1500" dirty="0"/>
                        <a:t>Clinical remission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500" dirty="0"/>
                        <a:t>Mucosal healing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78317553"/>
                  </a:ext>
                </a:extLst>
              </a:tr>
            </a:tbl>
          </a:graphicData>
        </a:graphic>
      </p:graphicFrame>
      <p:sp>
        <p:nvSpPr>
          <p:cNvPr id="47" name="Freeform 46">
            <a:extLst>
              <a:ext uri="{FF2B5EF4-FFF2-40B4-BE49-F238E27FC236}">
                <a16:creationId xmlns:a16="http://schemas.microsoft.com/office/drawing/2014/main" id="{B82FAE6B-7573-0C4C-A986-AF878276DB54}"/>
              </a:ext>
            </a:extLst>
          </p:cNvPr>
          <p:cNvSpPr/>
          <p:nvPr/>
        </p:nvSpPr>
        <p:spPr>
          <a:xfrm>
            <a:off x="5721043" y="4175267"/>
            <a:ext cx="765254" cy="335709"/>
          </a:xfrm>
          <a:custGeom>
            <a:avLst/>
            <a:gdLst>
              <a:gd name="connsiteX0" fmla="*/ 0 w 592112"/>
              <a:gd name="connsiteY0" fmla="*/ 727023 h 727023"/>
              <a:gd name="connsiteX1" fmla="*/ 0 w 592112"/>
              <a:gd name="connsiteY1" fmla="*/ 0 h 727023"/>
              <a:gd name="connsiteX2" fmla="*/ 592112 w 592112"/>
              <a:gd name="connsiteY2" fmla="*/ 0 h 727023"/>
              <a:gd name="connsiteX3" fmla="*/ 592112 w 592112"/>
              <a:gd name="connsiteY3" fmla="*/ 187377 h 727023"/>
            </a:gdLst>
            <a:ahLst/>
            <a:cxnLst>
              <a:cxn ang="0">
                <a:pos x="connsiteX0" y="connsiteY0"/>
              </a:cxn>
              <a:cxn ang="0">
                <a:pos x="connsiteX1" y="connsiteY1"/>
              </a:cxn>
              <a:cxn ang="0">
                <a:pos x="connsiteX2" y="connsiteY2"/>
              </a:cxn>
              <a:cxn ang="0">
                <a:pos x="connsiteX3" y="connsiteY3"/>
              </a:cxn>
            </a:cxnLst>
            <a:rect l="l" t="t" r="r" b="b"/>
            <a:pathLst>
              <a:path w="592112" h="727023">
                <a:moveTo>
                  <a:pt x="0" y="727023"/>
                </a:moveTo>
                <a:lnTo>
                  <a:pt x="0" y="0"/>
                </a:lnTo>
                <a:lnTo>
                  <a:pt x="592112" y="0"/>
                </a:lnTo>
                <a:lnTo>
                  <a:pt x="592112" y="187377"/>
                </a:lnTo>
              </a:path>
            </a:pathLst>
          </a:custGeom>
          <a:no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1AB26051-548F-9144-8AA8-1FEE11F805CC}"/>
              </a:ext>
            </a:extLst>
          </p:cNvPr>
          <p:cNvSpPr txBox="1"/>
          <p:nvPr/>
        </p:nvSpPr>
        <p:spPr>
          <a:xfrm>
            <a:off x="5678501" y="3878484"/>
            <a:ext cx="777778" cy="307777"/>
          </a:xfrm>
          <a:prstGeom prst="rect">
            <a:avLst/>
          </a:prstGeom>
          <a:noFill/>
        </p:spPr>
        <p:txBody>
          <a:bodyPr wrap="none" rtlCol="0">
            <a:spAutoFit/>
          </a:bodyPr>
          <a:lstStyle/>
          <a:p>
            <a:pPr algn="ctr"/>
            <a:r>
              <a:rPr lang="en-US" sz="1400" dirty="0"/>
              <a:t>𝚫=11.5</a:t>
            </a:r>
            <a:endParaRPr lang="en-US" sz="1200" dirty="0"/>
          </a:p>
        </p:txBody>
      </p:sp>
      <p:sp>
        <p:nvSpPr>
          <p:cNvPr id="49" name="Freeform 48">
            <a:extLst>
              <a:ext uri="{FF2B5EF4-FFF2-40B4-BE49-F238E27FC236}">
                <a16:creationId xmlns:a16="http://schemas.microsoft.com/office/drawing/2014/main" id="{21745E3E-C15C-3C4D-9927-50CE4B5E8276}"/>
              </a:ext>
            </a:extLst>
          </p:cNvPr>
          <p:cNvSpPr/>
          <p:nvPr/>
        </p:nvSpPr>
        <p:spPr>
          <a:xfrm>
            <a:off x="7484390" y="3929247"/>
            <a:ext cx="802354" cy="442210"/>
          </a:xfrm>
          <a:custGeom>
            <a:avLst/>
            <a:gdLst>
              <a:gd name="connsiteX0" fmla="*/ 0 w 592112"/>
              <a:gd name="connsiteY0" fmla="*/ 727023 h 727023"/>
              <a:gd name="connsiteX1" fmla="*/ 0 w 592112"/>
              <a:gd name="connsiteY1" fmla="*/ 0 h 727023"/>
              <a:gd name="connsiteX2" fmla="*/ 592112 w 592112"/>
              <a:gd name="connsiteY2" fmla="*/ 0 h 727023"/>
              <a:gd name="connsiteX3" fmla="*/ 592112 w 592112"/>
              <a:gd name="connsiteY3" fmla="*/ 187377 h 727023"/>
            </a:gdLst>
            <a:ahLst/>
            <a:cxnLst>
              <a:cxn ang="0">
                <a:pos x="connsiteX0" y="connsiteY0"/>
              </a:cxn>
              <a:cxn ang="0">
                <a:pos x="connsiteX1" y="connsiteY1"/>
              </a:cxn>
              <a:cxn ang="0">
                <a:pos x="connsiteX2" y="connsiteY2"/>
              </a:cxn>
              <a:cxn ang="0">
                <a:pos x="connsiteX3" y="connsiteY3"/>
              </a:cxn>
            </a:cxnLst>
            <a:rect l="l" t="t" r="r" b="b"/>
            <a:pathLst>
              <a:path w="592112" h="727023">
                <a:moveTo>
                  <a:pt x="0" y="727023"/>
                </a:moveTo>
                <a:lnTo>
                  <a:pt x="0" y="0"/>
                </a:lnTo>
                <a:lnTo>
                  <a:pt x="592112" y="0"/>
                </a:lnTo>
                <a:lnTo>
                  <a:pt x="592112" y="187377"/>
                </a:lnTo>
              </a:path>
            </a:pathLst>
          </a:custGeom>
          <a:no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A367DCC8-F0BD-4947-9C47-1CD185C3C469}"/>
              </a:ext>
            </a:extLst>
          </p:cNvPr>
          <p:cNvSpPr txBox="1"/>
          <p:nvPr/>
        </p:nvSpPr>
        <p:spPr>
          <a:xfrm>
            <a:off x="7448939" y="3632637"/>
            <a:ext cx="777778" cy="307777"/>
          </a:xfrm>
          <a:prstGeom prst="rect">
            <a:avLst/>
          </a:prstGeom>
          <a:noFill/>
        </p:spPr>
        <p:txBody>
          <a:bodyPr wrap="none" rtlCol="0">
            <a:spAutoFit/>
          </a:bodyPr>
          <a:lstStyle/>
          <a:p>
            <a:pPr algn="ctr"/>
            <a:r>
              <a:rPr lang="en-US" sz="1400" dirty="0"/>
              <a:t>𝚫=16.8</a:t>
            </a:r>
            <a:endParaRPr lang="en-US" sz="1200" dirty="0"/>
          </a:p>
        </p:txBody>
      </p:sp>
      <p:sp>
        <p:nvSpPr>
          <p:cNvPr id="51" name="TextBox 50">
            <a:extLst>
              <a:ext uri="{FF2B5EF4-FFF2-40B4-BE49-F238E27FC236}">
                <a16:creationId xmlns:a16="http://schemas.microsoft.com/office/drawing/2014/main" id="{F4F5D480-5307-8242-A89A-D964D6848183}"/>
              </a:ext>
            </a:extLst>
          </p:cNvPr>
          <p:cNvSpPr txBox="1"/>
          <p:nvPr/>
        </p:nvSpPr>
        <p:spPr>
          <a:xfrm>
            <a:off x="5440879" y="4646121"/>
            <a:ext cx="682052" cy="194872"/>
          </a:xfrm>
          <a:prstGeom prst="rect">
            <a:avLst/>
          </a:prstGeom>
          <a:noFill/>
          <a:ln>
            <a:noFill/>
          </a:ln>
        </p:spPr>
        <p:txBody>
          <a:bodyPr lIns="91359" tIns="60905" rIns="91359" bIns="60905" anchor="ctr"/>
          <a:lstStyle/>
          <a:p>
            <a:pPr algn="ctr" defTabSz="1217645">
              <a:defRPr/>
            </a:pPr>
            <a:r>
              <a:rPr lang="en-US" sz="1000" kern="0" dirty="0">
                <a:latin typeface="Arial" panose="020B0604020202020204"/>
              </a:rPr>
              <a:t>n=130</a:t>
            </a:r>
          </a:p>
        </p:txBody>
      </p:sp>
      <p:sp>
        <p:nvSpPr>
          <p:cNvPr id="52" name="TextBox 51">
            <a:extLst>
              <a:ext uri="{FF2B5EF4-FFF2-40B4-BE49-F238E27FC236}">
                <a16:creationId xmlns:a16="http://schemas.microsoft.com/office/drawing/2014/main" id="{C9AFFAD1-7C37-A645-AA69-E8DA36810D89}"/>
              </a:ext>
            </a:extLst>
          </p:cNvPr>
          <p:cNvSpPr txBox="1"/>
          <p:nvPr/>
        </p:nvSpPr>
        <p:spPr>
          <a:xfrm>
            <a:off x="6163776" y="4631139"/>
            <a:ext cx="726558" cy="194872"/>
          </a:xfrm>
          <a:prstGeom prst="rect">
            <a:avLst/>
          </a:prstGeom>
          <a:noFill/>
          <a:ln>
            <a:noFill/>
          </a:ln>
        </p:spPr>
        <p:txBody>
          <a:bodyPr lIns="91359" tIns="60905" rIns="91359" bIns="60905" anchor="ctr"/>
          <a:lstStyle/>
          <a:p>
            <a:pPr algn="ctr" defTabSz="1217645">
              <a:defRPr/>
            </a:pPr>
            <a:r>
              <a:rPr lang="en-US" sz="1000" kern="0" dirty="0">
                <a:latin typeface="Arial" panose="020B0604020202020204"/>
              </a:rPr>
              <a:t>n=488</a:t>
            </a:r>
          </a:p>
        </p:txBody>
      </p:sp>
      <p:sp>
        <p:nvSpPr>
          <p:cNvPr id="53" name="TextBox 52">
            <a:extLst>
              <a:ext uri="{FF2B5EF4-FFF2-40B4-BE49-F238E27FC236}">
                <a16:creationId xmlns:a16="http://schemas.microsoft.com/office/drawing/2014/main" id="{AE063146-FD98-C44B-95DA-229ADDFAFC47}"/>
              </a:ext>
            </a:extLst>
          </p:cNvPr>
          <p:cNvSpPr txBox="1"/>
          <p:nvPr/>
        </p:nvSpPr>
        <p:spPr>
          <a:xfrm>
            <a:off x="7189936" y="4654980"/>
            <a:ext cx="682052" cy="194872"/>
          </a:xfrm>
          <a:prstGeom prst="rect">
            <a:avLst/>
          </a:prstGeom>
          <a:noFill/>
          <a:ln>
            <a:noFill/>
          </a:ln>
        </p:spPr>
        <p:txBody>
          <a:bodyPr lIns="91359" tIns="60905" rIns="91359" bIns="60905" anchor="ctr"/>
          <a:lstStyle/>
          <a:p>
            <a:pPr algn="ctr" defTabSz="1217645">
              <a:defRPr/>
            </a:pPr>
            <a:r>
              <a:rPr lang="en-US" sz="1000" kern="0" dirty="0">
                <a:solidFill>
                  <a:prstClr val="white"/>
                </a:solidFill>
                <a:latin typeface="Arial" panose="020B0604020202020204"/>
              </a:rPr>
              <a:t>n=130</a:t>
            </a:r>
          </a:p>
        </p:txBody>
      </p:sp>
      <p:sp>
        <p:nvSpPr>
          <p:cNvPr id="54" name="TextBox 53">
            <a:extLst>
              <a:ext uri="{FF2B5EF4-FFF2-40B4-BE49-F238E27FC236}">
                <a16:creationId xmlns:a16="http://schemas.microsoft.com/office/drawing/2014/main" id="{B98AE21D-AE42-364F-92C4-C9FF39C4D496}"/>
              </a:ext>
            </a:extLst>
          </p:cNvPr>
          <p:cNvSpPr txBox="1"/>
          <p:nvPr/>
        </p:nvSpPr>
        <p:spPr>
          <a:xfrm>
            <a:off x="7898655" y="4597469"/>
            <a:ext cx="726558" cy="194872"/>
          </a:xfrm>
          <a:prstGeom prst="rect">
            <a:avLst/>
          </a:prstGeom>
          <a:noFill/>
          <a:ln>
            <a:noFill/>
          </a:ln>
        </p:spPr>
        <p:txBody>
          <a:bodyPr lIns="91359" tIns="60905" rIns="91359" bIns="60905" anchor="ctr"/>
          <a:lstStyle/>
          <a:p>
            <a:pPr algn="ctr" defTabSz="1217645">
              <a:defRPr/>
            </a:pPr>
            <a:r>
              <a:rPr lang="en-US" sz="1000" kern="0" dirty="0">
                <a:latin typeface="Arial" panose="020B0604020202020204"/>
              </a:rPr>
              <a:t>n=488</a:t>
            </a:r>
          </a:p>
        </p:txBody>
      </p:sp>
      <p:sp>
        <p:nvSpPr>
          <p:cNvPr id="3" name="TextBox 2">
            <a:extLst>
              <a:ext uri="{FF2B5EF4-FFF2-40B4-BE49-F238E27FC236}">
                <a16:creationId xmlns:a16="http://schemas.microsoft.com/office/drawing/2014/main" id="{C8C25C43-A54D-C914-2193-B993CB7F6347}"/>
              </a:ext>
            </a:extLst>
          </p:cNvPr>
          <p:cNvSpPr txBox="1"/>
          <p:nvPr/>
        </p:nvSpPr>
        <p:spPr>
          <a:xfrm>
            <a:off x="5440879" y="5376784"/>
            <a:ext cx="3277820" cy="1492716"/>
          </a:xfrm>
          <a:prstGeom prst="rect">
            <a:avLst/>
          </a:prstGeom>
          <a:noFill/>
        </p:spPr>
        <p:txBody>
          <a:bodyPr wrap="square" rtlCol="0">
            <a:spAutoFit/>
          </a:bodyPr>
          <a:lstStyle/>
          <a:p>
            <a:r>
              <a:rPr lang="en-US" altLang="en-US" sz="750" dirty="0"/>
              <a:t>                              </a:t>
            </a:r>
          </a:p>
          <a:p>
            <a:endParaRPr lang="en-US" altLang="en-US" sz="750" dirty="0"/>
          </a:p>
          <a:p>
            <a:endParaRPr lang="en-US" altLang="en-US" sz="750" dirty="0"/>
          </a:p>
          <a:p>
            <a:endParaRPr lang="en-US" altLang="en-US" sz="750" dirty="0"/>
          </a:p>
          <a:p>
            <a:endParaRPr lang="en-US" altLang="en-US" sz="750" dirty="0"/>
          </a:p>
          <a:p>
            <a:endParaRPr lang="en-US" altLang="en-US" sz="750" dirty="0"/>
          </a:p>
          <a:p>
            <a:endParaRPr lang="en-US" altLang="en-US" sz="750" dirty="0"/>
          </a:p>
          <a:p>
            <a:endParaRPr lang="en-US" altLang="en-US" sz="750" dirty="0"/>
          </a:p>
          <a:p>
            <a:endParaRPr lang="en-US" altLang="en-US" sz="750" dirty="0"/>
          </a:p>
          <a:p>
            <a:r>
              <a:rPr lang="en-US" altLang="en-US" sz="750" dirty="0"/>
              <a:t> </a:t>
            </a:r>
            <a:r>
              <a:rPr lang="en-US" altLang="en-US" sz="1000" dirty="0"/>
              <a:t>Sandborn WJ, et al. </a:t>
            </a:r>
            <a:r>
              <a:rPr lang="en-US" altLang="en-US" sz="1000" i="1" dirty="0"/>
              <a:t>N Engl J Med</a:t>
            </a:r>
            <a:r>
              <a:rPr lang="en-US" altLang="en-US" sz="1000" dirty="0"/>
              <a:t>. 2017;376:1723-36.</a:t>
            </a:r>
          </a:p>
          <a:p>
            <a:endParaRPr lang="en-US" sz="1350" dirty="0"/>
          </a:p>
        </p:txBody>
      </p:sp>
    </p:spTree>
    <p:extLst>
      <p:ext uri="{BB962C8B-B14F-4D97-AF65-F5344CB8AC3E}">
        <p14:creationId xmlns:p14="http://schemas.microsoft.com/office/powerpoint/2010/main" val="2751794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B6636-B191-B07C-3C8E-D468377B919B}"/>
              </a:ext>
            </a:extLst>
          </p:cNvPr>
          <p:cNvSpPr>
            <a:spLocks noGrp="1"/>
          </p:cNvSpPr>
          <p:nvPr>
            <p:ph type="title"/>
          </p:nvPr>
        </p:nvSpPr>
        <p:spPr>
          <a:xfrm>
            <a:off x="335604" y="130629"/>
            <a:ext cx="8008296" cy="1565632"/>
          </a:xfrm>
        </p:spPr>
        <p:txBody>
          <a:bodyPr>
            <a:normAutofit/>
          </a:bodyPr>
          <a:lstStyle/>
          <a:p>
            <a:pPr algn="l"/>
            <a:r>
              <a:rPr lang="en-US" dirty="0"/>
              <a:t>Upadacitinib Has Not Shown Reduced </a:t>
            </a:r>
            <a:br>
              <a:rPr lang="en-US" dirty="0"/>
            </a:br>
            <a:r>
              <a:rPr lang="en-US" dirty="0"/>
              <a:t>Efficacy in Bio-Exposed Patients for UC</a:t>
            </a:r>
          </a:p>
        </p:txBody>
      </p:sp>
      <p:pic>
        <p:nvPicPr>
          <p:cNvPr id="4" name="Picture 3">
            <a:extLst>
              <a:ext uri="{FF2B5EF4-FFF2-40B4-BE49-F238E27FC236}">
                <a16:creationId xmlns:a16="http://schemas.microsoft.com/office/drawing/2014/main" id="{5BCF61A4-F783-589D-4C8F-59343BF36F6A}"/>
              </a:ext>
            </a:extLst>
          </p:cNvPr>
          <p:cNvPicPr>
            <a:picLocks noChangeAspect="1"/>
          </p:cNvPicPr>
          <p:nvPr/>
        </p:nvPicPr>
        <p:blipFill>
          <a:blip r:embed="rId3"/>
          <a:stretch>
            <a:fillRect/>
          </a:stretch>
        </p:blipFill>
        <p:spPr>
          <a:xfrm>
            <a:off x="335604" y="2085975"/>
            <a:ext cx="8185826" cy="3596368"/>
          </a:xfrm>
          <a:prstGeom prst="rect">
            <a:avLst/>
          </a:prstGeom>
        </p:spPr>
      </p:pic>
      <p:sp>
        <p:nvSpPr>
          <p:cNvPr id="5" name="TextBox 4">
            <a:extLst>
              <a:ext uri="{FF2B5EF4-FFF2-40B4-BE49-F238E27FC236}">
                <a16:creationId xmlns:a16="http://schemas.microsoft.com/office/drawing/2014/main" id="{429C5D49-5CC2-8215-5ADC-FE506A35C555}"/>
              </a:ext>
            </a:extLst>
          </p:cNvPr>
          <p:cNvSpPr txBox="1"/>
          <p:nvPr/>
        </p:nvSpPr>
        <p:spPr>
          <a:xfrm>
            <a:off x="4620986" y="5988707"/>
            <a:ext cx="4572001" cy="738664"/>
          </a:xfrm>
          <a:prstGeom prst="rect">
            <a:avLst/>
          </a:prstGeom>
          <a:noFill/>
        </p:spPr>
        <p:txBody>
          <a:bodyPr wrap="square" rtlCol="0">
            <a:spAutoFit/>
          </a:bodyPr>
          <a:lstStyle/>
          <a:p>
            <a:endParaRPr lang="en-US" sz="2100" dirty="0">
              <a:solidFill>
                <a:srgbClr val="000000"/>
              </a:solidFill>
              <a:latin typeface="Calibri" panose="020F0502020204030204" pitchFamily="34" charset="0"/>
            </a:endParaRPr>
          </a:p>
          <a:p>
            <a:r>
              <a:rPr lang="en-US" sz="750" dirty="0">
                <a:solidFill>
                  <a:srgbClr val="2A2A2A"/>
                </a:solidFill>
                <a:latin typeface="Source Sans Pro" panose="020B0503030403020204" pitchFamily="34" charset="0"/>
              </a:rPr>
              <a:t>S Vermeire et al.  </a:t>
            </a:r>
            <a:r>
              <a:rPr lang="en-US" sz="750" i="1" dirty="0">
                <a:solidFill>
                  <a:srgbClr val="2A2A2A"/>
                </a:solidFill>
                <a:latin typeface="Source Sans Pro" panose="020B0503030403020204" pitchFamily="34" charset="0"/>
              </a:rPr>
              <a:t>J Crohn's and Colitis</a:t>
            </a:r>
            <a:r>
              <a:rPr lang="en-US" sz="750" dirty="0">
                <a:solidFill>
                  <a:srgbClr val="2A2A2A"/>
                </a:solidFill>
                <a:latin typeface="Source Sans Pro" panose="020B0503030403020204" pitchFamily="34" charset="0"/>
              </a:rPr>
              <a:t>, Volume 17, Issue Supplement_1, February 2023, Pages i8–i9.</a:t>
            </a:r>
            <a:endParaRPr lang="en-US" sz="750" dirty="0"/>
          </a:p>
          <a:p>
            <a:endParaRPr lang="en-US" sz="1350" dirty="0"/>
          </a:p>
        </p:txBody>
      </p:sp>
    </p:spTree>
    <p:extLst>
      <p:ext uri="{BB962C8B-B14F-4D97-AF65-F5344CB8AC3E}">
        <p14:creationId xmlns:p14="http://schemas.microsoft.com/office/powerpoint/2010/main" val="650500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64BF7AC-5B26-E85F-CB10-28863FF8FE46}"/>
              </a:ext>
            </a:extLst>
          </p:cNvPr>
          <p:cNvSpPr>
            <a:spLocks noGrp="1"/>
          </p:cNvSpPr>
          <p:nvPr>
            <p:ph type="ftr" sz="quarter" idx="3"/>
          </p:nvPr>
        </p:nvSpPr>
        <p:spPr>
          <a:xfrm>
            <a:off x="573549" y="4489519"/>
            <a:ext cx="4109442" cy="92333"/>
          </a:xfrm>
          <a:prstGeom prst="rect">
            <a:avLst/>
          </a:prstGeom>
        </p:spPr>
        <p:txBody>
          <a:bodyPr vert="horz" wrap="square" lIns="0" tIns="0" rIns="0" bIns="0" rtlCol="0" anchor="ctr">
            <a:spAutoFit/>
          </a:bodyPr>
          <a:lstStyle>
            <a:defPPr>
              <a:defRPr lang="en-US"/>
            </a:defPPr>
            <a:lvl1pPr marL="0" algn="l" defTabSz="342900" rtl="0" eaLnBrk="1" latinLnBrk="0" hangingPunct="1">
              <a:defRPr sz="60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dirty="0"/>
              <a:t>Division Name or Footer</a:t>
            </a:r>
          </a:p>
        </p:txBody>
      </p:sp>
      <p:sp>
        <p:nvSpPr>
          <p:cNvPr id="3" name="Slide Number Placeholder 2">
            <a:extLst>
              <a:ext uri="{FF2B5EF4-FFF2-40B4-BE49-F238E27FC236}">
                <a16:creationId xmlns:a16="http://schemas.microsoft.com/office/drawing/2014/main" id="{D7C94FA8-BF28-6D67-7B43-C8AB0C8E3C9D}"/>
              </a:ext>
            </a:extLst>
          </p:cNvPr>
          <p:cNvSpPr>
            <a:spLocks noGrp="1"/>
          </p:cNvSpPr>
          <p:nvPr>
            <p:ph type="sldNum" sz="quarter" idx="4"/>
          </p:nvPr>
        </p:nvSpPr>
        <p:spPr>
          <a:xfrm>
            <a:off x="342900" y="4489519"/>
            <a:ext cx="177573" cy="92333"/>
          </a:xfrm>
          <a:prstGeom prst="rect">
            <a:avLst/>
          </a:prstGeom>
        </p:spPr>
        <p:txBody>
          <a:bodyPr vert="horz" wrap="square" lIns="0" tIns="0" rIns="0" bIns="0" rtlCol="0" anchor="ctr">
            <a:spAutoFit/>
          </a:bodyPr>
          <a:lstStyle>
            <a:defPPr>
              <a:defRPr lang="en-US"/>
            </a:defPPr>
            <a:lvl1pPr marL="0" algn="l" defTabSz="342900" rtl="0" eaLnBrk="1" latinLnBrk="0" hangingPunct="1">
              <a:defRPr lang="en-US" sz="600" kern="1200" smtClean="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811F7B40-3EE5-44CD-B63D-443206A23245}" type="slidenum">
              <a:rPr lang="en-US" smtClean="0"/>
              <a:pPr/>
              <a:t>32</a:t>
            </a:fld>
            <a:endParaRPr lang="en-US" dirty="0"/>
          </a:p>
        </p:txBody>
      </p:sp>
      <p:sp>
        <p:nvSpPr>
          <p:cNvPr id="4" name="Title 3">
            <a:extLst>
              <a:ext uri="{FF2B5EF4-FFF2-40B4-BE49-F238E27FC236}">
                <a16:creationId xmlns:a16="http://schemas.microsoft.com/office/drawing/2014/main" id="{C0B69F80-3FE3-E289-4740-54096D47FD5B}"/>
              </a:ext>
            </a:extLst>
          </p:cNvPr>
          <p:cNvSpPr>
            <a:spLocks noGrp="1"/>
          </p:cNvSpPr>
          <p:nvPr>
            <p:ph type="title"/>
          </p:nvPr>
        </p:nvSpPr>
        <p:spPr>
          <a:xfrm>
            <a:off x="0" y="1072203"/>
            <a:ext cx="8366760" cy="1093331"/>
          </a:xfrm>
        </p:spPr>
        <p:txBody>
          <a:bodyPr>
            <a:normAutofit fontScale="90000"/>
          </a:bodyPr>
          <a:lstStyle/>
          <a:p>
            <a:r>
              <a:rPr lang="en-US" dirty="0">
                <a:cs typeface="Arial"/>
              </a:rPr>
              <a:t>Comparative Efficacy Data: Biologics in the  Anti-TNF Exposed Patient</a:t>
            </a:r>
            <a:endParaRPr lang="en-US" dirty="0"/>
          </a:p>
        </p:txBody>
      </p:sp>
      <p:pic>
        <p:nvPicPr>
          <p:cNvPr id="6" name="Picture 6" descr="Timeline&#10;&#10;Description automatically generated">
            <a:extLst>
              <a:ext uri="{FF2B5EF4-FFF2-40B4-BE49-F238E27FC236}">
                <a16:creationId xmlns:a16="http://schemas.microsoft.com/office/drawing/2014/main" id="{1BFF264E-A071-525C-9F55-7918EA0EA8DE}"/>
              </a:ext>
            </a:extLst>
          </p:cNvPr>
          <p:cNvPicPr>
            <a:picLocks noChangeAspect="1"/>
          </p:cNvPicPr>
          <p:nvPr/>
        </p:nvPicPr>
        <p:blipFill>
          <a:blip r:embed="rId3"/>
          <a:stretch>
            <a:fillRect/>
          </a:stretch>
        </p:blipFill>
        <p:spPr>
          <a:xfrm>
            <a:off x="304087" y="2297494"/>
            <a:ext cx="7758586" cy="3966737"/>
          </a:xfrm>
          <a:prstGeom prst="rect">
            <a:avLst/>
          </a:prstGeom>
        </p:spPr>
      </p:pic>
      <p:sp>
        <p:nvSpPr>
          <p:cNvPr id="7" name="Rectangle 6">
            <a:extLst>
              <a:ext uri="{FF2B5EF4-FFF2-40B4-BE49-F238E27FC236}">
                <a16:creationId xmlns:a16="http://schemas.microsoft.com/office/drawing/2014/main" id="{91DABAD5-313E-43DF-B61A-D4F22ADAB43A}"/>
              </a:ext>
            </a:extLst>
          </p:cNvPr>
          <p:cNvSpPr/>
          <p:nvPr/>
        </p:nvSpPr>
        <p:spPr>
          <a:xfrm>
            <a:off x="589010" y="3393174"/>
            <a:ext cx="7188740" cy="435523"/>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22652FF-DF99-404B-9D87-93B2EE91D167}"/>
              </a:ext>
            </a:extLst>
          </p:cNvPr>
          <p:cNvSpPr/>
          <p:nvPr/>
        </p:nvSpPr>
        <p:spPr>
          <a:xfrm>
            <a:off x="543204" y="3953190"/>
            <a:ext cx="7234546" cy="416273"/>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E2F196F-B5BC-FF21-FD30-EAE580FD1D46}"/>
              </a:ext>
            </a:extLst>
          </p:cNvPr>
          <p:cNvSpPr txBox="1"/>
          <p:nvPr/>
        </p:nvSpPr>
        <p:spPr>
          <a:xfrm>
            <a:off x="5225144" y="5438977"/>
            <a:ext cx="3617300" cy="1492716"/>
          </a:xfrm>
          <a:prstGeom prst="rect">
            <a:avLst/>
          </a:prstGeom>
          <a:noFill/>
        </p:spPr>
        <p:txBody>
          <a:bodyPr wrap="square" rtlCol="0">
            <a:spAutoFit/>
          </a:bodyPr>
          <a:lstStyle/>
          <a:p>
            <a:endParaRPr lang="en-US" sz="750" dirty="0">
              <a:solidFill>
                <a:srgbClr val="000000"/>
              </a:solidFill>
              <a:latin typeface="Calibri" panose="020F0502020204030204" pitchFamily="34" charset="0"/>
            </a:endParaRPr>
          </a:p>
          <a:p>
            <a:endParaRPr lang="en-US" sz="750" dirty="0">
              <a:solidFill>
                <a:srgbClr val="000000"/>
              </a:solidFill>
              <a:latin typeface="Calibri" panose="020F0502020204030204" pitchFamily="34" charset="0"/>
            </a:endParaRPr>
          </a:p>
          <a:p>
            <a:endParaRPr lang="en-US" sz="750" dirty="0">
              <a:solidFill>
                <a:srgbClr val="000000"/>
              </a:solidFill>
              <a:latin typeface="Calibri" panose="020F0502020204030204" pitchFamily="34" charset="0"/>
            </a:endParaRPr>
          </a:p>
          <a:p>
            <a:endParaRPr lang="en-US" sz="750" dirty="0">
              <a:solidFill>
                <a:srgbClr val="000000"/>
              </a:solidFill>
              <a:latin typeface="Calibri" panose="020F0502020204030204" pitchFamily="34" charset="0"/>
            </a:endParaRPr>
          </a:p>
          <a:p>
            <a:endParaRPr lang="en-US" sz="750" dirty="0">
              <a:solidFill>
                <a:srgbClr val="000000"/>
              </a:solidFill>
              <a:latin typeface="Calibri" panose="020F0502020204030204" pitchFamily="34" charset="0"/>
            </a:endParaRPr>
          </a:p>
          <a:p>
            <a:endParaRPr lang="en-US" sz="750" dirty="0">
              <a:solidFill>
                <a:srgbClr val="000000"/>
              </a:solidFill>
              <a:latin typeface="Calibri" panose="020F0502020204030204" pitchFamily="34" charset="0"/>
            </a:endParaRPr>
          </a:p>
          <a:p>
            <a:endParaRPr lang="en-US" sz="750" dirty="0">
              <a:solidFill>
                <a:srgbClr val="000000"/>
              </a:solidFill>
              <a:latin typeface="Calibri" panose="020F0502020204030204" pitchFamily="34" charset="0"/>
            </a:endParaRPr>
          </a:p>
          <a:p>
            <a:endParaRPr lang="en-US" sz="750" dirty="0">
              <a:solidFill>
                <a:srgbClr val="000000"/>
              </a:solidFill>
              <a:latin typeface="Calibri" panose="020F0502020204030204" pitchFamily="34" charset="0"/>
            </a:endParaRPr>
          </a:p>
          <a:p>
            <a:endParaRPr lang="en-US" sz="750" dirty="0">
              <a:solidFill>
                <a:srgbClr val="000000"/>
              </a:solidFill>
              <a:latin typeface="Calibri" panose="020F0502020204030204" pitchFamily="34" charset="0"/>
            </a:endParaRPr>
          </a:p>
          <a:p>
            <a:r>
              <a:rPr lang="en-US" sz="1000" dirty="0">
                <a:solidFill>
                  <a:srgbClr val="000000"/>
                </a:solidFill>
                <a:latin typeface="Calibri" panose="020F0502020204030204" pitchFamily="34" charset="0"/>
              </a:rPr>
              <a:t>Singh S et al.  </a:t>
            </a:r>
            <a:r>
              <a:rPr lang="en-US" sz="1000" i="1" dirty="0">
                <a:solidFill>
                  <a:srgbClr val="000000"/>
                </a:solidFill>
                <a:latin typeface="Calibri" panose="020F0502020204030204" pitchFamily="34" charset="0"/>
              </a:rPr>
              <a:t>Clin Gastroenterol Hepatol</a:t>
            </a:r>
            <a:r>
              <a:rPr lang="en-US" sz="1000" dirty="0">
                <a:solidFill>
                  <a:srgbClr val="000000"/>
                </a:solidFill>
                <a:latin typeface="Calibri" panose="020F0502020204030204" pitchFamily="34" charset="0"/>
              </a:rPr>
              <a:t>. 2020;18(10):2179-2191.</a:t>
            </a:r>
            <a:endParaRPr lang="en-US" sz="1000" dirty="0">
              <a:cs typeface="Calibri"/>
            </a:endParaRPr>
          </a:p>
          <a:p>
            <a:endParaRPr lang="en-US" sz="1350" dirty="0"/>
          </a:p>
        </p:txBody>
      </p:sp>
    </p:spTree>
    <p:extLst>
      <p:ext uri="{BB962C8B-B14F-4D97-AF65-F5344CB8AC3E}">
        <p14:creationId xmlns:p14="http://schemas.microsoft.com/office/powerpoint/2010/main" val="180459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 4: ASUC</a:t>
            </a:r>
          </a:p>
        </p:txBody>
      </p:sp>
      <p:sp>
        <p:nvSpPr>
          <p:cNvPr id="2" name="TextBox 1">
            <a:extLst>
              <a:ext uri="{FF2B5EF4-FFF2-40B4-BE49-F238E27FC236}">
                <a16:creationId xmlns:a16="http://schemas.microsoft.com/office/drawing/2014/main" id="{C89B543D-3434-BA6A-98E4-D083BCF11ADB}"/>
              </a:ext>
            </a:extLst>
          </p:cNvPr>
          <p:cNvSpPr txBox="1"/>
          <p:nvPr/>
        </p:nvSpPr>
        <p:spPr>
          <a:xfrm>
            <a:off x="565007" y="2052204"/>
            <a:ext cx="7897090"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892" indent="-342892">
              <a:buFont typeface="Arial,Sans-Serif"/>
              <a:buChar char="•"/>
            </a:pPr>
            <a:r>
              <a:rPr lang="en-US" sz="2000" dirty="0">
                <a:cs typeface="Arial"/>
              </a:rPr>
              <a:t>34 yo M with no pmhx presents to the ED with 2 weeks of severe crampy abdominal pain and bloody diarrhea with up to 20 episodes daily</a:t>
            </a:r>
          </a:p>
          <a:p>
            <a:pPr marL="342892" indent="-342892">
              <a:buFont typeface="Arial,Sans-Serif"/>
              <a:buChar char="•"/>
            </a:pPr>
            <a:r>
              <a:rPr lang="en-US" sz="2000" dirty="0">
                <a:cs typeface="Arial"/>
              </a:rPr>
              <a:t>His labs were notable for CRP 97, hgb 10.5, albumin 3 and no evidence of any enteric infection</a:t>
            </a:r>
          </a:p>
          <a:p>
            <a:pPr marL="342892" indent="-342892">
              <a:buFont typeface="Arial,Sans-Serif"/>
              <a:buChar char="•"/>
            </a:pPr>
            <a:r>
              <a:rPr lang="en-US" sz="2000" dirty="0">
                <a:cs typeface="Arial"/>
              </a:rPr>
              <a:t>Abdominal xray was unremarkable</a:t>
            </a:r>
          </a:p>
          <a:p>
            <a:pPr marL="342892" indent="-342892">
              <a:buFont typeface="Arial,Sans-Serif"/>
              <a:buChar char="•"/>
            </a:pPr>
            <a:r>
              <a:rPr lang="en-US" sz="2000" dirty="0">
                <a:cs typeface="Arial"/>
              </a:rPr>
              <a:t>Flexible sigmoidoscopy was consistent with Mayo 3 colitis</a:t>
            </a:r>
          </a:p>
          <a:p>
            <a:pPr marL="342892" indent="-342892">
              <a:buFont typeface="Arial,Sans-Serif"/>
              <a:buChar char="•"/>
            </a:pPr>
            <a:r>
              <a:rPr lang="en-US" sz="2000" dirty="0">
                <a:cs typeface="Arial"/>
              </a:rPr>
              <a:t>He was admitted and initiated on IV steroids but by day 4 he had an incomplete response</a:t>
            </a:r>
          </a:p>
          <a:p>
            <a:pPr marL="342892" indent="-342892">
              <a:buFont typeface="Arial,Sans-Serif"/>
              <a:buChar char="•"/>
            </a:pPr>
            <a:r>
              <a:rPr lang="en-US" sz="2000" dirty="0">
                <a:cs typeface="Arial"/>
              </a:rPr>
              <a:t>What treatment options should be considered now?</a:t>
            </a:r>
          </a:p>
        </p:txBody>
      </p:sp>
    </p:spTree>
    <p:extLst>
      <p:ext uri="{BB962C8B-B14F-4D97-AF65-F5344CB8AC3E}">
        <p14:creationId xmlns:p14="http://schemas.microsoft.com/office/powerpoint/2010/main" val="319079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solidFill>
                  <a:srgbClr val="0070C0"/>
                </a:solidFill>
              </a:rPr>
              <a:t>The Facts…</a:t>
            </a:r>
            <a:endParaRPr lang="en-US" dirty="0">
              <a:solidFill>
                <a:srgbClr val="0070C0"/>
              </a:solidFill>
            </a:endParaRPr>
          </a:p>
        </p:txBody>
      </p:sp>
      <p:sp>
        <p:nvSpPr>
          <p:cNvPr id="2" name="TextBox 1">
            <a:extLst>
              <a:ext uri="{FF2B5EF4-FFF2-40B4-BE49-F238E27FC236}">
                <a16:creationId xmlns:a16="http://schemas.microsoft.com/office/drawing/2014/main" id="{C89B543D-3434-BA6A-98E4-D083BCF11ADB}"/>
              </a:ext>
            </a:extLst>
          </p:cNvPr>
          <p:cNvSpPr txBox="1"/>
          <p:nvPr/>
        </p:nvSpPr>
        <p:spPr>
          <a:xfrm>
            <a:off x="565007" y="2052204"/>
            <a:ext cx="7897090"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14313" indent="-214313">
              <a:buFont typeface="Arial" panose="020B0604020202020204" pitchFamily="34" charset="0"/>
              <a:buChar char="•"/>
            </a:pPr>
            <a:r>
              <a:rPr lang="en-US" sz="2800" dirty="0"/>
              <a:t>20-25% of UC patients will require inpatient treatment during their lifetime</a:t>
            </a:r>
          </a:p>
          <a:p>
            <a:pPr marL="214313" indent="-214313">
              <a:buFont typeface="Arial" panose="020B0604020202020204" pitchFamily="34" charset="0"/>
              <a:buChar char="•"/>
            </a:pPr>
            <a:r>
              <a:rPr lang="en-US" sz="2800" dirty="0"/>
              <a:t>30-40% of patients fail to respond to intravenous steroids</a:t>
            </a:r>
          </a:p>
          <a:p>
            <a:pPr marL="214313" indent="-214313">
              <a:buFont typeface="Arial" panose="020B0604020202020204" pitchFamily="34" charset="0"/>
              <a:buChar char="•"/>
            </a:pPr>
            <a:r>
              <a:rPr lang="en-US" sz="2800" dirty="0"/>
              <a:t>Current approved rescue strategies include the use of cyclosporin or infliximab</a:t>
            </a:r>
          </a:p>
          <a:p>
            <a:pPr marL="214313" indent="-214313">
              <a:buFont typeface="Arial" panose="020B0604020202020204" pitchFamily="34" charset="0"/>
              <a:buChar char="•"/>
            </a:pPr>
            <a:r>
              <a:rPr lang="en-US" sz="2800" dirty="0"/>
              <a:t>40%–50% colectomy short-term (&lt;3 months)</a:t>
            </a:r>
          </a:p>
          <a:p>
            <a:pPr marL="214313" indent="-214313">
              <a:buFont typeface="Arial" panose="020B0604020202020204" pitchFamily="34" charset="0"/>
              <a:buChar char="•"/>
            </a:pPr>
            <a:r>
              <a:rPr lang="en-US" sz="2800" dirty="0"/>
              <a:t>70% in the long-term (within 3 years)</a:t>
            </a:r>
          </a:p>
        </p:txBody>
      </p:sp>
      <p:sp>
        <p:nvSpPr>
          <p:cNvPr id="3" name="TextBox 2">
            <a:extLst>
              <a:ext uri="{FF2B5EF4-FFF2-40B4-BE49-F238E27FC236}">
                <a16:creationId xmlns:a16="http://schemas.microsoft.com/office/drawing/2014/main" id="{274D47E2-7458-831C-ACEB-F47F31D9A092}"/>
              </a:ext>
            </a:extLst>
          </p:cNvPr>
          <p:cNvSpPr txBox="1"/>
          <p:nvPr/>
        </p:nvSpPr>
        <p:spPr>
          <a:xfrm>
            <a:off x="5127172" y="5304559"/>
            <a:ext cx="3819402" cy="1531188"/>
          </a:xfrm>
          <a:prstGeom prst="rect">
            <a:avLst/>
          </a:prstGeom>
          <a:noFill/>
        </p:spPr>
        <p:txBody>
          <a:bodyPr wrap="square" rtlCol="0">
            <a:spAutoFit/>
          </a:bodyPr>
          <a:lstStyle/>
          <a:p>
            <a:r>
              <a:rPr lang="en-US" sz="750" dirty="0"/>
              <a:t> </a:t>
            </a:r>
          </a:p>
          <a:p>
            <a:endParaRPr lang="en-US" sz="750" dirty="0"/>
          </a:p>
          <a:p>
            <a:endParaRPr lang="en-US" sz="750" dirty="0"/>
          </a:p>
          <a:p>
            <a:endParaRPr lang="en-US" sz="750" dirty="0"/>
          </a:p>
          <a:p>
            <a:endParaRPr lang="en-US" sz="750" dirty="0"/>
          </a:p>
          <a:p>
            <a:endParaRPr lang="en-US" sz="750" dirty="0"/>
          </a:p>
          <a:p>
            <a:endParaRPr lang="en-US" sz="750" dirty="0"/>
          </a:p>
          <a:p>
            <a:endParaRPr lang="en-US" sz="750" dirty="0"/>
          </a:p>
          <a:p>
            <a:r>
              <a:rPr lang="en-US" sz="1000" dirty="0"/>
              <a:t>Dinesen LC et al. J Crohns Colitis 2010;4:431–437.</a:t>
            </a:r>
          </a:p>
          <a:p>
            <a:r>
              <a:rPr lang="en-US" sz="1000" dirty="0"/>
              <a:t>Gustavsson A, et al.  Am J Gastroenterol 2007;102:2513–2519</a:t>
            </a:r>
          </a:p>
          <a:p>
            <a:endParaRPr lang="en-US" sz="1350" dirty="0"/>
          </a:p>
        </p:txBody>
      </p:sp>
    </p:spTree>
    <p:extLst>
      <p:ext uri="{BB962C8B-B14F-4D97-AF65-F5344CB8AC3E}">
        <p14:creationId xmlns:p14="http://schemas.microsoft.com/office/powerpoint/2010/main" val="383252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FBD73F6-D1E2-C4AF-1058-CE8A95B2C5B0}"/>
              </a:ext>
            </a:extLst>
          </p:cNvPr>
          <p:cNvSpPr>
            <a:spLocks noGrp="1"/>
          </p:cNvSpPr>
          <p:nvPr>
            <p:ph type="title"/>
          </p:nvPr>
        </p:nvSpPr>
        <p:spPr/>
        <p:txBody>
          <a:bodyPr/>
          <a:lstStyle/>
          <a:p>
            <a:r>
              <a:rPr lang="en-US" dirty="0"/>
              <a:t>Infliximab vs. Cyclosporin</a:t>
            </a:r>
          </a:p>
        </p:txBody>
      </p:sp>
      <p:sp>
        <p:nvSpPr>
          <p:cNvPr id="8" name="Content Placeholder 7">
            <a:extLst>
              <a:ext uri="{FF2B5EF4-FFF2-40B4-BE49-F238E27FC236}">
                <a16:creationId xmlns:a16="http://schemas.microsoft.com/office/drawing/2014/main" id="{DFBA7216-ED77-8D60-5D62-5EC463BD0DE4}"/>
              </a:ext>
            </a:extLst>
          </p:cNvPr>
          <p:cNvSpPr>
            <a:spLocks noGrp="1"/>
          </p:cNvSpPr>
          <p:nvPr>
            <p:ph idx="1"/>
          </p:nvPr>
        </p:nvSpPr>
        <p:spPr/>
        <p:txBody>
          <a:bodyPr>
            <a:noAutofit/>
          </a:bodyPr>
          <a:lstStyle/>
          <a:p>
            <a:pPr>
              <a:buClrTx/>
              <a:buFont typeface="Arial" panose="020B0604020202020204" pitchFamily="34" charset="0"/>
              <a:buChar char="•"/>
            </a:pPr>
            <a:r>
              <a:rPr lang="en-US" dirty="0"/>
              <a:t>Systematic review and network meta-analysis evaluating the two therapies in ASUC</a:t>
            </a:r>
          </a:p>
          <a:p>
            <a:pPr lvl="1">
              <a:buClrTx/>
              <a:buFont typeface="Arial" panose="020B0604020202020204" pitchFamily="34" charset="0"/>
              <a:buChar char="•"/>
            </a:pPr>
            <a:r>
              <a:rPr lang="en-US" sz="2400" dirty="0"/>
              <a:t>Included 16 studies and ~1500 patients</a:t>
            </a:r>
          </a:p>
          <a:p>
            <a:pPr lvl="1">
              <a:buClrTx/>
              <a:buFont typeface="Arial" panose="020B0604020202020204" pitchFamily="34" charset="0"/>
              <a:buChar char="•"/>
            </a:pPr>
            <a:r>
              <a:rPr lang="en-US" sz="2400" dirty="0"/>
              <a:t>No difference in treatment response on colectomy rates between the RCTs at both 3 and 12 months post treatment initiation</a:t>
            </a:r>
          </a:p>
          <a:p>
            <a:pPr lvl="1">
              <a:buClrTx/>
              <a:buFont typeface="Arial" panose="020B0604020202020204" pitchFamily="34" charset="0"/>
              <a:buChar char="•"/>
            </a:pPr>
            <a:r>
              <a:rPr lang="en-US" sz="2400" dirty="0"/>
              <a:t>Observational studies noted:</a:t>
            </a:r>
          </a:p>
          <a:p>
            <a:pPr lvl="2">
              <a:buClrTx/>
              <a:buFont typeface="Arial" panose="020B0604020202020204" pitchFamily="34" charset="0"/>
              <a:buChar char="•"/>
            </a:pPr>
            <a:r>
              <a:rPr lang="en-US" sz="2400" dirty="0"/>
              <a:t>Higher response to IFX</a:t>
            </a:r>
          </a:p>
          <a:p>
            <a:pPr lvl="2">
              <a:buClrTx/>
              <a:buFont typeface="Arial" panose="020B0604020202020204" pitchFamily="34" charset="0"/>
              <a:buChar char="•"/>
            </a:pPr>
            <a:r>
              <a:rPr lang="en-US" sz="2400" dirty="0"/>
              <a:t>Lower colectomy rate on IFX at 12 months</a:t>
            </a:r>
          </a:p>
          <a:p>
            <a:pPr marL="0" indent="0">
              <a:buNone/>
            </a:pPr>
            <a:r>
              <a:rPr lang="en-US" b="1" dirty="0"/>
              <a:t>Infliximab is the most commonly used salvage therapy related to ease of administration and toxicity profile</a:t>
            </a:r>
          </a:p>
        </p:txBody>
      </p:sp>
      <p:sp>
        <p:nvSpPr>
          <p:cNvPr id="9" name="TextBox 8">
            <a:extLst>
              <a:ext uri="{FF2B5EF4-FFF2-40B4-BE49-F238E27FC236}">
                <a16:creationId xmlns:a16="http://schemas.microsoft.com/office/drawing/2014/main" id="{309EF956-C6CC-9C6B-2798-9698DAF10310}"/>
              </a:ext>
            </a:extLst>
          </p:cNvPr>
          <p:cNvSpPr txBox="1"/>
          <p:nvPr/>
        </p:nvSpPr>
        <p:spPr>
          <a:xfrm>
            <a:off x="5372100" y="5354298"/>
            <a:ext cx="3340933" cy="1646605"/>
          </a:xfrm>
          <a:prstGeom prst="rect">
            <a:avLst/>
          </a:prstGeom>
          <a:noFill/>
        </p:spPr>
        <p:txBody>
          <a:bodyPr wrap="square" rtlCol="0">
            <a:spAutoFit/>
          </a:bodyPr>
          <a:lstStyle/>
          <a:p>
            <a:endParaRPr lang="en-US" sz="750" dirty="0">
              <a:solidFill>
                <a:srgbClr val="212121"/>
              </a:solidFill>
              <a:latin typeface="BlinkMacSystemFont"/>
            </a:endParaRPr>
          </a:p>
          <a:p>
            <a:endParaRPr lang="en-US" sz="750" dirty="0">
              <a:solidFill>
                <a:srgbClr val="212121"/>
              </a:solidFill>
              <a:latin typeface="BlinkMacSystemFont"/>
            </a:endParaRPr>
          </a:p>
          <a:p>
            <a:endParaRPr lang="en-US" sz="750" dirty="0">
              <a:solidFill>
                <a:srgbClr val="212121"/>
              </a:solidFill>
              <a:latin typeface="BlinkMacSystemFont"/>
            </a:endParaRPr>
          </a:p>
          <a:p>
            <a:endParaRPr lang="en-US" sz="750" dirty="0">
              <a:solidFill>
                <a:srgbClr val="212121"/>
              </a:solidFill>
              <a:latin typeface="BlinkMacSystemFont"/>
            </a:endParaRPr>
          </a:p>
          <a:p>
            <a:endParaRPr lang="en-US" sz="750" dirty="0">
              <a:solidFill>
                <a:srgbClr val="212121"/>
              </a:solidFill>
              <a:latin typeface="BlinkMacSystemFont"/>
            </a:endParaRPr>
          </a:p>
          <a:p>
            <a:endParaRPr lang="en-US" sz="750" dirty="0">
              <a:solidFill>
                <a:srgbClr val="212121"/>
              </a:solidFill>
              <a:latin typeface="BlinkMacSystemFont"/>
            </a:endParaRPr>
          </a:p>
          <a:p>
            <a:endParaRPr lang="en-US" sz="750" dirty="0">
              <a:solidFill>
                <a:srgbClr val="212121"/>
              </a:solidFill>
              <a:latin typeface="BlinkMacSystemFont"/>
            </a:endParaRPr>
          </a:p>
          <a:p>
            <a:endParaRPr lang="en-US" sz="750" dirty="0">
              <a:solidFill>
                <a:srgbClr val="212121"/>
              </a:solidFill>
              <a:latin typeface="BlinkMacSystemFont"/>
            </a:endParaRPr>
          </a:p>
          <a:p>
            <a:endParaRPr lang="en-US" sz="750" dirty="0">
              <a:solidFill>
                <a:srgbClr val="212121"/>
              </a:solidFill>
              <a:latin typeface="BlinkMacSystemFont"/>
            </a:endParaRPr>
          </a:p>
          <a:p>
            <a:endParaRPr lang="en-US" sz="1000" dirty="0">
              <a:solidFill>
                <a:srgbClr val="212121"/>
              </a:solidFill>
              <a:latin typeface="BlinkMacSystemFont"/>
            </a:endParaRPr>
          </a:p>
          <a:p>
            <a:r>
              <a:rPr lang="en-US" sz="1000" dirty="0">
                <a:solidFill>
                  <a:srgbClr val="212121"/>
                </a:solidFill>
                <a:latin typeface="BlinkMacSystemFont"/>
              </a:rPr>
              <a:t>Narula N et al. Am J Gastroenterol. 2016 Apr;111(4):477-91. </a:t>
            </a:r>
            <a:endParaRPr lang="en-US" sz="1000" dirty="0"/>
          </a:p>
          <a:p>
            <a:endParaRPr lang="en-US" sz="1350" dirty="0"/>
          </a:p>
        </p:txBody>
      </p:sp>
    </p:spTree>
    <p:extLst>
      <p:ext uri="{BB962C8B-B14F-4D97-AF65-F5344CB8AC3E}">
        <p14:creationId xmlns:p14="http://schemas.microsoft.com/office/powerpoint/2010/main" val="555426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E7E91-3868-F890-D0BF-AF9F36530B96}"/>
              </a:ext>
            </a:extLst>
          </p:cNvPr>
          <p:cNvSpPr>
            <a:spLocks noGrp="1"/>
          </p:cNvSpPr>
          <p:nvPr>
            <p:ph type="title"/>
          </p:nvPr>
        </p:nvSpPr>
        <p:spPr/>
        <p:txBody>
          <a:bodyPr/>
          <a:lstStyle/>
          <a:p>
            <a:r>
              <a:rPr lang="en-US" dirty="0"/>
              <a:t>Infliximab for ASUC</a:t>
            </a:r>
          </a:p>
        </p:txBody>
      </p:sp>
      <p:sp>
        <p:nvSpPr>
          <p:cNvPr id="3" name="Content Placeholder 2">
            <a:extLst>
              <a:ext uri="{FF2B5EF4-FFF2-40B4-BE49-F238E27FC236}">
                <a16:creationId xmlns:a16="http://schemas.microsoft.com/office/drawing/2014/main" id="{0341A762-4CB7-F33E-D147-50E2EE9FA5E7}"/>
              </a:ext>
            </a:extLst>
          </p:cNvPr>
          <p:cNvSpPr>
            <a:spLocks noGrp="1"/>
          </p:cNvSpPr>
          <p:nvPr>
            <p:ph idx="1"/>
          </p:nvPr>
        </p:nvSpPr>
        <p:spPr/>
        <p:txBody>
          <a:bodyPr>
            <a:normAutofit/>
          </a:bodyPr>
          <a:lstStyle/>
          <a:p>
            <a:pPr marL="257175" indent="-257175"/>
            <a:r>
              <a:rPr lang="en-US" dirty="0"/>
              <a:t>Response rates:</a:t>
            </a:r>
          </a:p>
          <a:p>
            <a:pPr marL="476631" lvl="1">
              <a:buFont typeface="Arial" panose="020B0604020202020204" pitchFamily="34" charset="0"/>
              <a:buChar char="•"/>
            </a:pPr>
            <a:r>
              <a:rPr lang="en-US" sz="2400" dirty="0"/>
              <a:t>Immediate: 50% to 83%</a:t>
            </a:r>
          </a:p>
          <a:p>
            <a:pPr marL="476631" lvl="1">
              <a:buFont typeface="Arial" panose="020B0604020202020204" pitchFamily="34" charset="0"/>
              <a:buChar char="•"/>
            </a:pPr>
            <a:r>
              <a:rPr lang="en-US" sz="2400" dirty="0"/>
              <a:t>Short-term: 46% to 83%</a:t>
            </a:r>
          </a:p>
          <a:p>
            <a:pPr marL="476631" lvl="1">
              <a:buFont typeface="Arial" panose="020B0604020202020204" pitchFamily="34" charset="0"/>
              <a:buChar char="•"/>
            </a:pPr>
            <a:r>
              <a:rPr lang="en-US" sz="2400" dirty="0"/>
              <a:t>Longer term: 50-65%</a:t>
            </a:r>
          </a:p>
          <a:p>
            <a:pPr marL="257175" indent="-257175"/>
            <a:r>
              <a:rPr lang="en-US" dirty="0"/>
              <a:t>Factors impacting response/drug clearance</a:t>
            </a:r>
          </a:p>
          <a:p>
            <a:pPr marL="476631" lvl="1">
              <a:buFont typeface="Arial" panose="020B0604020202020204" pitchFamily="34" charset="0"/>
              <a:buChar char="•"/>
            </a:pPr>
            <a:r>
              <a:rPr lang="en-US" sz="2400" dirty="0"/>
              <a:t>Pharmacokinetic factors (gender, body mass, albumin levels)</a:t>
            </a:r>
          </a:p>
          <a:p>
            <a:pPr marL="476631" lvl="1">
              <a:buFont typeface="Arial" panose="020B0604020202020204" pitchFamily="34" charset="0"/>
              <a:buChar char="•"/>
            </a:pPr>
            <a:r>
              <a:rPr lang="en-US" sz="2400" dirty="0"/>
              <a:t>Fecal loss of IFX </a:t>
            </a:r>
          </a:p>
        </p:txBody>
      </p:sp>
      <p:sp>
        <p:nvSpPr>
          <p:cNvPr id="4" name="TextBox 3">
            <a:extLst>
              <a:ext uri="{FF2B5EF4-FFF2-40B4-BE49-F238E27FC236}">
                <a16:creationId xmlns:a16="http://schemas.microsoft.com/office/drawing/2014/main" id="{E6DFDF45-70B2-ED76-1BB5-BEC38737C58F}"/>
              </a:ext>
            </a:extLst>
          </p:cNvPr>
          <p:cNvSpPr txBox="1"/>
          <p:nvPr/>
        </p:nvSpPr>
        <p:spPr>
          <a:xfrm>
            <a:off x="4735286" y="4813772"/>
            <a:ext cx="4191358" cy="2223686"/>
          </a:xfrm>
          <a:prstGeom prst="rect">
            <a:avLst/>
          </a:prstGeom>
          <a:noFill/>
        </p:spPr>
        <p:txBody>
          <a:bodyPr wrap="square" rtlCol="0">
            <a:spAutoFit/>
          </a:bodyPr>
          <a:lstStyle/>
          <a:p>
            <a:endParaRPr lang="en-US" sz="750" dirty="0"/>
          </a:p>
          <a:p>
            <a:endParaRPr lang="en-US" sz="750" dirty="0"/>
          </a:p>
          <a:p>
            <a:endParaRPr lang="en-US" sz="750" dirty="0"/>
          </a:p>
          <a:p>
            <a:endParaRPr lang="en-US" sz="750" dirty="0"/>
          </a:p>
          <a:p>
            <a:endParaRPr lang="en-US" sz="750" dirty="0"/>
          </a:p>
          <a:p>
            <a:endParaRPr lang="en-US" sz="750" dirty="0"/>
          </a:p>
          <a:p>
            <a:endParaRPr lang="en-US" sz="750" dirty="0"/>
          </a:p>
          <a:p>
            <a:endParaRPr lang="en-US" sz="750" dirty="0"/>
          </a:p>
          <a:p>
            <a:endParaRPr lang="en-US" sz="750" dirty="0"/>
          </a:p>
          <a:p>
            <a:r>
              <a:rPr lang="en-US" sz="1000" dirty="0"/>
              <a:t>Seagrove AC et al.  BMJ Open 2014; 4.</a:t>
            </a:r>
          </a:p>
          <a:p>
            <a:r>
              <a:rPr lang="en-US" sz="1000" dirty="0"/>
              <a:t>Laharie D  et al. Lancet 2012; 380: 1909–15.</a:t>
            </a:r>
          </a:p>
          <a:p>
            <a:r>
              <a:rPr lang="pt-BR" sz="1000" dirty="0"/>
              <a:t>D. Seah*,† &amp; P. De Cruz.  </a:t>
            </a:r>
            <a:r>
              <a:rPr lang="en-US" sz="1000" dirty="0"/>
              <a:t>Aliment Pharmacol Ther 2016; 43: 482–513</a:t>
            </a:r>
          </a:p>
          <a:p>
            <a:r>
              <a:rPr lang="en-US" sz="1000" dirty="0"/>
              <a:t>Ordas I, , et al. Clin Pharmacol Ther 2012;91:635–646.</a:t>
            </a:r>
          </a:p>
          <a:p>
            <a:r>
              <a:rPr lang="en-US" sz="1000" dirty="0"/>
              <a:t>Brandse JF et al.  Gastroenterology 2015;149:350–355</a:t>
            </a:r>
          </a:p>
          <a:p>
            <a:endParaRPr lang="en-US" sz="750" dirty="0"/>
          </a:p>
          <a:p>
            <a:endParaRPr lang="en-US" sz="1350" dirty="0"/>
          </a:p>
        </p:txBody>
      </p:sp>
    </p:spTree>
    <p:extLst>
      <p:ext uri="{BB962C8B-B14F-4D97-AF65-F5344CB8AC3E}">
        <p14:creationId xmlns:p14="http://schemas.microsoft.com/office/powerpoint/2010/main" val="32910479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B5937-51ED-2CE2-B162-A7839D32AE37}"/>
              </a:ext>
            </a:extLst>
          </p:cNvPr>
          <p:cNvSpPr>
            <a:spLocks noGrp="1"/>
          </p:cNvSpPr>
          <p:nvPr>
            <p:ph type="title"/>
          </p:nvPr>
        </p:nvSpPr>
        <p:spPr/>
        <p:txBody>
          <a:bodyPr>
            <a:normAutofit fontScale="90000"/>
          </a:bodyPr>
          <a:lstStyle/>
          <a:p>
            <a:r>
              <a:rPr lang="en-US" dirty="0"/>
              <a:t>Strategies to Overcome Shortfalls in Infliximab Therapy</a:t>
            </a:r>
          </a:p>
        </p:txBody>
      </p:sp>
      <p:sp>
        <p:nvSpPr>
          <p:cNvPr id="3" name="Content Placeholder 2">
            <a:extLst>
              <a:ext uri="{FF2B5EF4-FFF2-40B4-BE49-F238E27FC236}">
                <a16:creationId xmlns:a16="http://schemas.microsoft.com/office/drawing/2014/main" id="{097C0047-AAF2-5087-1E73-047D192BF483}"/>
              </a:ext>
            </a:extLst>
          </p:cNvPr>
          <p:cNvSpPr>
            <a:spLocks noGrp="1"/>
          </p:cNvSpPr>
          <p:nvPr>
            <p:ph idx="1"/>
          </p:nvPr>
        </p:nvSpPr>
        <p:spPr/>
        <p:txBody>
          <a:bodyPr>
            <a:noAutofit/>
          </a:bodyPr>
          <a:lstStyle/>
          <a:p>
            <a:pPr>
              <a:buClr>
                <a:schemeClr val="tx1"/>
              </a:buClr>
              <a:buFont typeface="Arial" panose="020B0604020202020204" pitchFamily="34" charset="0"/>
              <a:buChar char="•"/>
            </a:pPr>
            <a:r>
              <a:rPr lang="en-US" sz="2000" dirty="0"/>
              <a:t>Accelerated Induction Dosing (inpatient)</a:t>
            </a:r>
          </a:p>
          <a:p>
            <a:pPr lvl="1">
              <a:buClr>
                <a:schemeClr val="tx1"/>
              </a:buClr>
              <a:buFont typeface="Arial" panose="020B0604020202020204" pitchFamily="34" charset="0"/>
              <a:buChar char="•"/>
            </a:pPr>
            <a:r>
              <a:rPr lang="en-US" sz="2000" dirty="0"/>
              <a:t>Retrospective studies </a:t>
            </a:r>
          </a:p>
          <a:p>
            <a:pPr lvl="2">
              <a:buClr>
                <a:schemeClr val="tx1"/>
              </a:buClr>
              <a:buFont typeface="Arial" panose="020B0604020202020204" pitchFamily="34" charset="0"/>
              <a:buChar char="•"/>
            </a:pPr>
            <a:r>
              <a:rPr lang="en-US" sz="2000" dirty="0"/>
              <a:t>UK multicenter propensity score matched study included 131 patients</a:t>
            </a:r>
          </a:p>
          <a:p>
            <a:pPr lvl="3">
              <a:buClr>
                <a:schemeClr val="tx1"/>
              </a:buClr>
              <a:buFont typeface="Arial" panose="020B0604020202020204" pitchFamily="34" charset="0"/>
              <a:buChar char="•"/>
            </a:pPr>
            <a:r>
              <a:rPr lang="en-US" sz="2000" dirty="0"/>
              <a:t>Index admission and short-term colectomy rates lower; </a:t>
            </a:r>
            <a:r>
              <a:rPr lang="en-US" sz="2000" b="1" i="1" dirty="0"/>
              <a:t>overall colectomy rates unchanged </a:t>
            </a:r>
          </a:p>
          <a:p>
            <a:pPr lvl="2">
              <a:buClr>
                <a:schemeClr val="tx1"/>
              </a:buClr>
              <a:buFont typeface="Arial" panose="020B0604020202020204" pitchFamily="34" charset="0"/>
              <a:buChar char="•"/>
            </a:pPr>
            <a:r>
              <a:rPr lang="en-US" sz="2000" dirty="0"/>
              <a:t>US multicenter retrospective study included 213 patients</a:t>
            </a:r>
          </a:p>
          <a:p>
            <a:pPr lvl="3">
              <a:buClr>
                <a:schemeClr val="tx1"/>
              </a:buClr>
              <a:buFont typeface="Arial" panose="020B0604020202020204" pitchFamily="34" charset="0"/>
              <a:buChar char="•"/>
            </a:pPr>
            <a:r>
              <a:rPr lang="en-US" sz="2000" b="1" i="1" dirty="0"/>
              <a:t>No difference in colectomy rates detected</a:t>
            </a:r>
          </a:p>
          <a:p>
            <a:pPr lvl="1">
              <a:buClr>
                <a:schemeClr val="tx1"/>
              </a:buClr>
              <a:buFont typeface="Arial" panose="020B0604020202020204" pitchFamily="34" charset="0"/>
              <a:buChar char="•"/>
            </a:pPr>
            <a:r>
              <a:rPr lang="en-US" sz="2000" dirty="0"/>
              <a:t>Systematic review including 41 studies and ~2100 patients noted the following:</a:t>
            </a:r>
          </a:p>
          <a:p>
            <a:pPr marL="545211" lvl="2" indent="-257175">
              <a:buClr>
                <a:schemeClr val="tx1"/>
              </a:buClr>
              <a:buAutoNum type="arabicPeriod"/>
            </a:pPr>
            <a:r>
              <a:rPr lang="en-US" sz="2000" dirty="0"/>
              <a:t>Multiple 5 mg/kg doses is superior to one rescue dose</a:t>
            </a:r>
          </a:p>
          <a:p>
            <a:pPr marL="545211" lvl="2" indent="-257175">
              <a:buClr>
                <a:schemeClr val="tx1"/>
              </a:buClr>
              <a:buAutoNum type="arabicPeriod"/>
            </a:pPr>
            <a:r>
              <a:rPr lang="en-US" sz="2000" dirty="0"/>
              <a:t>3 month colectomy free survival with this strategy OR 4.34 (p&lt;0.05)</a:t>
            </a:r>
          </a:p>
          <a:p>
            <a:pPr marL="545211" lvl="2" indent="-257175">
              <a:buClr>
                <a:schemeClr val="tx1"/>
              </a:buClr>
              <a:buAutoNum type="arabicPeriod"/>
            </a:pPr>
            <a:r>
              <a:rPr lang="en-US" sz="2000" b="1" i="1" dirty="0"/>
              <a:t>Numerically but NOT statistically significant colectomy free survival at 1 and 12 months</a:t>
            </a:r>
          </a:p>
        </p:txBody>
      </p:sp>
      <p:sp>
        <p:nvSpPr>
          <p:cNvPr id="4" name="TextBox 3">
            <a:extLst>
              <a:ext uri="{FF2B5EF4-FFF2-40B4-BE49-F238E27FC236}">
                <a16:creationId xmlns:a16="http://schemas.microsoft.com/office/drawing/2014/main" id="{4782250D-EB3C-219E-683F-C607442EEA29}"/>
              </a:ext>
            </a:extLst>
          </p:cNvPr>
          <p:cNvSpPr txBox="1"/>
          <p:nvPr/>
        </p:nvSpPr>
        <p:spPr>
          <a:xfrm>
            <a:off x="4816929" y="5163175"/>
            <a:ext cx="3952318" cy="1708160"/>
          </a:xfrm>
          <a:prstGeom prst="rect">
            <a:avLst/>
          </a:prstGeom>
          <a:noFill/>
        </p:spPr>
        <p:txBody>
          <a:bodyPr wrap="square" rtlCol="0">
            <a:spAutoFit/>
          </a:bodyPr>
          <a:lstStyle/>
          <a:p>
            <a:endParaRPr lang="en-US" sz="750" dirty="0">
              <a:solidFill>
                <a:srgbClr val="212121"/>
              </a:solidFill>
              <a:latin typeface="BlinkMacSystemFont"/>
            </a:endParaRPr>
          </a:p>
          <a:p>
            <a:endParaRPr lang="en-US" sz="1000" dirty="0">
              <a:solidFill>
                <a:srgbClr val="212121"/>
              </a:solidFill>
              <a:latin typeface="BlinkMacSystemFont"/>
            </a:endParaRPr>
          </a:p>
          <a:p>
            <a:endParaRPr lang="en-US" sz="1000" dirty="0">
              <a:solidFill>
                <a:srgbClr val="212121"/>
              </a:solidFill>
              <a:latin typeface="BlinkMacSystemFont"/>
            </a:endParaRPr>
          </a:p>
          <a:p>
            <a:endParaRPr lang="en-US" sz="1000" dirty="0">
              <a:solidFill>
                <a:srgbClr val="212121"/>
              </a:solidFill>
              <a:latin typeface="BlinkMacSystemFont"/>
            </a:endParaRPr>
          </a:p>
          <a:p>
            <a:endParaRPr lang="en-US" sz="1000" dirty="0">
              <a:solidFill>
                <a:srgbClr val="212121"/>
              </a:solidFill>
              <a:latin typeface="BlinkMacSystemFont"/>
            </a:endParaRPr>
          </a:p>
          <a:p>
            <a:endParaRPr lang="en-US" sz="1000" dirty="0">
              <a:solidFill>
                <a:srgbClr val="212121"/>
              </a:solidFill>
              <a:latin typeface="BlinkMacSystemFont"/>
            </a:endParaRPr>
          </a:p>
          <a:p>
            <a:r>
              <a:rPr lang="en-US" sz="1000" dirty="0">
                <a:solidFill>
                  <a:srgbClr val="212121"/>
                </a:solidFill>
                <a:latin typeface="BlinkMacSystemFont"/>
              </a:rPr>
              <a:t>Choy MC et al. Inflamm Bowel Dis. 2019 Jun 18;25(7):1169-1186.</a:t>
            </a:r>
          </a:p>
          <a:p>
            <a:r>
              <a:rPr lang="en-US" sz="1000" dirty="0">
                <a:solidFill>
                  <a:srgbClr val="212121"/>
                </a:solidFill>
                <a:latin typeface="BlinkMacSystemFont"/>
              </a:rPr>
              <a:t>Sebastian S et al. Aliment Pharmacol Ther. 2019 Sep;50(6):675-683.</a:t>
            </a:r>
          </a:p>
          <a:p>
            <a:r>
              <a:rPr lang="en-US" sz="1000" dirty="0">
                <a:solidFill>
                  <a:srgbClr val="212121"/>
                </a:solidFill>
                <a:latin typeface="BlinkMacSystemFont"/>
              </a:rPr>
              <a:t>Nalagatla N et al Clin Gastroenterol Hepatol. 2019 Feb;17(3):502-509.</a:t>
            </a:r>
            <a:endParaRPr lang="en-US" sz="1000" dirty="0"/>
          </a:p>
          <a:p>
            <a:r>
              <a:rPr lang="en-US" sz="1000" dirty="0">
                <a:solidFill>
                  <a:srgbClr val="212121"/>
                </a:solidFill>
                <a:latin typeface="BlinkMacSystemFont"/>
              </a:rPr>
              <a:t> </a:t>
            </a:r>
            <a:endParaRPr lang="en-US" sz="1000" dirty="0"/>
          </a:p>
          <a:p>
            <a:endParaRPr lang="en-US" sz="750" dirty="0"/>
          </a:p>
        </p:txBody>
      </p:sp>
    </p:spTree>
    <p:extLst>
      <p:ext uri="{BB962C8B-B14F-4D97-AF65-F5344CB8AC3E}">
        <p14:creationId xmlns:p14="http://schemas.microsoft.com/office/powerpoint/2010/main" val="22987661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AE1EB-790A-7C20-F7B2-4D6F2908F77E}"/>
              </a:ext>
            </a:extLst>
          </p:cNvPr>
          <p:cNvSpPr>
            <a:spLocks noGrp="1"/>
          </p:cNvSpPr>
          <p:nvPr>
            <p:ph type="title"/>
          </p:nvPr>
        </p:nvSpPr>
        <p:spPr/>
        <p:txBody>
          <a:bodyPr/>
          <a:lstStyle/>
          <a:p>
            <a:r>
              <a:rPr lang="en-US" dirty="0"/>
              <a:t>Novel Medical Strategies for ASUC</a:t>
            </a:r>
          </a:p>
        </p:txBody>
      </p:sp>
      <p:sp>
        <p:nvSpPr>
          <p:cNvPr id="3" name="Content Placeholder 2">
            <a:extLst>
              <a:ext uri="{FF2B5EF4-FFF2-40B4-BE49-F238E27FC236}">
                <a16:creationId xmlns:a16="http://schemas.microsoft.com/office/drawing/2014/main" id="{9BB63169-DDE3-4D25-6DBE-9F66FFA20601}"/>
              </a:ext>
            </a:extLst>
          </p:cNvPr>
          <p:cNvSpPr>
            <a:spLocks noGrp="1"/>
          </p:cNvSpPr>
          <p:nvPr>
            <p:ph idx="1"/>
          </p:nvPr>
        </p:nvSpPr>
        <p:spPr/>
        <p:txBody>
          <a:bodyPr>
            <a:noAutofit/>
          </a:bodyPr>
          <a:lstStyle/>
          <a:p>
            <a:pPr>
              <a:buFont typeface="Wingdings" panose="05000000000000000000" pitchFamily="2" charset="2"/>
              <a:buChar char="§"/>
            </a:pPr>
            <a:r>
              <a:rPr lang="en-US" sz="2500" dirty="0"/>
              <a:t>JAK inhibitors are being evaluated for use in ASUC not responding to standard of care therapies as more patients are previously bio exposed.</a:t>
            </a:r>
          </a:p>
          <a:p>
            <a:pPr>
              <a:buFont typeface="Wingdings" panose="05000000000000000000" pitchFamily="2" charset="2"/>
              <a:buChar char="§"/>
            </a:pPr>
            <a:r>
              <a:rPr lang="en-US" sz="2500" dirty="0"/>
              <a:t>They are appealing in this clinical scenario because:</a:t>
            </a:r>
          </a:p>
          <a:p>
            <a:r>
              <a:rPr lang="en-US" sz="2500" dirty="0"/>
              <a:t>1. Quick onset of action (for some) as soon as 3 days after starting</a:t>
            </a:r>
          </a:p>
          <a:p>
            <a:r>
              <a:rPr lang="en-US" sz="2500" dirty="0"/>
              <a:t>2. Small molecule structure is not impacted by hypoalbuminemia</a:t>
            </a:r>
          </a:p>
          <a:p>
            <a:r>
              <a:rPr lang="en-US" sz="2500" dirty="0"/>
              <a:t>3. Rapid plasma clearance is appealing for reducing postoperative complications if medical therapy ultimately fails</a:t>
            </a:r>
          </a:p>
        </p:txBody>
      </p:sp>
      <p:sp>
        <p:nvSpPr>
          <p:cNvPr id="4" name="TextBox 3">
            <a:extLst>
              <a:ext uri="{FF2B5EF4-FFF2-40B4-BE49-F238E27FC236}">
                <a16:creationId xmlns:a16="http://schemas.microsoft.com/office/drawing/2014/main" id="{582F3909-2D09-C51C-102E-5D3DCED7EC16}"/>
              </a:ext>
            </a:extLst>
          </p:cNvPr>
          <p:cNvSpPr txBox="1"/>
          <p:nvPr/>
        </p:nvSpPr>
        <p:spPr>
          <a:xfrm>
            <a:off x="5486400" y="5444241"/>
            <a:ext cx="3507699" cy="1169551"/>
          </a:xfrm>
          <a:prstGeom prst="rect">
            <a:avLst/>
          </a:prstGeom>
          <a:noFill/>
        </p:spPr>
        <p:txBody>
          <a:bodyPr wrap="square" rtlCol="0">
            <a:spAutoFit/>
          </a:bodyPr>
          <a:lstStyle/>
          <a:p>
            <a:endParaRPr lang="en-US" sz="750" dirty="0">
              <a:solidFill>
                <a:srgbClr val="212121"/>
              </a:solidFill>
              <a:latin typeface="BlinkMacSystemFont"/>
            </a:endParaRPr>
          </a:p>
          <a:p>
            <a:endParaRPr lang="en-US" sz="750" dirty="0">
              <a:solidFill>
                <a:srgbClr val="212121"/>
              </a:solidFill>
              <a:latin typeface="BlinkMacSystemFont"/>
            </a:endParaRPr>
          </a:p>
          <a:p>
            <a:endParaRPr lang="en-US" sz="750" dirty="0">
              <a:solidFill>
                <a:srgbClr val="212121"/>
              </a:solidFill>
              <a:latin typeface="BlinkMacSystemFont"/>
            </a:endParaRPr>
          </a:p>
          <a:p>
            <a:endParaRPr lang="en-US" sz="750" dirty="0">
              <a:solidFill>
                <a:srgbClr val="212121"/>
              </a:solidFill>
              <a:latin typeface="BlinkMacSystemFont"/>
            </a:endParaRPr>
          </a:p>
          <a:p>
            <a:endParaRPr lang="en-US" sz="750" dirty="0">
              <a:solidFill>
                <a:srgbClr val="212121"/>
              </a:solidFill>
              <a:latin typeface="BlinkMacSystemFont"/>
            </a:endParaRPr>
          </a:p>
          <a:p>
            <a:endParaRPr lang="en-US" sz="750" dirty="0">
              <a:solidFill>
                <a:srgbClr val="212121"/>
              </a:solidFill>
              <a:latin typeface="BlinkMacSystemFont"/>
            </a:endParaRPr>
          </a:p>
          <a:p>
            <a:endParaRPr lang="en-US" sz="750" dirty="0">
              <a:solidFill>
                <a:srgbClr val="212121"/>
              </a:solidFill>
              <a:latin typeface="BlinkMacSystemFont"/>
            </a:endParaRPr>
          </a:p>
          <a:p>
            <a:endParaRPr lang="en-US" sz="750" dirty="0">
              <a:solidFill>
                <a:srgbClr val="212121"/>
              </a:solidFill>
              <a:latin typeface="BlinkMacSystemFont"/>
            </a:endParaRPr>
          </a:p>
          <a:p>
            <a:r>
              <a:rPr lang="en-US" sz="1000" dirty="0" err="1">
                <a:solidFill>
                  <a:srgbClr val="212121"/>
                </a:solidFill>
                <a:latin typeface="BlinkMacSystemFont"/>
              </a:rPr>
              <a:t>Gisbert</a:t>
            </a:r>
            <a:r>
              <a:rPr lang="en-US" sz="1000" dirty="0">
                <a:solidFill>
                  <a:srgbClr val="212121"/>
                </a:solidFill>
                <a:latin typeface="BlinkMacSystemFont"/>
              </a:rPr>
              <a:t> Jp et al.  J Crohns Colitis. 2023 Jun 16;17(6):972-994</a:t>
            </a:r>
            <a:r>
              <a:rPr lang="en-US" sz="750" dirty="0">
                <a:solidFill>
                  <a:srgbClr val="212121"/>
                </a:solidFill>
                <a:latin typeface="BlinkMacSystemFont"/>
              </a:rPr>
              <a:t>.</a:t>
            </a:r>
            <a:endParaRPr lang="en-US" sz="750" dirty="0"/>
          </a:p>
        </p:txBody>
      </p:sp>
    </p:spTree>
    <p:extLst>
      <p:ext uri="{BB962C8B-B14F-4D97-AF65-F5344CB8AC3E}">
        <p14:creationId xmlns:p14="http://schemas.microsoft.com/office/powerpoint/2010/main" val="1452497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A3E73-6323-0A2F-1392-49FBC48629DD}"/>
              </a:ext>
            </a:extLst>
          </p:cNvPr>
          <p:cNvSpPr>
            <a:spLocks noGrp="1"/>
          </p:cNvSpPr>
          <p:nvPr>
            <p:ph type="title"/>
          </p:nvPr>
        </p:nvSpPr>
        <p:spPr/>
        <p:txBody>
          <a:bodyPr/>
          <a:lstStyle/>
          <a:p>
            <a:r>
              <a:rPr lang="en-US" dirty="0"/>
              <a:t>Current Data for Tofacitinib in ASUC</a:t>
            </a:r>
          </a:p>
        </p:txBody>
      </p:sp>
      <p:sp>
        <p:nvSpPr>
          <p:cNvPr id="3" name="Content Placeholder 2">
            <a:extLst>
              <a:ext uri="{FF2B5EF4-FFF2-40B4-BE49-F238E27FC236}">
                <a16:creationId xmlns:a16="http://schemas.microsoft.com/office/drawing/2014/main" id="{8614747A-857E-125A-ECC8-638784C94CA8}"/>
              </a:ext>
            </a:extLst>
          </p:cNvPr>
          <p:cNvSpPr>
            <a:spLocks noGrp="1"/>
          </p:cNvSpPr>
          <p:nvPr>
            <p:ph idx="1"/>
          </p:nvPr>
        </p:nvSpPr>
        <p:spPr/>
        <p:txBody>
          <a:bodyPr>
            <a:normAutofit/>
          </a:bodyPr>
          <a:lstStyle/>
          <a:p>
            <a:pPr>
              <a:buClr>
                <a:schemeClr val="tx1"/>
              </a:buClr>
              <a:buFont typeface="Arial" panose="020B0604020202020204" pitchFamily="34" charset="0"/>
              <a:buChar char="•"/>
            </a:pPr>
            <a:r>
              <a:rPr lang="en-US" sz="2100" dirty="0"/>
              <a:t>Largest available datasets are currently retrospective</a:t>
            </a:r>
          </a:p>
          <a:p>
            <a:pPr>
              <a:buClr>
                <a:schemeClr val="tx1"/>
              </a:buClr>
              <a:buFont typeface="Arial" panose="020B0604020202020204" pitchFamily="34" charset="0"/>
              <a:buChar char="•"/>
            </a:pPr>
            <a:r>
              <a:rPr lang="en-US" sz="2100" dirty="0"/>
              <a:t>GETAID group: 55 patients; not all with ASUC; dosed at 10 mg BID</a:t>
            </a:r>
          </a:p>
          <a:p>
            <a:pPr lvl="1">
              <a:buClr>
                <a:schemeClr val="tx1"/>
              </a:buClr>
              <a:buFont typeface="Arial" panose="020B0604020202020204" pitchFamily="34" charset="0"/>
              <a:buChar char="•"/>
            </a:pPr>
            <a:r>
              <a:rPr lang="en-US" sz="1800" dirty="0">
                <a:solidFill>
                  <a:srgbClr val="212121"/>
                </a:solidFill>
                <a:latin typeface="BlinkMacSystemFont"/>
              </a:rPr>
              <a:t>rate of colectomy-free survival was estimated at 78.9% (CI [68.5-90.9]) and 73.6% (CI [61.9-87.3]) at 3 and 6 months, respectively.</a:t>
            </a:r>
            <a:endParaRPr lang="en-US" sz="1650" dirty="0"/>
          </a:p>
          <a:p>
            <a:pPr>
              <a:buClr>
                <a:schemeClr val="tx1"/>
              </a:buClr>
              <a:buFont typeface="Arial" panose="020B0604020202020204" pitchFamily="34" charset="0"/>
              <a:buChar char="•"/>
            </a:pPr>
            <a:r>
              <a:rPr lang="en-US" sz="2100" dirty="0"/>
              <a:t>University of Michigan Experience: 40 patients; All with ASUC; dosed at 10 mg BID or TID</a:t>
            </a:r>
          </a:p>
          <a:p>
            <a:pPr lvl="1">
              <a:buClr>
                <a:schemeClr val="tx1"/>
              </a:buClr>
              <a:buFont typeface="Arial" panose="020B0604020202020204" pitchFamily="34" charset="0"/>
              <a:buChar char="•"/>
            </a:pPr>
            <a:r>
              <a:rPr lang="en-US" sz="1800" dirty="0">
                <a:solidFill>
                  <a:srgbClr val="212121"/>
                </a:solidFill>
                <a:latin typeface="BlinkMacSystemFont"/>
              </a:rPr>
              <a:t>Tofacitinib was protective against colectomy at 90 days compared with matched controls (hazard ratio [HR], 0.28,  [CI], 0.10-0.81; P = .018)</a:t>
            </a:r>
          </a:p>
          <a:p>
            <a:pPr lvl="1">
              <a:buClr>
                <a:schemeClr val="tx1"/>
              </a:buClr>
              <a:buFont typeface="Arial" panose="020B0604020202020204" pitchFamily="34" charset="0"/>
              <a:buChar char="•"/>
            </a:pPr>
            <a:r>
              <a:rPr lang="en-US" sz="1800" dirty="0">
                <a:solidFill>
                  <a:srgbClr val="212121"/>
                </a:solidFill>
                <a:latin typeface="BlinkMacSystemFont"/>
              </a:rPr>
              <a:t>TID dosing was significantly protective compared to BID dosing</a:t>
            </a:r>
          </a:p>
          <a:p>
            <a:pPr>
              <a:buClr>
                <a:schemeClr val="tx1"/>
              </a:buClr>
              <a:buFont typeface="Arial" panose="020B0604020202020204" pitchFamily="34" charset="0"/>
              <a:buChar char="•"/>
            </a:pPr>
            <a:endParaRPr lang="en-US" sz="1800" dirty="0"/>
          </a:p>
          <a:p>
            <a:pPr>
              <a:buClr>
                <a:schemeClr val="tx1"/>
              </a:buClr>
              <a:buFont typeface="Arial" panose="020B0604020202020204" pitchFamily="34" charset="0"/>
              <a:buChar char="•"/>
            </a:pPr>
            <a:r>
              <a:rPr lang="en-US" sz="2100" dirty="0"/>
              <a:t>No new safety signals with this approach</a:t>
            </a:r>
          </a:p>
          <a:p>
            <a:pPr lvl="1">
              <a:buClr>
                <a:schemeClr val="tx1"/>
              </a:buClr>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19AF03AC-724A-689A-11A0-581E586EE5CB}"/>
              </a:ext>
            </a:extLst>
          </p:cNvPr>
          <p:cNvSpPr txBox="1"/>
          <p:nvPr/>
        </p:nvSpPr>
        <p:spPr>
          <a:xfrm>
            <a:off x="4800600" y="5129447"/>
            <a:ext cx="4343400" cy="2223686"/>
          </a:xfrm>
          <a:prstGeom prst="rect">
            <a:avLst/>
          </a:prstGeom>
          <a:noFill/>
        </p:spPr>
        <p:txBody>
          <a:bodyPr wrap="square" rtlCol="0">
            <a:spAutoFit/>
          </a:bodyPr>
          <a:lstStyle/>
          <a:p>
            <a:endParaRPr lang="en-US" sz="750" dirty="0">
              <a:solidFill>
                <a:srgbClr val="212121"/>
              </a:solidFill>
              <a:latin typeface="BlinkMacSystemFont"/>
            </a:endParaRPr>
          </a:p>
          <a:p>
            <a:endParaRPr lang="en-US" sz="750" dirty="0">
              <a:solidFill>
                <a:srgbClr val="212121"/>
              </a:solidFill>
              <a:latin typeface="BlinkMacSystemFont"/>
            </a:endParaRPr>
          </a:p>
          <a:p>
            <a:endParaRPr lang="en-US" sz="750" dirty="0">
              <a:solidFill>
                <a:srgbClr val="212121"/>
              </a:solidFill>
              <a:latin typeface="BlinkMacSystemFont"/>
            </a:endParaRPr>
          </a:p>
          <a:p>
            <a:endParaRPr lang="en-US" sz="750" dirty="0">
              <a:solidFill>
                <a:srgbClr val="212121"/>
              </a:solidFill>
              <a:latin typeface="BlinkMacSystemFont"/>
            </a:endParaRPr>
          </a:p>
          <a:p>
            <a:endParaRPr lang="en-US" sz="750" dirty="0">
              <a:solidFill>
                <a:srgbClr val="212121"/>
              </a:solidFill>
              <a:latin typeface="BlinkMacSystemFont"/>
            </a:endParaRPr>
          </a:p>
          <a:p>
            <a:endParaRPr lang="en-US" sz="750" dirty="0">
              <a:solidFill>
                <a:srgbClr val="212121"/>
              </a:solidFill>
              <a:latin typeface="BlinkMacSystemFont"/>
            </a:endParaRPr>
          </a:p>
          <a:p>
            <a:endParaRPr lang="en-US" sz="750" dirty="0">
              <a:solidFill>
                <a:srgbClr val="212121"/>
              </a:solidFill>
              <a:latin typeface="BlinkMacSystemFont"/>
            </a:endParaRPr>
          </a:p>
          <a:p>
            <a:endParaRPr lang="en-US" sz="750" dirty="0">
              <a:solidFill>
                <a:srgbClr val="212121"/>
              </a:solidFill>
              <a:latin typeface="BlinkMacSystemFont"/>
            </a:endParaRPr>
          </a:p>
          <a:p>
            <a:endParaRPr lang="en-US" sz="750" dirty="0">
              <a:solidFill>
                <a:srgbClr val="212121"/>
              </a:solidFill>
              <a:latin typeface="BlinkMacSystemFont"/>
            </a:endParaRPr>
          </a:p>
          <a:p>
            <a:endParaRPr lang="en-US" sz="750" dirty="0">
              <a:solidFill>
                <a:srgbClr val="212121"/>
              </a:solidFill>
              <a:latin typeface="BlinkMacSystemFont"/>
            </a:endParaRPr>
          </a:p>
          <a:p>
            <a:endParaRPr lang="en-US" sz="750" dirty="0">
              <a:solidFill>
                <a:srgbClr val="212121"/>
              </a:solidFill>
              <a:latin typeface="BlinkMacSystemFont"/>
            </a:endParaRPr>
          </a:p>
          <a:p>
            <a:endParaRPr lang="en-US" sz="750" dirty="0">
              <a:solidFill>
                <a:srgbClr val="212121"/>
              </a:solidFill>
              <a:latin typeface="BlinkMacSystemFont"/>
            </a:endParaRPr>
          </a:p>
          <a:p>
            <a:r>
              <a:rPr lang="en-US" sz="1000" dirty="0" err="1">
                <a:solidFill>
                  <a:srgbClr val="212121"/>
                </a:solidFill>
                <a:latin typeface="BlinkMacSystemFont"/>
              </a:rPr>
              <a:t>Berinstein</a:t>
            </a:r>
            <a:r>
              <a:rPr lang="en-US" sz="1000" dirty="0">
                <a:solidFill>
                  <a:srgbClr val="212121"/>
                </a:solidFill>
                <a:latin typeface="BlinkMacSystemFont"/>
              </a:rPr>
              <a:t> JA et al.  Clin Gastroenterol Hepatol. 2021 Oct;19(10):2112-2120 </a:t>
            </a:r>
            <a:r>
              <a:rPr lang="en-US" sz="1000" dirty="0"/>
              <a:t>Uzzan M et al. Aliment Pharmacol Ther 2021;54:312–9.</a:t>
            </a:r>
          </a:p>
          <a:p>
            <a:endParaRPr lang="en-US" sz="750" dirty="0"/>
          </a:p>
          <a:p>
            <a:endParaRPr lang="en-US" sz="750" dirty="0"/>
          </a:p>
          <a:p>
            <a:endParaRPr lang="en-US" sz="1350" dirty="0"/>
          </a:p>
        </p:txBody>
      </p:sp>
    </p:spTree>
    <p:extLst>
      <p:ext uri="{BB962C8B-B14F-4D97-AF65-F5344CB8AC3E}">
        <p14:creationId xmlns:p14="http://schemas.microsoft.com/office/powerpoint/2010/main" val="1219704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473" y="1928364"/>
            <a:ext cx="9144000" cy="3598577"/>
          </a:xfrm>
          <a:prstGeom prst="rect">
            <a:avLst/>
          </a:prstGeom>
        </p:spPr>
      </p:pic>
      <p:sp>
        <p:nvSpPr>
          <p:cNvPr id="2" name="Title 1"/>
          <p:cNvSpPr>
            <a:spLocks noGrp="1"/>
          </p:cNvSpPr>
          <p:nvPr>
            <p:ph type="title"/>
          </p:nvPr>
        </p:nvSpPr>
        <p:spPr>
          <a:xfrm>
            <a:off x="1" y="88678"/>
            <a:ext cx="9143999" cy="1016127"/>
          </a:xfrm>
        </p:spPr>
        <p:txBody>
          <a:bodyPr>
            <a:normAutofit/>
          </a:bodyPr>
          <a:lstStyle/>
          <a:p>
            <a:r>
              <a:rPr lang="en-US" sz="2400" dirty="0"/>
              <a:t>Current and Emerging Therapeutic Strategies for IBD</a:t>
            </a:r>
          </a:p>
        </p:txBody>
      </p:sp>
      <p:sp>
        <p:nvSpPr>
          <p:cNvPr id="12" name="Footer Placeholder 11">
            <a:extLst>
              <a:ext uri="{FF2B5EF4-FFF2-40B4-BE49-F238E27FC236}">
                <a16:creationId xmlns:a16="http://schemas.microsoft.com/office/drawing/2014/main" id="{5DEDC1A5-ECF1-4F59-937E-5D5B6205E9CE}"/>
              </a:ext>
            </a:extLst>
          </p:cNvPr>
          <p:cNvSpPr>
            <a:spLocks noGrp="1"/>
          </p:cNvSpPr>
          <p:nvPr>
            <p:ph type="ftr" sz="quarter" idx="11"/>
          </p:nvPr>
        </p:nvSpPr>
        <p:spPr>
          <a:xfrm>
            <a:off x="0" y="6192189"/>
            <a:ext cx="9144000" cy="665811"/>
          </a:xfrm>
        </p:spPr>
        <p:txBody>
          <a:bodyPr/>
          <a:lstStyle/>
          <a:p>
            <a:endParaRPr lang="en-US" dirty="0"/>
          </a:p>
          <a:p>
            <a:r>
              <a:rPr lang="en-US" sz="1200" dirty="0">
                <a:latin typeface="Arial" panose="020B0604020202020204" pitchFamily="34" charset="0"/>
                <a:cs typeface="Arial" panose="020B0604020202020204" pitchFamily="34" charset="0"/>
              </a:rPr>
              <a:t>*Investigational. IL = interleukin; TNF = tumor necrosis factor; S1P1 =</a:t>
            </a:r>
            <a:r>
              <a:rPr lang="en-US" sz="1200" b="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sphingosine-1 phosphate1.</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Adapted from Coskun M, et al. </a:t>
            </a:r>
            <a:r>
              <a:rPr lang="en-US" sz="1200" i="1" dirty="0">
                <a:latin typeface="Arial" panose="020B0604020202020204" pitchFamily="34" charset="0"/>
                <a:cs typeface="Arial" panose="020B0604020202020204" pitchFamily="34" charset="0"/>
              </a:rPr>
              <a:t>Trends Pharmacol Sci</a:t>
            </a:r>
            <a:r>
              <a:rPr lang="en-US" sz="1200" dirty="0">
                <a:latin typeface="Arial" panose="020B0604020202020204" pitchFamily="34" charset="0"/>
                <a:cs typeface="Arial" panose="020B0604020202020204" pitchFamily="34" charset="0"/>
              </a:rPr>
              <a:t>. 2017;38(2):127-142.</a:t>
            </a:r>
          </a:p>
        </p:txBody>
      </p:sp>
      <p:sp>
        <p:nvSpPr>
          <p:cNvPr id="9" name="TextBox 8"/>
          <p:cNvSpPr txBox="1"/>
          <p:nvPr/>
        </p:nvSpPr>
        <p:spPr>
          <a:xfrm>
            <a:off x="329182" y="3359628"/>
            <a:ext cx="1599243" cy="1015663"/>
          </a:xfrm>
          <a:prstGeom prst="rect">
            <a:avLst/>
          </a:prstGeom>
          <a:noFill/>
        </p:spPr>
        <p:txBody>
          <a:bodyPr wrap="square" rtlCol="0">
            <a:spAutoFit/>
          </a:bodyPr>
          <a:lstStyle/>
          <a:p>
            <a:pPr marL="214313" indent="-214313">
              <a:buFont typeface="Wingdings" panose="05000000000000000000" pitchFamily="2" charset="2"/>
              <a:buChar char="§"/>
            </a:pPr>
            <a:r>
              <a:rPr lang="en-US" sz="1200" dirty="0">
                <a:latin typeface="Tahoma" panose="020B0604030504040204" pitchFamily="34" charset="0"/>
                <a:cs typeface="Tahoma" panose="020B0604030504040204" pitchFamily="34" charset="0"/>
              </a:rPr>
              <a:t>Infliximab</a:t>
            </a:r>
          </a:p>
          <a:p>
            <a:pPr marL="214313" indent="-214313">
              <a:buFont typeface="Wingdings" panose="05000000000000000000" pitchFamily="2" charset="2"/>
              <a:buChar char="§"/>
            </a:pPr>
            <a:r>
              <a:rPr lang="en-US" sz="1200" dirty="0">
                <a:latin typeface="Tahoma" panose="020B0604030504040204" pitchFamily="34" charset="0"/>
                <a:cs typeface="Tahoma" panose="020B0604030504040204" pitchFamily="34" charset="0"/>
              </a:rPr>
              <a:t>Adalimumab</a:t>
            </a:r>
          </a:p>
          <a:p>
            <a:pPr marL="214313" indent="-214313">
              <a:buFont typeface="Wingdings" panose="05000000000000000000" pitchFamily="2" charset="2"/>
              <a:buChar char="§"/>
            </a:pPr>
            <a:r>
              <a:rPr lang="en-US" sz="1200" dirty="0">
                <a:latin typeface="Tahoma" panose="020B0604030504040204" pitchFamily="34" charset="0"/>
                <a:cs typeface="Tahoma" panose="020B0604030504040204" pitchFamily="34" charset="0"/>
              </a:rPr>
              <a:t>Golimumab</a:t>
            </a:r>
          </a:p>
          <a:p>
            <a:pPr marL="214313" indent="-214313">
              <a:buFont typeface="Wingdings" panose="05000000000000000000" pitchFamily="2" charset="2"/>
              <a:buChar char="§"/>
            </a:pPr>
            <a:r>
              <a:rPr lang="en-US" sz="1200" dirty="0">
                <a:latin typeface="Tahoma" panose="020B0604030504040204" pitchFamily="34" charset="0"/>
                <a:cs typeface="Tahoma" panose="020B0604030504040204" pitchFamily="34" charset="0"/>
              </a:rPr>
              <a:t>Certolizumab Pegol</a:t>
            </a:r>
            <a:endParaRPr lang="en-US" sz="1400" dirty="0">
              <a:latin typeface="Tahoma" panose="020B0604030504040204" pitchFamily="34" charset="0"/>
              <a:cs typeface="Tahoma" panose="020B0604030504040204" pitchFamily="34" charset="0"/>
            </a:endParaRPr>
          </a:p>
        </p:txBody>
      </p:sp>
      <p:sp>
        <p:nvSpPr>
          <p:cNvPr id="10" name="TextBox 9"/>
          <p:cNvSpPr txBox="1"/>
          <p:nvPr/>
        </p:nvSpPr>
        <p:spPr>
          <a:xfrm>
            <a:off x="1137933" y="4684649"/>
            <a:ext cx="1356610" cy="461665"/>
          </a:xfrm>
          <a:prstGeom prst="rect">
            <a:avLst/>
          </a:prstGeom>
          <a:noFill/>
        </p:spPr>
        <p:txBody>
          <a:bodyPr wrap="square" rtlCol="0">
            <a:spAutoFit/>
          </a:bodyPr>
          <a:lstStyle/>
          <a:p>
            <a:pPr marL="214313" indent="-214313">
              <a:buFont typeface="Wingdings" panose="05000000000000000000" pitchFamily="2" charset="2"/>
              <a:buChar char="§"/>
            </a:pPr>
            <a:r>
              <a:rPr lang="en-US" sz="1200" dirty="0">
                <a:latin typeface="Tahoma" panose="020B0604030504040204" pitchFamily="34" charset="0"/>
                <a:cs typeface="Tahoma" panose="020B0604030504040204" pitchFamily="34" charset="0"/>
              </a:rPr>
              <a:t>Vedolizumab</a:t>
            </a:r>
          </a:p>
          <a:p>
            <a:pPr marL="214313" indent="-214313">
              <a:buFont typeface="Wingdings" panose="05000000000000000000" pitchFamily="2" charset="2"/>
              <a:buChar char="§"/>
            </a:pPr>
            <a:r>
              <a:rPr lang="en-US" sz="1200" dirty="0">
                <a:latin typeface="Tahoma" panose="020B0604030504040204" pitchFamily="34" charset="0"/>
                <a:cs typeface="Tahoma" panose="020B0604030504040204" pitchFamily="34" charset="0"/>
              </a:rPr>
              <a:t>Natalizumab</a:t>
            </a:r>
          </a:p>
        </p:txBody>
      </p:sp>
      <p:sp>
        <p:nvSpPr>
          <p:cNvPr id="13" name="TextBox 12"/>
          <p:cNvSpPr txBox="1"/>
          <p:nvPr/>
        </p:nvSpPr>
        <p:spPr>
          <a:xfrm>
            <a:off x="4121122" y="3456288"/>
            <a:ext cx="1538833" cy="1015663"/>
          </a:xfrm>
          <a:prstGeom prst="rect">
            <a:avLst/>
          </a:prstGeom>
          <a:noFill/>
        </p:spPr>
        <p:txBody>
          <a:bodyPr wrap="square" rtlCol="0">
            <a:spAutoFit/>
          </a:bodyPr>
          <a:lstStyle/>
          <a:p>
            <a:pPr marL="214313" indent="-214313">
              <a:buFont typeface="Wingdings" panose="05000000000000000000" pitchFamily="2" charset="2"/>
              <a:buChar char="§"/>
            </a:pPr>
            <a:r>
              <a:rPr lang="en-US" sz="1200" dirty="0">
                <a:latin typeface="Arial" panose="020B0604020202020204" pitchFamily="34" charset="0"/>
                <a:cs typeface="Arial" panose="020B0604020202020204" pitchFamily="34" charset="0"/>
              </a:rPr>
              <a:t>Tofacitinib</a:t>
            </a:r>
          </a:p>
          <a:p>
            <a:pPr marL="214313" indent="-214313">
              <a:buFont typeface="Wingdings" panose="05000000000000000000" pitchFamily="2" charset="2"/>
              <a:buChar char="§"/>
            </a:pPr>
            <a:r>
              <a:rPr lang="en-US" sz="1200" dirty="0">
                <a:latin typeface="Arial" panose="020B0604020202020204" pitchFamily="34" charset="0"/>
                <a:cs typeface="Arial" panose="020B0604020202020204" pitchFamily="34" charset="0"/>
              </a:rPr>
              <a:t>Upadacitinib</a:t>
            </a:r>
          </a:p>
          <a:p>
            <a:pPr marL="214313" indent="-214313">
              <a:buFont typeface="Wingdings" panose="05000000000000000000" pitchFamily="2" charset="2"/>
              <a:buChar char="§"/>
            </a:pPr>
            <a:r>
              <a:rPr lang="en-US" sz="1200" dirty="0">
                <a:latin typeface="Arial" panose="020B0604020202020204" pitchFamily="34" charset="0"/>
                <a:cs typeface="Arial" panose="020B0604020202020204" pitchFamily="34" charset="0"/>
              </a:rPr>
              <a:t>Filgotinib*</a:t>
            </a:r>
          </a:p>
          <a:p>
            <a:pPr marL="214313" indent="-214313">
              <a:buFont typeface="Wingdings" panose="05000000000000000000" pitchFamily="2" charset="2"/>
              <a:buChar char="§"/>
            </a:pPr>
            <a:r>
              <a:rPr lang="en-US" sz="1200" dirty="0">
                <a:latin typeface="Arial" panose="020B0604020202020204" pitchFamily="34" charset="0"/>
                <a:cs typeface="Arial" panose="020B0604020202020204" pitchFamily="34" charset="0"/>
              </a:rPr>
              <a:t>Deucravacitinib*</a:t>
            </a:r>
          </a:p>
          <a:p>
            <a:pPr marL="214313" indent="-214313">
              <a:buFont typeface="Wingdings" panose="05000000000000000000" pitchFamily="2" charset="2"/>
              <a:buChar char="§"/>
            </a:pPr>
            <a:endParaRPr lang="en-US" sz="1200" dirty="0">
              <a:latin typeface="Arial" panose="020B0604020202020204" pitchFamily="34" charset="0"/>
              <a:cs typeface="Arial" panose="020B0604020202020204" pitchFamily="34" charset="0"/>
            </a:endParaRPr>
          </a:p>
        </p:txBody>
      </p:sp>
      <p:sp>
        <p:nvSpPr>
          <p:cNvPr id="14" name="TextBox 13"/>
          <p:cNvSpPr txBox="1"/>
          <p:nvPr/>
        </p:nvSpPr>
        <p:spPr>
          <a:xfrm>
            <a:off x="7901443" y="3631831"/>
            <a:ext cx="1190939" cy="461665"/>
          </a:xfrm>
          <a:prstGeom prst="rect">
            <a:avLst/>
          </a:prstGeom>
          <a:noFill/>
        </p:spPr>
        <p:txBody>
          <a:bodyPr wrap="square" rtlCol="0">
            <a:spAutoFit/>
          </a:bodyPr>
          <a:lstStyle/>
          <a:p>
            <a:pPr marL="214313" indent="-214313">
              <a:buFont typeface="Wingdings" panose="05000000000000000000" pitchFamily="2" charset="2"/>
              <a:buChar char="§"/>
            </a:pPr>
            <a:r>
              <a:rPr lang="en-US" sz="1200" dirty="0">
                <a:latin typeface="Tahoma" panose="020B0604030504040204" pitchFamily="34" charset="0"/>
                <a:cs typeface="Tahoma" panose="020B0604030504040204" pitchFamily="34" charset="0"/>
              </a:rPr>
              <a:t>Ozanimod</a:t>
            </a:r>
          </a:p>
          <a:p>
            <a:pPr marL="214313" indent="-214313">
              <a:buFont typeface="Wingdings" panose="05000000000000000000" pitchFamily="2" charset="2"/>
              <a:buChar char="§"/>
            </a:pPr>
            <a:r>
              <a:rPr lang="en-US" sz="1200" dirty="0">
                <a:latin typeface="Tahoma" panose="020B0604030504040204" pitchFamily="34" charset="0"/>
                <a:cs typeface="Tahoma" panose="020B0604030504040204" pitchFamily="34" charset="0"/>
              </a:rPr>
              <a:t>Etrasimod*</a:t>
            </a:r>
            <a:endParaRPr lang="en-US" sz="1400" dirty="0">
              <a:latin typeface="Tahoma" panose="020B0604030504040204" pitchFamily="34" charset="0"/>
              <a:cs typeface="Tahoma" panose="020B0604030504040204" pitchFamily="34" charset="0"/>
            </a:endParaRPr>
          </a:p>
        </p:txBody>
      </p:sp>
      <p:grpSp>
        <p:nvGrpSpPr>
          <p:cNvPr id="7" name="Group 6"/>
          <p:cNvGrpSpPr/>
          <p:nvPr/>
        </p:nvGrpSpPr>
        <p:grpSpPr>
          <a:xfrm>
            <a:off x="88490" y="3006689"/>
            <a:ext cx="1744135" cy="321734"/>
            <a:chOff x="-1" y="2390876"/>
            <a:chExt cx="1744135" cy="321734"/>
          </a:xfrm>
        </p:grpSpPr>
        <p:sp>
          <p:nvSpPr>
            <p:cNvPr id="3" name="Rounded Rectangle 2"/>
            <p:cNvSpPr/>
            <p:nvPr/>
          </p:nvSpPr>
          <p:spPr>
            <a:xfrm>
              <a:off x="0" y="2390876"/>
              <a:ext cx="1744134" cy="321734"/>
            </a:xfrm>
            <a:prstGeom prst="round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latin typeface="Tahoma" panose="020B0604030504040204" pitchFamily="34" charset="0"/>
                <a:cs typeface="Tahoma" panose="020B0604030504040204" pitchFamily="34" charset="0"/>
              </a:endParaRPr>
            </a:p>
          </p:txBody>
        </p:sp>
        <p:sp>
          <p:nvSpPr>
            <p:cNvPr id="6" name="TextBox 5"/>
            <p:cNvSpPr txBox="1"/>
            <p:nvPr/>
          </p:nvSpPr>
          <p:spPr>
            <a:xfrm>
              <a:off x="-1" y="2422645"/>
              <a:ext cx="1690202" cy="276999"/>
            </a:xfrm>
            <a:prstGeom prst="rect">
              <a:avLst/>
            </a:prstGeom>
            <a:noFill/>
          </p:spPr>
          <p:txBody>
            <a:bodyPr wrap="square" rtlCol="0">
              <a:spAutoFit/>
            </a:bodyPr>
            <a:lstStyle/>
            <a:p>
              <a:pPr algn="ctr"/>
              <a:r>
                <a:rPr lang="en-US" sz="1200" b="1" dirty="0">
                  <a:latin typeface="Tahoma" panose="020B0604030504040204" pitchFamily="34" charset="0"/>
                  <a:cs typeface="Tahoma" panose="020B0604030504040204" pitchFamily="34" charset="0"/>
                </a:rPr>
                <a:t>Anti-TNF agents</a:t>
              </a:r>
            </a:p>
          </p:txBody>
        </p:sp>
      </p:grpSp>
      <p:grpSp>
        <p:nvGrpSpPr>
          <p:cNvPr id="8" name="Group 7"/>
          <p:cNvGrpSpPr/>
          <p:nvPr/>
        </p:nvGrpSpPr>
        <p:grpSpPr>
          <a:xfrm>
            <a:off x="944171" y="4350165"/>
            <a:ext cx="1744134" cy="321734"/>
            <a:chOff x="413228" y="4098138"/>
            <a:chExt cx="1744134" cy="321734"/>
          </a:xfrm>
        </p:grpSpPr>
        <p:sp>
          <p:nvSpPr>
            <p:cNvPr id="18" name="Rounded Rectangle 17"/>
            <p:cNvSpPr/>
            <p:nvPr/>
          </p:nvSpPr>
          <p:spPr>
            <a:xfrm>
              <a:off x="413228" y="4098138"/>
              <a:ext cx="1744134" cy="321734"/>
            </a:xfrm>
            <a:prstGeom prst="round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latin typeface="Tahoma" panose="020B0604030504040204" pitchFamily="34" charset="0"/>
                <a:cs typeface="Tahoma" panose="020B0604030504040204" pitchFamily="34" charset="0"/>
              </a:endParaRPr>
            </a:p>
          </p:txBody>
        </p:sp>
        <p:sp>
          <p:nvSpPr>
            <p:cNvPr id="17" name="TextBox 16"/>
            <p:cNvSpPr txBox="1"/>
            <p:nvPr/>
          </p:nvSpPr>
          <p:spPr>
            <a:xfrm>
              <a:off x="471260" y="4139169"/>
              <a:ext cx="1538833" cy="276999"/>
            </a:xfrm>
            <a:prstGeom prst="rect">
              <a:avLst/>
            </a:prstGeom>
            <a:noFill/>
          </p:spPr>
          <p:txBody>
            <a:bodyPr wrap="square" rtlCol="0">
              <a:spAutoFit/>
            </a:bodyPr>
            <a:lstStyle/>
            <a:p>
              <a:pPr algn="ctr"/>
              <a:r>
                <a:rPr lang="en-US" sz="1200" b="1" dirty="0">
                  <a:latin typeface="Tahoma" panose="020B0604030504040204" pitchFamily="34" charset="0"/>
                  <a:cs typeface="Tahoma" panose="020B0604030504040204" pitchFamily="34" charset="0"/>
                </a:rPr>
                <a:t>Anti-integrins</a:t>
              </a:r>
            </a:p>
          </p:txBody>
        </p:sp>
      </p:grpSp>
      <p:sp>
        <p:nvSpPr>
          <p:cNvPr id="21" name="Rounded Rectangle 20"/>
          <p:cNvSpPr/>
          <p:nvPr/>
        </p:nvSpPr>
        <p:spPr>
          <a:xfrm>
            <a:off x="7610168" y="3300840"/>
            <a:ext cx="1455174" cy="333481"/>
          </a:xfrm>
          <a:prstGeom prst="round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ysClr val="windowText" lastClr="000000"/>
              </a:solidFill>
              <a:latin typeface="Tahoma" panose="020B0604030504040204" pitchFamily="34" charset="0"/>
              <a:cs typeface="Tahoma" panose="020B0604030504040204" pitchFamily="34" charset="0"/>
            </a:endParaRPr>
          </a:p>
        </p:txBody>
      </p:sp>
      <p:sp>
        <p:nvSpPr>
          <p:cNvPr id="22" name="TextBox 21"/>
          <p:cNvSpPr txBox="1"/>
          <p:nvPr/>
        </p:nvSpPr>
        <p:spPr>
          <a:xfrm>
            <a:off x="7556090" y="3340622"/>
            <a:ext cx="1563330" cy="276999"/>
          </a:xfrm>
          <a:prstGeom prst="rect">
            <a:avLst/>
          </a:prstGeom>
          <a:noFill/>
        </p:spPr>
        <p:txBody>
          <a:bodyPr wrap="square" rtlCol="0">
            <a:spAutoFit/>
          </a:bodyPr>
          <a:lstStyle/>
          <a:p>
            <a:pPr algn="ctr"/>
            <a:r>
              <a:rPr lang="en-US" sz="1200" b="1" dirty="0">
                <a:latin typeface="Tahoma" panose="020B0604030504040204" pitchFamily="34" charset="0"/>
                <a:cs typeface="Tahoma" panose="020B0604030504040204" pitchFamily="34" charset="0"/>
              </a:rPr>
              <a:t>S1P1</a:t>
            </a:r>
            <a:r>
              <a:rPr lang="en-US" sz="1200" b="1" baseline="-25000" dirty="0">
                <a:latin typeface="Tahoma" panose="020B0604030504040204" pitchFamily="34" charset="0"/>
                <a:cs typeface="Tahoma" panose="020B0604030504040204" pitchFamily="34" charset="0"/>
              </a:rPr>
              <a:t> </a:t>
            </a:r>
            <a:r>
              <a:rPr lang="en-US" sz="1200" b="1" dirty="0">
                <a:latin typeface="Tahoma" panose="020B0604030504040204" pitchFamily="34" charset="0"/>
                <a:cs typeface="Tahoma" panose="020B0604030504040204" pitchFamily="34" charset="0"/>
              </a:rPr>
              <a:t>inhibitor</a:t>
            </a:r>
          </a:p>
        </p:txBody>
      </p:sp>
      <p:grpSp>
        <p:nvGrpSpPr>
          <p:cNvPr id="24" name="Group 23">
            <a:extLst>
              <a:ext uri="{FF2B5EF4-FFF2-40B4-BE49-F238E27FC236}">
                <a16:creationId xmlns:a16="http://schemas.microsoft.com/office/drawing/2014/main" id="{118B7497-BD4F-9A44-9E26-7DAC36782242}"/>
              </a:ext>
            </a:extLst>
          </p:cNvPr>
          <p:cNvGrpSpPr/>
          <p:nvPr/>
        </p:nvGrpSpPr>
        <p:grpSpPr>
          <a:xfrm>
            <a:off x="1773606" y="1524000"/>
            <a:ext cx="1835760" cy="333665"/>
            <a:chOff x="-97520" y="1406347"/>
            <a:chExt cx="1835761" cy="333665"/>
          </a:xfrm>
        </p:grpSpPr>
        <p:sp>
          <p:nvSpPr>
            <p:cNvPr id="25" name="Rounded Rectangle 24">
              <a:extLst>
                <a:ext uri="{FF2B5EF4-FFF2-40B4-BE49-F238E27FC236}">
                  <a16:creationId xmlns:a16="http://schemas.microsoft.com/office/drawing/2014/main" id="{8DC475A8-5FEB-6440-A7EB-C7891366785C}"/>
                </a:ext>
              </a:extLst>
            </p:cNvPr>
            <p:cNvSpPr/>
            <p:nvPr/>
          </p:nvSpPr>
          <p:spPr>
            <a:xfrm>
              <a:off x="-79646" y="1406347"/>
              <a:ext cx="1744134" cy="321734"/>
            </a:xfrm>
            <a:prstGeom prst="round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latin typeface="Tahoma" panose="020B0604030504040204" pitchFamily="34" charset="0"/>
                <a:cs typeface="Tahoma" panose="020B0604030504040204" pitchFamily="34" charset="0"/>
              </a:endParaRPr>
            </a:p>
          </p:txBody>
        </p:sp>
        <p:sp>
          <p:nvSpPr>
            <p:cNvPr id="26" name="TextBox 25">
              <a:extLst>
                <a:ext uri="{FF2B5EF4-FFF2-40B4-BE49-F238E27FC236}">
                  <a16:creationId xmlns:a16="http://schemas.microsoft.com/office/drawing/2014/main" id="{3B3BDEF7-B405-F447-B9FD-B51FB84DD327}"/>
                </a:ext>
              </a:extLst>
            </p:cNvPr>
            <p:cNvSpPr txBox="1"/>
            <p:nvPr/>
          </p:nvSpPr>
          <p:spPr>
            <a:xfrm>
              <a:off x="-97520" y="1463013"/>
              <a:ext cx="1835761" cy="276999"/>
            </a:xfrm>
            <a:prstGeom prst="rect">
              <a:avLst/>
            </a:prstGeom>
            <a:noFill/>
          </p:spPr>
          <p:txBody>
            <a:bodyPr wrap="none" rtlCol="0">
              <a:spAutoFit/>
            </a:bodyPr>
            <a:lstStyle/>
            <a:p>
              <a:pPr algn="ctr"/>
              <a:r>
                <a:rPr lang="en-US" sz="1200" b="1" dirty="0">
                  <a:latin typeface="Tahoma" panose="020B0604030504040204" pitchFamily="34" charset="0"/>
                  <a:cs typeface="Tahoma" panose="020B0604030504040204" pitchFamily="34" charset="0"/>
                </a:rPr>
                <a:t>Anti-IL-12/23 agents</a:t>
              </a:r>
            </a:p>
          </p:txBody>
        </p:sp>
      </p:grpSp>
      <p:sp>
        <p:nvSpPr>
          <p:cNvPr id="27" name="TextBox 26">
            <a:extLst>
              <a:ext uri="{FF2B5EF4-FFF2-40B4-BE49-F238E27FC236}">
                <a16:creationId xmlns:a16="http://schemas.microsoft.com/office/drawing/2014/main" id="{0F2E3AB4-97E1-E348-8B29-DD3C76998FBB}"/>
              </a:ext>
            </a:extLst>
          </p:cNvPr>
          <p:cNvSpPr txBox="1"/>
          <p:nvPr/>
        </p:nvSpPr>
        <p:spPr>
          <a:xfrm>
            <a:off x="1914992" y="1863745"/>
            <a:ext cx="1737711" cy="1015663"/>
          </a:xfrm>
          <a:prstGeom prst="rect">
            <a:avLst/>
          </a:prstGeom>
          <a:noFill/>
        </p:spPr>
        <p:txBody>
          <a:bodyPr wrap="square" rtlCol="0">
            <a:spAutoFit/>
          </a:bodyPr>
          <a:lstStyle/>
          <a:p>
            <a:pPr marL="214313" indent="-214313">
              <a:buFont typeface="Wingdings" panose="05000000000000000000" pitchFamily="2" charset="2"/>
              <a:buChar char="§"/>
            </a:pPr>
            <a:r>
              <a:rPr lang="en-US" sz="1200" dirty="0">
                <a:latin typeface="Tahoma" panose="020B0604030504040204" pitchFamily="34" charset="0"/>
                <a:cs typeface="Tahoma" panose="020B0604030504040204" pitchFamily="34" charset="0"/>
              </a:rPr>
              <a:t>Ustekinumab </a:t>
            </a:r>
          </a:p>
          <a:p>
            <a:pPr marL="214313" indent="-214313">
              <a:buFont typeface="Wingdings" panose="05000000000000000000" pitchFamily="2" charset="2"/>
              <a:buChar char="§"/>
              <a:defRPr/>
            </a:pPr>
            <a:r>
              <a:rPr lang="en-US" sz="1200" dirty="0">
                <a:latin typeface="Tahoma" panose="020B0604030504040204" pitchFamily="34" charset="0"/>
                <a:ea typeface="Tahoma" panose="020B0604030504040204" pitchFamily="34" charset="0"/>
                <a:cs typeface="Tahoma" panose="020B0604030504040204" pitchFamily="34" charset="0"/>
              </a:rPr>
              <a:t>Brazikumab</a:t>
            </a:r>
            <a:r>
              <a:rPr lang="it-IT" sz="1200" dirty="0">
                <a:latin typeface="Tahoma" panose="020B0604030504040204" pitchFamily="34" charset="0"/>
                <a:cs typeface="Tahoma" panose="020B0604030504040204" pitchFamily="34" charset="0"/>
              </a:rPr>
              <a:t>*</a:t>
            </a:r>
          </a:p>
          <a:p>
            <a:pPr marL="214313" indent="-214313">
              <a:buFont typeface="Wingdings" panose="05000000000000000000" pitchFamily="2" charset="2"/>
              <a:buChar char="§"/>
              <a:defRPr/>
            </a:pPr>
            <a:r>
              <a:rPr lang="it-IT" sz="1200" dirty="0">
                <a:latin typeface="Tahoma" panose="020B0604030504040204" pitchFamily="34" charset="0"/>
                <a:cs typeface="Tahoma" panose="020B0604030504040204" pitchFamily="34" charset="0"/>
              </a:rPr>
              <a:t>Risankizumab</a:t>
            </a:r>
          </a:p>
          <a:p>
            <a:pPr marL="214313" indent="-214313">
              <a:buFont typeface="Wingdings" panose="05000000000000000000" pitchFamily="2" charset="2"/>
              <a:buChar char="§"/>
              <a:defRPr/>
            </a:pPr>
            <a:r>
              <a:rPr lang="en-US" sz="1200" dirty="0" err="1">
                <a:latin typeface="Tahoma" panose="020B0604030504040204" pitchFamily="34" charset="0"/>
                <a:cs typeface="Tahoma" panose="020B0604030504040204" pitchFamily="34" charset="0"/>
              </a:rPr>
              <a:t>Mirikizumab</a:t>
            </a:r>
            <a:r>
              <a:rPr lang="en-US" sz="1200" dirty="0">
                <a:latin typeface="Tahoma" panose="020B0604030504040204" pitchFamily="34" charset="0"/>
                <a:cs typeface="Tahoma" panose="020B0604030504040204" pitchFamily="34" charset="0"/>
              </a:rPr>
              <a:t>*</a:t>
            </a:r>
          </a:p>
          <a:p>
            <a:pPr marL="214313" indent="-214313">
              <a:buFont typeface="Wingdings" panose="05000000000000000000" pitchFamily="2" charset="2"/>
              <a:buChar char="§"/>
              <a:defRPr/>
            </a:pPr>
            <a:r>
              <a:rPr lang="en-US" sz="1200" dirty="0" err="1">
                <a:latin typeface="Tahoma" panose="020B0604030504040204" pitchFamily="34" charset="0"/>
                <a:cs typeface="Tahoma" panose="020B0604030504040204" pitchFamily="34" charset="0"/>
              </a:rPr>
              <a:t>Guselkumab</a:t>
            </a:r>
            <a:r>
              <a:rPr lang="en-US" sz="1200" dirty="0">
                <a:latin typeface="Tahoma" panose="020B0604030504040204" pitchFamily="34" charset="0"/>
                <a:cs typeface="Tahoma" panose="020B0604030504040204" pitchFamily="34" charset="0"/>
              </a:rPr>
              <a:t>*</a:t>
            </a:r>
            <a:endParaRPr lang="it-IT" sz="1200" dirty="0">
              <a:latin typeface="Tahoma" panose="020B0604030504040204" pitchFamily="34" charset="0"/>
              <a:cs typeface="Tahoma" panose="020B0604030504040204" pitchFamily="34" charset="0"/>
            </a:endParaRPr>
          </a:p>
        </p:txBody>
      </p:sp>
      <p:grpSp>
        <p:nvGrpSpPr>
          <p:cNvPr id="28" name="Group 27">
            <a:extLst>
              <a:ext uri="{FF2B5EF4-FFF2-40B4-BE49-F238E27FC236}">
                <a16:creationId xmlns:a16="http://schemas.microsoft.com/office/drawing/2014/main" id="{59021102-C2FF-492D-964A-952E7A68F76C}"/>
              </a:ext>
            </a:extLst>
          </p:cNvPr>
          <p:cNvGrpSpPr/>
          <p:nvPr/>
        </p:nvGrpSpPr>
        <p:grpSpPr>
          <a:xfrm>
            <a:off x="3824561" y="3134554"/>
            <a:ext cx="1744134" cy="321734"/>
            <a:chOff x="413228" y="4098138"/>
            <a:chExt cx="1744134" cy="321734"/>
          </a:xfrm>
        </p:grpSpPr>
        <p:sp>
          <p:nvSpPr>
            <p:cNvPr id="29" name="Rounded Rectangle 17">
              <a:extLst>
                <a:ext uri="{FF2B5EF4-FFF2-40B4-BE49-F238E27FC236}">
                  <a16:creationId xmlns:a16="http://schemas.microsoft.com/office/drawing/2014/main" id="{AF844FA9-7DBD-4639-9785-97AF771274ED}"/>
                </a:ext>
              </a:extLst>
            </p:cNvPr>
            <p:cNvSpPr/>
            <p:nvPr/>
          </p:nvSpPr>
          <p:spPr>
            <a:xfrm>
              <a:off x="413228" y="4098138"/>
              <a:ext cx="1744134" cy="321734"/>
            </a:xfrm>
            <a:prstGeom prst="round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latin typeface="Tahoma" panose="020B0604030504040204" pitchFamily="34" charset="0"/>
                <a:cs typeface="Tahoma" panose="020B0604030504040204" pitchFamily="34" charset="0"/>
              </a:endParaRPr>
            </a:p>
          </p:txBody>
        </p:sp>
        <p:sp>
          <p:nvSpPr>
            <p:cNvPr id="30" name="TextBox 29">
              <a:extLst>
                <a:ext uri="{FF2B5EF4-FFF2-40B4-BE49-F238E27FC236}">
                  <a16:creationId xmlns:a16="http://schemas.microsoft.com/office/drawing/2014/main" id="{43204194-3BC3-45A5-8D65-78750B557D08}"/>
                </a:ext>
              </a:extLst>
            </p:cNvPr>
            <p:cNvSpPr txBox="1"/>
            <p:nvPr/>
          </p:nvSpPr>
          <p:spPr>
            <a:xfrm>
              <a:off x="471260" y="4139169"/>
              <a:ext cx="1538833" cy="276999"/>
            </a:xfrm>
            <a:prstGeom prst="rect">
              <a:avLst/>
            </a:prstGeom>
            <a:noFill/>
          </p:spPr>
          <p:txBody>
            <a:bodyPr wrap="square" rtlCol="0">
              <a:spAutoFit/>
            </a:bodyPr>
            <a:lstStyle/>
            <a:p>
              <a:pPr algn="ctr"/>
              <a:r>
                <a:rPr lang="en-US" sz="1200" b="1" dirty="0">
                  <a:latin typeface="Tahoma" panose="020B0604030504040204" pitchFamily="34" charset="0"/>
                  <a:cs typeface="Tahoma" panose="020B0604030504040204" pitchFamily="34" charset="0"/>
                </a:rPr>
                <a:t>JAK inhibitors</a:t>
              </a:r>
            </a:p>
          </p:txBody>
        </p:sp>
      </p:grpSp>
    </p:spTree>
    <p:extLst>
      <p:ext uri="{BB962C8B-B14F-4D97-AF65-F5344CB8AC3E}">
        <p14:creationId xmlns:p14="http://schemas.microsoft.com/office/powerpoint/2010/main" val="55304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4" grpId="0"/>
      <p:bldP spid="22" grpId="0"/>
      <p:bldP spid="2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0AE62-93A7-381C-D671-7B5A92A85A27}"/>
              </a:ext>
            </a:extLst>
          </p:cNvPr>
          <p:cNvSpPr>
            <a:spLocks noGrp="1"/>
          </p:cNvSpPr>
          <p:nvPr>
            <p:ph type="title"/>
          </p:nvPr>
        </p:nvSpPr>
        <p:spPr/>
        <p:txBody>
          <a:bodyPr/>
          <a:lstStyle/>
          <a:p>
            <a:r>
              <a:rPr lang="en-US" dirty="0"/>
              <a:t>Proposed Algorithm for ASUC Therapy</a:t>
            </a:r>
          </a:p>
        </p:txBody>
      </p:sp>
      <p:pic>
        <p:nvPicPr>
          <p:cNvPr id="5" name="Content Placeholder 4">
            <a:extLst>
              <a:ext uri="{FF2B5EF4-FFF2-40B4-BE49-F238E27FC236}">
                <a16:creationId xmlns:a16="http://schemas.microsoft.com/office/drawing/2014/main" id="{735F8838-5C95-FB3F-6F13-7F451212DBB7}"/>
              </a:ext>
            </a:extLst>
          </p:cNvPr>
          <p:cNvPicPr>
            <a:picLocks noGrp="1" noChangeAspect="1"/>
          </p:cNvPicPr>
          <p:nvPr>
            <p:ph idx="1"/>
          </p:nvPr>
        </p:nvPicPr>
        <p:blipFill>
          <a:blip r:embed="rId2"/>
          <a:stretch>
            <a:fillRect/>
          </a:stretch>
        </p:blipFill>
        <p:spPr>
          <a:xfrm>
            <a:off x="822960" y="1665514"/>
            <a:ext cx="7721434" cy="4065815"/>
          </a:xfrm>
        </p:spPr>
      </p:pic>
      <p:sp>
        <p:nvSpPr>
          <p:cNvPr id="6" name="TextBox 5">
            <a:extLst>
              <a:ext uri="{FF2B5EF4-FFF2-40B4-BE49-F238E27FC236}">
                <a16:creationId xmlns:a16="http://schemas.microsoft.com/office/drawing/2014/main" id="{141DA994-FBDB-76A3-4277-AD8730E958D8}"/>
              </a:ext>
            </a:extLst>
          </p:cNvPr>
          <p:cNvSpPr txBox="1"/>
          <p:nvPr/>
        </p:nvSpPr>
        <p:spPr>
          <a:xfrm>
            <a:off x="5208815" y="5078186"/>
            <a:ext cx="4131128" cy="1631216"/>
          </a:xfrm>
          <a:prstGeom prst="rect">
            <a:avLst/>
          </a:prstGeom>
          <a:noFill/>
        </p:spPr>
        <p:txBody>
          <a:bodyPr wrap="square" rtlCol="0">
            <a:spAutoFit/>
          </a:bodyPr>
          <a:lstStyle/>
          <a:p>
            <a:endParaRPr lang="en-US" sz="750" dirty="0">
              <a:solidFill>
                <a:srgbClr val="212121"/>
              </a:solidFill>
              <a:latin typeface="BlinkMacSystemFont"/>
            </a:endParaRPr>
          </a:p>
          <a:p>
            <a:endParaRPr lang="en-US" sz="750" dirty="0">
              <a:solidFill>
                <a:srgbClr val="212121"/>
              </a:solidFill>
              <a:latin typeface="BlinkMacSystemFont"/>
            </a:endParaRPr>
          </a:p>
          <a:p>
            <a:endParaRPr lang="en-US" sz="750" dirty="0">
              <a:solidFill>
                <a:srgbClr val="212121"/>
              </a:solidFill>
              <a:latin typeface="BlinkMacSystemFont"/>
            </a:endParaRPr>
          </a:p>
          <a:p>
            <a:endParaRPr lang="en-US" sz="750" dirty="0">
              <a:solidFill>
                <a:srgbClr val="212121"/>
              </a:solidFill>
              <a:latin typeface="BlinkMacSystemFont"/>
            </a:endParaRPr>
          </a:p>
          <a:p>
            <a:endParaRPr lang="en-US" sz="750" dirty="0">
              <a:solidFill>
                <a:srgbClr val="212121"/>
              </a:solidFill>
              <a:latin typeface="BlinkMacSystemFont"/>
            </a:endParaRPr>
          </a:p>
          <a:p>
            <a:endParaRPr lang="en-US" sz="750" dirty="0">
              <a:solidFill>
                <a:srgbClr val="212121"/>
              </a:solidFill>
              <a:latin typeface="BlinkMacSystemFont"/>
            </a:endParaRPr>
          </a:p>
          <a:p>
            <a:endParaRPr lang="en-US" sz="750" dirty="0">
              <a:solidFill>
                <a:srgbClr val="212121"/>
              </a:solidFill>
              <a:latin typeface="BlinkMacSystemFont"/>
            </a:endParaRPr>
          </a:p>
          <a:p>
            <a:endParaRPr lang="en-US" sz="750" dirty="0">
              <a:solidFill>
                <a:srgbClr val="212121"/>
              </a:solidFill>
              <a:latin typeface="BlinkMacSystemFont"/>
            </a:endParaRPr>
          </a:p>
          <a:p>
            <a:endParaRPr lang="en-US" sz="750" dirty="0">
              <a:solidFill>
                <a:srgbClr val="212121"/>
              </a:solidFill>
              <a:latin typeface="BlinkMacSystemFont"/>
            </a:endParaRPr>
          </a:p>
          <a:p>
            <a:endParaRPr lang="en-US" sz="750" dirty="0">
              <a:solidFill>
                <a:srgbClr val="212121"/>
              </a:solidFill>
              <a:latin typeface="BlinkMacSystemFont"/>
            </a:endParaRPr>
          </a:p>
          <a:p>
            <a:endParaRPr lang="en-US" sz="750" dirty="0">
              <a:solidFill>
                <a:srgbClr val="212121"/>
              </a:solidFill>
              <a:latin typeface="BlinkMacSystemFont"/>
            </a:endParaRPr>
          </a:p>
          <a:p>
            <a:endParaRPr lang="en-US" sz="750" dirty="0">
              <a:solidFill>
                <a:srgbClr val="212121"/>
              </a:solidFill>
              <a:latin typeface="BlinkMacSystemFont"/>
            </a:endParaRPr>
          </a:p>
          <a:p>
            <a:r>
              <a:rPr lang="en-US" sz="1000" dirty="0" err="1">
                <a:solidFill>
                  <a:srgbClr val="212121"/>
                </a:solidFill>
                <a:latin typeface="BlinkMacSystemFont"/>
              </a:rPr>
              <a:t>Gisbert</a:t>
            </a:r>
            <a:r>
              <a:rPr lang="en-US" sz="1000" dirty="0">
                <a:solidFill>
                  <a:srgbClr val="212121"/>
                </a:solidFill>
                <a:latin typeface="BlinkMacSystemFont"/>
              </a:rPr>
              <a:t> Jp et al.  J Crohns Colitis. 2023 Jun 16;17(6):972-994</a:t>
            </a:r>
            <a:endParaRPr lang="en-US" sz="1000" dirty="0"/>
          </a:p>
        </p:txBody>
      </p:sp>
    </p:spTree>
    <p:extLst>
      <p:ext uri="{BB962C8B-B14F-4D97-AF65-F5344CB8AC3E}">
        <p14:creationId xmlns:p14="http://schemas.microsoft.com/office/powerpoint/2010/main" val="12529216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EAA3A9-282F-6C46-84E6-041477E1DE02}"/>
              </a:ext>
            </a:extLst>
          </p:cNvPr>
          <p:cNvSpPr>
            <a:spLocks noGrp="1"/>
          </p:cNvSpPr>
          <p:nvPr>
            <p:ph type="title"/>
          </p:nvPr>
        </p:nvSpPr>
        <p:spPr/>
        <p:txBody>
          <a:bodyPr>
            <a:noAutofit/>
          </a:bodyPr>
          <a:lstStyle/>
          <a:p>
            <a:pPr>
              <a:lnSpc>
                <a:spcPct val="90000"/>
              </a:lnSpc>
            </a:pPr>
            <a:r>
              <a:rPr lang="en-US" sz="2800" dirty="0">
                <a:solidFill>
                  <a:schemeClr val="accent2"/>
                </a:solidFill>
              </a:rPr>
              <a:t>Conclusion:  </a:t>
            </a:r>
            <a:r>
              <a:rPr lang="en-US" sz="2800" dirty="0"/>
              <a:t>What to Consider When Choosing a Medication for IBD?</a:t>
            </a:r>
          </a:p>
        </p:txBody>
      </p:sp>
      <p:sp>
        <p:nvSpPr>
          <p:cNvPr id="4" name="Content Placeholder 3">
            <a:extLst>
              <a:ext uri="{FF2B5EF4-FFF2-40B4-BE49-F238E27FC236}">
                <a16:creationId xmlns:a16="http://schemas.microsoft.com/office/drawing/2014/main" id="{820E3A09-52EC-7541-B5E9-908A437E7A33}"/>
              </a:ext>
            </a:extLst>
          </p:cNvPr>
          <p:cNvSpPr>
            <a:spLocks noGrp="1"/>
          </p:cNvSpPr>
          <p:nvPr>
            <p:ph idx="4294967295"/>
          </p:nvPr>
        </p:nvSpPr>
        <p:spPr>
          <a:xfrm>
            <a:off x="0" y="1152652"/>
            <a:ext cx="9144000" cy="4351337"/>
          </a:xfrm>
        </p:spPr>
        <p:txBody>
          <a:bodyPr>
            <a:noAutofit/>
          </a:bodyPr>
          <a:lstStyle/>
          <a:p>
            <a:pPr>
              <a:spcBef>
                <a:spcPts val="1272"/>
              </a:spcBef>
            </a:pPr>
            <a:r>
              <a:rPr lang="en-US" b="1" dirty="0"/>
              <a:t>Patient factors:</a:t>
            </a:r>
          </a:p>
          <a:p>
            <a:pPr lvl="1">
              <a:spcBef>
                <a:spcPts val="1272"/>
              </a:spcBef>
            </a:pPr>
            <a:r>
              <a:rPr lang="en-US" sz="2000" b="1" dirty="0"/>
              <a:t>Severity of the UC</a:t>
            </a:r>
          </a:p>
          <a:p>
            <a:pPr lvl="2">
              <a:spcBef>
                <a:spcPts val="1272"/>
              </a:spcBef>
            </a:pPr>
            <a:r>
              <a:rPr lang="en-US" sz="2000" dirty="0"/>
              <a:t>Is this steroid-dependent disease? </a:t>
            </a:r>
          </a:p>
          <a:p>
            <a:pPr lvl="2">
              <a:spcBef>
                <a:spcPts val="1272"/>
              </a:spcBef>
            </a:pPr>
            <a:r>
              <a:rPr lang="en-US" sz="2000" dirty="0"/>
              <a:t>Is this steroid-refractory, sicker patient</a:t>
            </a:r>
          </a:p>
          <a:p>
            <a:pPr lvl="2">
              <a:spcBef>
                <a:spcPts val="1272"/>
              </a:spcBef>
            </a:pPr>
            <a:r>
              <a:rPr lang="en-US" sz="2000" dirty="0"/>
              <a:t>Is this patient hospitalized— (i.e. medication efficacy and rapidity of response)</a:t>
            </a:r>
          </a:p>
          <a:p>
            <a:pPr lvl="3">
              <a:spcBef>
                <a:spcPts val="1272"/>
              </a:spcBef>
            </a:pPr>
            <a:r>
              <a:rPr lang="en-US" sz="2000" dirty="0"/>
              <a:t>  Infliximab</a:t>
            </a:r>
          </a:p>
          <a:p>
            <a:pPr lvl="3">
              <a:spcBef>
                <a:spcPts val="1272"/>
              </a:spcBef>
            </a:pPr>
            <a:r>
              <a:rPr lang="en-US" sz="2000" dirty="0"/>
              <a:t>  Cyclosporine A (not FDA approved for UC)</a:t>
            </a:r>
          </a:p>
          <a:p>
            <a:pPr lvl="3">
              <a:spcBef>
                <a:spcPts val="1272"/>
              </a:spcBef>
            </a:pPr>
            <a:r>
              <a:rPr lang="en-US" sz="2000" dirty="0"/>
              <a:t>  Tofacitinib,</a:t>
            </a:r>
          </a:p>
          <a:p>
            <a:pPr lvl="3">
              <a:spcBef>
                <a:spcPts val="1272"/>
              </a:spcBef>
            </a:pPr>
            <a:r>
              <a:rPr lang="en-US" sz="2000" dirty="0"/>
              <a:t>  Upadacitinib </a:t>
            </a:r>
          </a:p>
          <a:p>
            <a:pPr marL="914400" lvl="2" indent="0">
              <a:spcBef>
                <a:spcPts val="1272"/>
              </a:spcBef>
              <a:buNone/>
            </a:pPr>
            <a:endParaRPr lang="en-US" dirty="0"/>
          </a:p>
        </p:txBody>
      </p:sp>
    </p:spTree>
    <p:extLst>
      <p:ext uri="{BB962C8B-B14F-4D97-AF65-F5344CB8AC3E}">
        <p14:creationId xmlns:p14="http://schemas.microsoft.com/office/powerpoint/2010/main" val="315831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EAA3A9-282F-6C46-84E6-041477E1DE02}"/>
              </a:ext>
            </a:extLst>
          </p:cNvPr>
          <p:cNvSpPr>
            <a:spLocks noGrp="1"/>
          </p:cNvSpPr>
          <p:nvPr>
            <p:ph type="title"/>
          </p:nvPr>
        </p:nvSpPr>
        <p:spPr/>
        <p:txBody>
          <a:bodyPr>
            <a:noAutofit/>
          </a:bodyPr>
          <a:lstStyle/>
          <a:p>
            <a:pPr algn="l">
              <a:lnSpc>
                <a:spcPct val="90000"/>
              </a:lnSpc>
            </a:pPr>
            <a:r>
              <a:rPr lang="en-US" sz="2800" dirty="0">
                <a:solidFill>
                  <a:schemeClr val="accent2"/>
                </a:solidFill>
              </a:rPr>
              <a:t>Conclusion:  </a:t>
            </a:r>
            <a:r>
              <a:rPr lang="en-US" sz="2800" dirty="0"/>
              <a:t>What to Consider When Choosing a Medication for IBD?</a:t>
            </a:r>
          </a:p>
        </p:txBody>
      </p:sp>
      <p:sp>
        <p:nvSpPr>
          <p:cNvPr id="4" name="Content Placeholder 3">
            <a:extLst>
              <a:ext uri="{FF2B5EF4-FFF2-40B4-BE49-F238E27FC236}">
                <a16:creationId xmlns:a16="http://schemas.microsoft.com/office/drawing/2014/main" id="{820E3A09-52EC-7541-B5E9-908A437E7A33}"/>
              </a:ext>
            </a:extLst>
          </p:cNvPr>
          <p:cNvSpPr>
            <a:spLocks noGrp="1"/>
          </p:cNvSpPr>
          <p:nvPr>
            <p:ph idx="4294967295"/>
          </p:nvPr>
        </p:nvSpPr>
        <p:spPr>
          <a:xfrm>
            <a:off x="0" y="1417638"/>
            <a:ext cx="9144000" cy="4351337"/>
          </a:xfrm>
        </p:spPr>
        <p:txBody>
          <a:bodyPr>
            <a:noAutofit/>
          </a:bodyPr>
          <a:lstStyle/>
          <a:p>
            <a:pPr>
              <a:spcBef>
                <a:spcPts val="1272"/>
              </a:spcBef>
            </a:pPr>
            <a:r>
              <a:rPr lang="en-US" b="1" dirty="0"/>
              <a:t>Patient factors:</a:t>
            </a:r>
          </a:p>
          <a:p>
            <a:pPr lvl="1">
              <a:spcBef>
                <a:spcPts val="1272"/>
              </a:spcBef>
            </a:pPr>
            <a:r>
              <a:rPr lang="en-US" sz="2000" dirty="0"/>
              <a:t>Co-morbidities–e.g., cancer or cancer risk, infection risk</a:t>
            </a:r>
          </a:p>
          <a:p>
            <a:pPr lvl="1">
              <a:spcBef>
                <a:spcPts val="1272"/>
              </a:spcBef>
            </a:pPr>
            <a:r>
              <a:rPr lang="en-US" sz="2000" dirty="0"/>
              <a:t>Age, childbearing </a:t>
            </a:r>
          </a:p>
          <a:p>
            <a:pPr lvl="1">
              <a:spcBef>
                <a:spcPts val="1272"/>
              </a:spcBef>
            </a:pPr>
            <a:r>
              <a:rPr lang="en-US" sz="2000" dirty="0"/>
              <a:t>EIMs</a:t>
            </a:r>
          </a:p>
          <a:p>
            <a:pPr lvl="1">
              <a:spcBef>
                <a:spcPts val="1272"/>
              </a:spcBef>
            </a:pPr>
            <a:r>
              <a:rPr lang="en-US" sz="2000" dirty="0"/>
              <a:t>Naïve patient versus previous biologic exposure</a:t>
            </a:r>
          </a:p>
          <a:p>
            <a:pPr>
              <a:spcBef>
                <a:spcPts val="1272"/>
              </a:spcBef>
            </a:pPr>
            <a:r>
              <a:rPr lang="en-US" b="1" dirty="0"/>
              <a:t>Patient preference: </a:t>
            </a:r>
            <a:r>
              <a:rPr lang="en-US" dirty="0"/>
              <a:t>IV, </a:t>
            </a:r>
            <a:r>
              <a:rPr lang="en-US" dirty="0" err="1"/>
              <a:t>subq</a:t>
            </a:r>
            <a:r>
              <a:rPr lang="en-US" dirty="0"/>
              <a:t>, oral</a:t>
            </a:r>
          </a:p>
          <a:p>
            <a:pPr>
              <a:spcBef>
                <a:spcPts val="1272"/>
              </a:spcBef>
            </a:pPr>
            <a:r>
              <a:rPr lang="en-US" b="1" dirty="0"/>
              <a:t>Cost and/or insurance coverage</a:t>
            </a:r>
          </a:p>
        </p:txBody>
      </p:sp>
    </p:spTree>
    <p:extLst>
      <p:ext uri="{BB962C8B-B14F-4D97-AF65-F5344CB8AC3E}">
        <p14:creationId xmlns:p14="http://schemas.microsoft.com/office/powerpoint/2010/main" val="1518072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40">
            <a:extLst>
              <a:ext uri="{FF2B5EF4-FFF2-40B4-BE49-F238E27FC236}">
                <a16:creationId xmlns:a16="http://schemas.microsoft.com/office/drawing/2014/main" id="{713B38D6-847E-4C43-A8DD-9C297F458004}"/>
              </a:ext>
            </a:extLst>
          </p:cNvPr>
          <p:cNvSpPr>
            <a:spLocks noChangeArrowheads="1"/>
          </p:cNvSpPr>
          <p:nvPr/>
        </p:nvSpPr>
        <p:spPr bwMode="auto">
          <a:xfrm>
            <a:off x="2774156" y="3155156"/>
            <a:ext cx="1549004" cy="2019300"/>
          </a:xfrm>
          <a:custGeom>
            <a:avLst/>
            <a:gdLst>
              <a:gd name="T0" fmla="*/ 3265 w 3315"/>
              <a:gd name="T1" fmla="*/ 3050 h 4321"/>
              <a:gd name="T2" fmla="*/ 3160 w 3315"/>
              <a:gd name="T3" fmla="*/ 3044 h 4321"/>
              <a:gd name="T4" fmla="*/ 2786 w 3315"/>
              <a:gd name="T5" fmla="*/ 3157 h 4321"/>
              <a:gd name="T6" fmla="*/ 2756 w 3315"/>
              <a:gd name="T7" fmla="*/ 3158 h 4321"/>
              <a:gd name="T8" fmla="*/ 2432 w 3315"/>
              <a:gd name="T9" fmla="*/ 3011 h 4321"/>
              <a:gd name="T10" fmla="*/ 2429 w 3315"/>
              <a:gd name="T11" fmla="*/ 3006 h 4321"/>
              <a:gd name="T12" fmla="*/ 2426 w 3315"/>
              <a:gd name="T13" fmla="*/ 3002 h 4321"/>
              <a:gd name="T14" fmla="*/ 2417 w 3315"/>
              <a:gd name="T15" fmla="*/ 2991 h 4321"/>
              <a:gd name="T16" fmla="*/ 2408 w 3315"/>
              <a:gd name="T17" fmla="*/ 2979 h 4321"/>
              <a:gd name="T18" fmla="*/ 2407 w 3315"/>
              <a:gd name="T19" fmla="*/ 2976 h 4321"/>
              <a:gd name="T20" fmla="*/ 2322 w 3315"/>
              <a:gd name="T21" fmla="*/ 2690 h 4321"/>
              <a:gd name="T22" fmla="*/ 2322 w 3315"/>
              <a:gd name="T23" fmla="*/ 2664 h 4321"/>
              <a:gd name="T24" fmla="*/ 2709 w 3315"/>
              <a:gd name="T25" fmla="*/ 2172 h 4321"/>
              <a:gd name="T26" fmla="*/ 2756 w 3315"/>
              <a:gd name="T27" fmla="*/ 2171 h 4321"/>
              <a:gd name="T28" fmla="*/ 3160 w 3315"/>
              <a:gd name="T29" fmla="*/ 2291 h 4321"/>
              <a:gd name="T30" fmla="*/ 3263 w 3315"/>
              <a:gd name="T31" fmla="*/ 2287 h 4321"/>
              <a:gd name="T32" fmla="*/ 3314 w 3315"/>
              <a:gd name="T33" fmla="*/ 993 h 4321"/>
              <a:gd name="T34" fmla="*/ 2112 w 3315"/>
              <a:gd name="T35" fmla="*/ 993 h 4321"/>
              <a:gd name="T36" fmla="*/ 2089 w 3315"/>
              <a:gd name="T37" fmla="*/ 991 h 4321"/>
              <a:gd name="T38" fmla="*/ 1964 w 3315"/>
              <a:gd name="T39" fmla="*/ 910 h 4321"/>
              <a:gd name="T40" fmla="*/ 1949 w 3315"/>
              <a:gd name="T41" fmla="*/ 764 h 4321"/>
              <a:gd name="T42" fmla="*/ 1957 w 3315"/>
              <a:gd name="T43" fmla="*/ 743 h 4321"/>
              <a:gd name="T44" fmla="*/ 1982 w 3315"/>
              <a:gd name="T45" fmla="*/ 691 h 4321"/>
              <a:gd name="T46" fmla="*/ 2070 w 3315"/>
              <a:gd name="T47" fmla="*/ 369 h 4321"/>
              <a:gd name="T48" fmla="*/ 1947 w 3315"/>
              <a:gd name="T49" fmla="*/ 96 h 4321"/>
              <a:gd name="T50" fmla="*/ 1643 w 3315"/>
              <a:gd name="T51" fmla="*/ 0 h 4321"/>
              <a:gd name="T52" fmla="*/ 1337 w 3315"/>
              <a:gd name="T53" fmla="*/ 96 h 4321"/>
              <a:gd name="T54" fmla="*/ 1215 w 3315"/>
              <a:gd name="T55" fmla="*/ 369 h 4321"/>
              <a:gd name="T56" fmla="*/ 1322 w 3315"/>
              <a:gd name="T57" fmla="*/ 744 h 4321"/>
              <a:gd name="T58" fmla="*/ 1313 w 3315"/>
              <a:gd name="T59" fmla="*/ 912 h 4321"/>
              <a:gd name="T60" fmla="*/ 1285 w 3315"/>
              <a:gd name="T61" fmla="*/ 946 h 4321"/>
              <a:gd name="T62" fmla="*/ 1168 w 3315"/>
              <a:gd name="T63" fmla="*/ 993 h 4321"/>
              <a:gd name="T64" fmla="*/ 0 w 3315"/>
              <a:gd name="T65" fmla="*/ 993 h 4321"/>
              <a:gd name="T66" fmla="*/ 3314 w 3315"/>
              <a:gd name="T67" fmla="*/ 3139 h 4321"/>
              <a:gd name="T68" fmla="*/ 3265 w 3315"/>
              <a:gd name="T69" fmla="*/ 3050 h 4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15" h="4321">
                <a:moveTo>
                  <a:pt x="3265" y="3050"/>
                </a:moveTo>
                <a:lnTo>
                  <a:pt x="3265" y="3050"/>
                </a:lnTo>
                <a:cubicBezTo>
                  <a:pt x="3233" y="3029"/>
                  <a:pt x="3194" y="3027"/>
                  <a:pt x="3160" y="3044"/>
                </a:cubicBezTo>
                <a:lnTo>
                  <a:pt x="3160" y="3044"/>
                </a:lnTo>
                <a:cubicBezTo>
                  <a:pt x="3024" y="3110"/>
                  <a:pt x="2890" y="3150"/>
                  <a:pt x="2786" y="3157"/>
                </a:cubicBezTo>
                <a:lnTo>
                  <a:pt x="2786" y="3157"/>
                </a:lnTo>
                <a:cubicBezTo>
                  <a:pt x="2775" y="3157"/>
                  <a:pt x="2766" y="3158"/>
                  <a:pt x="2756" y="3158"/>
                </a:cubicBezTo>
                <a:lnTo>
                  <a:pt x="2756" y="3158"/>
                </a:lnTo>
                <a:cubicBezTo>
                  <a:pt x="2622" y="3158"/>
                  <a:pt x="2511" y="3107"/>
                  <a:pt x="2432" y="3011"/>
                </a:cubicBezTo>
                <a:lnTo>
                  <a:pt x="2432" y="3011"/>
                </a:lnTo>
                <a:cubicBezTo>
                  <a:pt x="2431" y="3009"/>
                  <a:pt x="2430" y="3008"/>
                  <a:pt x="2429" y="3006"/>
                </a:cubicBezTo>
                <a:lnTo>
                  <a:pt x="2429" y="3006"/>
                </a:lnTo>
                <a:cubicBezTo>
                  <a:pt x="2427" y="3005"/>
                  <a:pt x="2426" y="3004"/>
                  <a:pt x="2426" y="3002"/>
                </a:cubicBezTo>
                <a:lnTo>
                  <a:pt x="2426" y="3002"/>
                </a:lnTo>
                <a:cubicBezTo>
                  <a:pt x="2422" y="2998"/>
                  <a:pt x="2420" y="2994"/>
                  <a:pt x="2417" y="2991"/>
                </a:cubicBezTo>
                <a:lnTo>
                  <a:pt x="2417" y="2991"/>
                </a:lnTo>
                <a:cubicBezTo>
                  <a:pt x="2414" y="2987"/>
                  <a:pt x="2411" y="2982"/>
                  <a:pt x="2408" y="2979"/>
                </a:cubicBezTo>
                <a:lnTo>
                  <a:pt x="2408" y="2979"/>
                </a:lnTo>
                <a:cubicBezTo>
                  <a:pt x="2408" y="2977"/>
                  <a:pt x="2407" y="2977"/>
                  <a:pt x="2407" y="2976"/>
                </a:cubicBezTo>
                <a:lnTo>
                  <a:pt x="2407" y="2976"/>
                </a:lnTo>
                <a:cubicBezTo>
                  <a:pt x="2356" y="2899"/>
                  <a:pt x="2326" y="2802"/>
                  <a:pt x="2322" y="2690"/>
                </a:cubicBezTo>
                <a:lnTo>
                  <a:pt x="2322" y="2690"/>
                </a:lnTo>
                <a:cubicBezTo>
                  <a:pt x="2322" y="2681"/>
                  <a:pt x="2322" y="2673"/>
                  <a:pt x="2322" y="2664"/>
                </a:cubicBezTo>
                <a:lnTo>
                  <a:pt x="2322" y="2664"/>
                </a:lnTo>
                <a:cubicBezTo>
                  <a:pt x="2322" y="2387"/>
                  <a:pt x="2475" y="2196"/>
                  <a:pt x="2709" y="2172"/>
                </a:cubicBezTo>
                <a:lnTo>
                  <a:pt x="2709" y="2172"/>
                </a:lnTo>
                <a:cubicBezTo>
                  <a:pt x="2724" y="2171"/>
                  <a:pt x="2740" y="2171"/>
                  <a:pt x="2756" y="2171"/>
                </a:cubicBezTo>
                <a:lnTo>
                  <a:pt x="2756" y="2171"/>
                </a:lnTo>
                <a:cubicBezTo>
                  <a:pt x="2862" y="2171"/>
                  <a:pt x="3010" y="2214"/>
                  <a:pt x="3160" y="2291"/>
                </a:cubicBezTo>
                <a:lnTo>
                  <a:pt x="3160" y="2291"/>
                </a:lnTo>
                <a:cubicBezTo>
                  <a:pt x="3193" y="2308"/>
                  <a:pt x="3231" y="2306"/>
                  <a:pt x="3263" y="2287"/>
                </a:cubicBezTo>
                <a:lnTo>
                  <a:pt x="3263" y="2287"/>
                </a:lnTo>
                <a:cubicBezTo>
                  <a:pt x="3294" y="2267"/>
                  <a:pt x="3314" y="2233"/>
                  <a:pt x="3314" y="2195"/>
                </a:cubicBezTo>
                <a:lnTo>
                  <a:pt x="3314" y="993"/>
                </a:lnTo>
                <a:lnTo>
                  <a:pt x="2112" y="993"/>
                </a:lnTo>
                <a:lnTo>
                  <a:pt x="2112" y="993"/>
                </a:lnTo>
                <a:cubicBezTo>
                  <a:pt x="2104" y="993"/>
                  <a:pt x="2097" y="992"/>
                  <a:pt x="2089" y="991"/>
                </a:cubicBezTo>
                <a:lnTo>
                  <a:pt x="2089" y="991"/>
                </a:lnTo>
                <a:cubicBezTo>
                  <a:pt x="2038" y="984"/>
                  <a:pt x="1992" y="955"/>
                  <a:pt x="1964" y="910"/>
                </a:cubicBezTo>
                <a:lnTo>
                  <a:pt x="1964" y="910"/>
                </a:lnTo>
                <a:cubicBezTo>
                  <a:pt x="1936" y="865"/>
                  <a:pt x="1931" y="812"/>
                  <a:pt x="1949" y="764"/>
                </a:cubicBezTo>
                <a:lnTo>
                  <a:pt x="1949" y="764"/>
                </a:lnTo>
                <a:cubicBezTo>
                  <a:pt x="1951" y="757"/>
                  <a:pt x="1953" y="750"/>
                  <a:pt x="1957" y="743"/>
                </a:cubicBezTo>
                <a:lnTo>
                  <a:pt x="1957" y="743"/>
                </a:lnTo>
                <a:cubicBezTo>
                  <a:pt x="1966" y="726"/>
                  <a:pt x="1974" y="708"/>
                  <a:pt x="1982" y="691"/>
                </a:cubicBezTo>
                <a:lnTo>
                  <a:pt x="1982" y="691"/>
                </a:lnTo>
                <a:cubicBezTo>
                  <a:pt x="2038" y="569"/>
                  <a:pt x="2070" y="452"/>
                  <a:pt x="2070" y="369"/>
                </a:cubicBezTo>
                <a:lnTo>
                  <a:pt x="2070" y="369"/>
                </a:lnTo>
                <a:cubicBezTo>
                  <a:pt x="2070" y="256"/>
                  <a:pt x="2028" y="161"/>
                  <a:pt x="1947" y="96"/>
                </a:cubicBezTo>
                <a:lnTo>
                  <a:pt x="1947" y="96"/>
                </a:lnTo>
                <a:cubicBezTo>
                  <a:pt x="1871" y="34"/>
                  <a:pt x="1763" y="0"/>
                  <a:pt x="1643" y="0"/>
                </a:cubicBezTo>
                <a:lnTo>
                  <a:pt x="1643" y="0"/>
                </a:lnTo>
                <a:cubicBezTo>
                  <a:pt x="1522" y="0"/>
                  <a:pt x="1413" y="34"/>
                  <a:pt x="1337" y="96"/>
                </a:cubicBezTo>
                <a:lnTo>
                  <a:pt x="1337" y="96"/>
                </a:lnTo>
                <a:cubicBezTo>
                  <a:pt x="1257" y="161"/>
                  <a:pt x="1215" y="256"/>
                  <a:pt x="1215" y="369"/>
                </a:cubicBezTo>
                <a:lnTo>
                  <a:pt x="1215" y="369"/>
                </a:lnTo>
                <a:cubicBezTo>
                  <a:pt x="1215" y="466"/>
                  <a:pt x="1254" y="607"/>
                  <a:pt x="1322" y="744"/>
                </a:cubicBezTo>
                <a:lnTo>
                  <a:pt x="1322" y="744"/>
                </a:lnTo>
                <a:cubicBezTo>
                  <a:pt x="1348" y="798"/>
                  <a:pt x="1345" y="861"/>
                  <a:pt x="1313" y="912"/>
                </a:cubicBezTo>
                <a:lnTo>
                  <a:pt x="1313" y="912"/>
                </a:lnTo>
                <a:cubicBezTo>
                  <a:pt x="1305" y="925"/>
                  <a:pt x="1296" y="936"/>
                  <a:pt x="1285" y="946"/>
                </a:cubicBezTo>
                <a:lnTo>
                  <a:pt x="1285" y="946"/>
                </a:lnTo>
                <a:cubicBezTo>
                  <a:pt x="1254" y="976"/>
                  <a:pt x="1213" y="993"/>
                  <a:pt x="1168" y="993"/>
                </a:cubicBezTo>
                <a:lnTo>
                  <a:pt x="1168" y="993"/>
                </a:lnTo>
                <a:lnTo>
                  <a:pt x="0" y="993"/>
                </a:lnTo>
                <a:lnTo>
                  <a:pt x="0" y="993"/>
                </a:lnTo>
                <a:cubicBezTo>
                  <a:pt x="9" y="2822"/>
                  <a:pt x="1486" y="4304"/>
                  <a:pt x="3314" y="4320"/>
                </a:cubicBezTo>
                <a:lnTo>
                  <a:pt x="3314" y="3139"/>
                </a:lnTo>
                <a:lnTo>
                  <a:pt x="3314" y="3139"/>
                </a:lnTo>
                <a:cubicBezTo>
                  <a:pt x="3314" y="3102"/>
                  <a:pt x="3296" y="3069"/>
                  <a:pt x="3265" y="3050"/>
                </a:cubicBezTo>
              </a:path>
            </a:pathLst>
          </a:custGeom>
          <a:solidFill>
            <a:schemeClr val="accent4"/>
          </a:solidFill>
          <a:ln>
            <a:noFill/>
          </a:ln>
          <a:effectLst/>
        </p:spPr>
        <p:txBody>
          <a:bodyPr wrap="none" anchor="ctr"/>
          <a:lstStyle/>
          <a:p>
            <a:pPr>
              <a:defRPr/>
            </a:pPr>
            <a:endParaRPr lang="en-US" sz="2449" dirty="0"/>
          </a:p>
        </p:txBody>
      </p:sp>
      <p:sp>
        <p:nvSpPr>
          <p:cNvPr id="15" name="Freeform 41">
            <a:extLst>
              <a:ext uri="{FF2B5EF4-FFF2-40B4-BE49-F238E27FC236}">
                <a16:creationId xmlns:a16="http://schemas.microsoft.com/office/drawing/2014/main" id="{21475413-02C1-FE49-88F3-AC73766993FF}"/>
              </a:ext>
            </a:extLst>
          </p:cNvPr>
          <p:cNvSpPr>
            <a:spLocks noChangeArrowheads="1"/>
          </p:cNvSpPr>
          <p:nvPr/>
        </p:nvSpPr>
        <p:spPr bwMode="auto">
          <a:xfrm>
            <a:off x="3880248" y="3620691"/>
            <a:ext cx="2016919" cy="1556147"/>
          </a:xfrm>
          <a:custGeom>
            <a:avLst/>
            <a:gdLst>
              <a:gd name="T0" fmla="*/ 3137 w 4317"/>
              <a:gd name="T1" fmla="*/ 0 h 3328"/>
              <a:gd name="T2" fmla="*/ 3048 w 4317"/>
              <a:gd name="T3" fmla="*/ 49 h 3328"/>
              <a:gd name="T4" fmla="*/ 3043 w 4317"/>
              <a:gd name="T5" fmla="*/ 154 h 3328"/>
              <a:gd name="T6" fmla="*/ 3156 w 4317"/>
              <a:gd name="T7" fmla="*/ 528 h 3328"/>
              <a:gd name="T8" fmla="*/ 3157 w 4317"/>
              <a:gd name="T9" fmla="*/ 558 h 3328"/>
              <a:gd name="T10" fmla="*/ 3009 w 4317"/>
              <a:gd name="T11" fmla="*/ 882 h 3328"/>
              <a:gd name="T12" fmla="*/ 3005 w 4317"/>
              <a:gd name="T13" fmla="*/ 885 h 3328"/>
              <a:gd name="T14" fmla="*/ 3001 w 4317"/>
              <a:gd name="T15" fmla="*/ 889 h 3328"/>
              <a:gd name="T16" fmla="*/ 2990 w 4317"/>
              <a:gd name="T17" fmla="*/ 897 h 3328"/>
              <a:gd name="T18" fmla="*/ 2977 w 4317"/>
              <a:gd name="T19" fmla="*/ 906 h 3328"/>
              <a:gd name="T20" fmla="*/ 2974 w 4317"/>
              <a:gd name="T21" fmla="*/ 907 h 3328"/>
              <a:gd name="T22" fmla="*/ 2689 w 4317"/>
              <a:gd name="T23" fmla="*/ 992 h 3328"/>
              <a:gd name="T24" fmla="*/ 2663 w 4317"/>
              <a:gd name="T25" fmla="*/ 992 h 3328"/>
              <a:gd name="T26" fmla="*/ 2172 w 4317"/>
              <a:gd name="T27" fmla="*/ 605 h 3328"/>
              <a:gd name="T28" fmla="*/ 2169 w 4317"/>
              <a:gd name="T29" fmla="*/ 558 h 3328"/>
              <a:gd name="T30" fmla="*/ 2290 w 4317"/>
              <a:gd name="T31" fmla="*/ 154 h 3328"/>
              <a:gd name="T32" fmla="*/ 2285 w 4317"/>
              <a:gd name="T33" fmla="*/ 51 h 3328"/>
              <a:gd name="T34" fmla="*/ 2194 w 4317"/>
              <a:gd name="T35" fmla="*/ 0 h 3328"/>
              <a:gd name="T36" fmla="*/ 991 w 4317"/>
              <a:gd name="T37" fmla="*/ 1202 h 3328"/>
              <a:gd name="T38" fmla="*/ 990 w 4317"/>
              <a:gd name="T39" fmla="*/ 1225 h 3328"/>
              <a:gd name="T40" fmla="*/ 910 w 4317"/>
              <a:gd name="T41" fmla="*/ 1350 h 3328"/>
              <a:gd name="T42" fmla="*/ 764 w 4317"/>
              <a:gd name="T43" fmla="*/ 1366 h 3328"/>
              <a:gd name="T44" fmla="*/ 743 w 4317"/>
              <a:gd name="T45" fmla="*/ 1357 h 3328"/>
              <a:gd name="T46" fmla="*/ 691 w 4317"/>
              <a:gd name="T47" fmla="*/ 1331 h 3328"/>
              <a:gd name="T48" fmla="*/ 369 w 4317"/>
              <a:gd name="T49" fmla="*/ 1243 h 3328"/>
              <a:gd name="T50" fmla="*/ 96 w 4317"/>
              <a:gd name="T51" fmla="*/ 1366 h 3328"/>
              <a:gd name="T52" fmla="*/ 0 w 4317"/>
              <a:gd name="T53" fmla="*/ 1671 h 3328"/>
              <a:gd name="T54" fmla="*/ 96 w 4317"/>
              <a:gd name="T55" fmla="*/ 1976 h 3328"/>
              <a:gd name="T56" fmla="*/ 369 w 4317"/>
              <a:gd name="T57" fmla="*/ 2099 h 3328"/>
              <a:gd name="T58" fmla="*/ 744 w 4317"/>
              <a:gd name="T59" fmla="*/ 1992 h 3328"/>
              <a:gd name="T60" fmla="*/ 912 w 4317"/>
              <a:gd name="T61" fmla="*/ 2000 h 3328"/>
              <a:gd name="T62" fmla="*/ 946 w 4317"/>
              <a:gd name="T63" fmla="*/ 2028 h 3328"/>
              <a:gd name="T64" fmla="*/ 991 w 4317"/>
              <a:gd name="T65" fmla="*/ 2146 h 3328"/>
              <a:gd name="T66" fmla="*/ 991 w 4317"/>
              <a:gd name="T67" fmla="*/ 3327 h 3328"/>
              <a:gd name="T68" fmla="*/ 4316 w 4317"/>
              <a:gd name="T69" fmla="*/ 0 h 3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17" h="3328">
                <a:moveTo>
                  <a:pt x="4316" y="0"/>
                </a:moveTo>
                <a:lnTo>
                  <a:pt x="3137" y="0"/>
                </a:lnTo>
                <a:lnTo>
                  <a:pt x="3137" y="0"/>
                </a:lnTo>
                <a:cubicBezTo>
                  <a:pt x="3100" y="0"/>
                  <a:pt x="3068" y="18"/>
                  <a:pt x="3048" y="49"/>
                </a:cubicBezTo>
                <a:lnTo>
                  <a:pt x="3048" y="49"/>
                </a:lnTo>
                <a:cubicBezTo>
                  <a:pt x="3029" y="81"/>
                  <a:pt x="3026" y="120"/>
                  <a:pt x="3043" y="154"/>
                </a:cubicBezTo>
                <a:lnTo>
                  <a:pt x="3043" y="154"/>
                </a:lnTo>
                <a:cubicBezTo>
                  <a:pt x="3109" y="289"/>
                  <a:pt x="3149" y="424"/>
                  <a:pt x="3156" y="528"/>
                </a:cubicBezTo>
                <a:lnTo>
                  <a:pt x="3156" y="528"/>
                </a:lnTo>
                <a:cubicBezTo>
                  <a:pt x="3156" y="538"/>
                  <a:pt x="3157" y="548"/>
                  <a:pt x="3157" y="558"/>
                </a:cubicBezTo>
                <a:lnTo>
                  <a:pt x="3157" y="558"/>
                </a:lnTo>
                <a:cubicBezTo>
                  <a:pt x="3157" y="691"/>
                  <a:pt x="3106" y="804"/>
                  <a:pt x="3009" y="882"/>
                </a:cubicBezTo>
                <a:lnTo>
                  <a:pt x="3009" y="882"/>
                </a:lnTo>
                <a:cubicBezTo>
                  <a:pt x="3008" y="883"/>
                  <a:pt x="3006" y="884"/>
                  <a:pt x="3005" y="885"/>
                </a:cubicBezTo>
                <a:lnTo>
                  <a:pt x="3005" y="885"/>
                </a:lnTo>
                <a:cubicBezTo>
                  <a:pt x="3004" y="887"/>
                  <a:pt x="3002" y="887"/>
                  <a:pt x="3001" y="889"/>
                </a:cubicBezTo>
                <a:lnTo>
                  <a:pt x="3001" y="889"/>
                </a:lnTo>
                <a:cubicBezTo>
                  <a:pt x="2997" y="891"/>
                  <a:pt x="2994" y="894"/>
                  <a:pt x="2990" y="897"/>
                </a:cubicBezTo>
                <a:lnTo>
                  <a:pt x="2990" y="897"/>
                </a:lnTo>
                <a:cubicBezTo>
                  <a:pt x="2985" y="900"/>
                  <a:pt x="2981" y="902"/>
                  <a:pt x="2977" y="906"/>
                </a:cubicBezTo>
                <a:lnTo>
                  <a:pt x="2977" y="906"/>
                </a:lnTo>
                <a:cubicBezTo>
                  <a:pt x="2976" y="906"/>
                  <a:pt x="2975" y="907"/>
                  <a:pt x="2974" y="907"/>
                </a:cubicBezTo>
                <a:lnTo>
                  <a:pt x="2974" y="907"/>
                </a:lnTo>
                <a:cubicBezTo>
                  <a:pt x="2898" y="958"/>
                  <a:pt x="2801" y="988"/>
                  <a:pt x="2689" y="992"/>
                </a:cubicBezTo>
                <a:lnTo>
                  <a:pt x="2689" y="992"/>
                </a:lnTo>
                <a:cubicBezTo>
                  <a:pt x="2680" y="992"/>
                  <a:pt x="2672" y="992"/>
                  <a:pt x="2663" y="992"/>
                </a:cubicBezTo>
                <a:lnTo>
                  <a:pt x="2663" y="992"/>
                </a:lnTo>
                <a:cubicBezTo>
                  <a:pt x="2386" y="992"/>
                  <a:pt x="2195" y="838"/>
                  <a:pt x="2172" y="605"/>
                </a:cubicBezTo>
                <a:lnTo>
                  <a:pt x="2172" y="605"/>
                </a:lnTo>
                <a:cubicBezTo>
                  <a:pt x="2170" y="589"/>
                  <a:pt x="2169" y="574"/>
                  <a:pt x="2169" y="558"/>
                </a:cubicBezTo>
                <a:lnTo>
                  <a:pt x="2169" y="558"/>
                </a:lnTo>
                <a:cubicBezTo>
                  <a:pt x="2169" y="451"/>
                  <a:pt x="2213" y="304"/>
                  <a:pt x="2290" y="154"/>
                </a:cubicBezTo>
                <a:lnTo>
                  <a:pt x="2290" y="154"/>
                </a:lnTo>
                <a:cubicBezTo>
                  <a:pt x="2307" y="121"/>
                  <a:pt x="2305" y="82"/>
                  <a:pt x="2285" y="51"/>
                </a:cubicBezTo>
                <a:lnTo>
                  <a:pt x="2285" y="51"/>
                </a:lnTo>
                <a:cubicBezTo>
                  <a:pt x="2266" y="19"/>
                  <a:pt x="2232" y="0"/>
                  <a:pt x="2194" y="0"/>
                </a:cubicBezTo>
                <a:lnTo>
                  <a:pt x="991" y="0"/>
                </a:lnTo>
                <a:lnTo>
                  <a:pt x="991" y="1202"/>
                </a:lnTo>
                <a:lnTo>
                  <a:pt x="991" y="1202"/>
                </a:lnTo>
                <a:cubicBezTo>
                  <a:pt x="991" y="1210"/>
                  <a:pt x="991" y="1217"/>
                  <a:pt x="990" y="1225"/>
                </a:cubicBezTo>
                <a:lnTo>
                  <a:pt x="990" y="1225"/>
                </a:lnTo>
                <a:cubicBezTo>
                  <a:pt x="983" y="1276"/>
                  <a:pt x="955" y="1322"/>
                  <a:pt x="910" y="1350"/>
                </a:cubicBezTo>
                <a:lnTo>
                  <a:pt x="910" y="1350"/>
                </a:lnTo>
                <a:cubicBezTo>
                  <a:pt x="865" y="1377"/>
                  <a:pt x="812" y="1383"/>
                  <a:pt x="764" y="1366"/>
                </a:cubicBezTo>
                <a:lnTo>
                  <a:pt x="764" y="1366"/>
                </a:lnTo>
                <a:cubicBezTo>
                  <a:pt x="757" y="1363"/>
                  <a:pt x="750" y="1360"/>
                  <a:pt x="743" y="1357"/>
                </a:cubicBezTo>
                <a:lnTo>
                  <a:pt x="743" y="1357"/>
                </a:lnTo>
                <a:cubicBezTo>
                  <a:pt x="726" y="1348"/>
                  <a:pt x="708" y="1339"/>
                  <a:pt x="691" y="1331"/>
                </a:cubicBezTo>
                <a:lnTo>
                  <a:pt x="691" y="1331"/>
                </a:lnTo>
                <a:cubicBezTo>
                  <a:pt x="569" y="1276"/>
                  <a:pt x="452" y="1243"/>
                  <a:pt x="369" y="1243"/>
                </a:cubicBezTo>
                <a:lnTo>
                  <a:pt x="369" y="1243"/>
                </a:lnTo>
                <a:cubicBezTo>
                  <a:pt x="255" y="1243"/>
                  <a:pt x="161" y="1286"/>
                  <a:pt x="96" y="1366"/>
                </a:cubicBezTo>
                <a:lnTo>
                  <a:pt x="96" y="1366"/>
                </a:lnTo>
                <a:cubicBezTo>
                  <a:pt x="34" y="1442"/>
                  <a:pt x="0" y="1550"/>
                  <a:pt x="0" y="1671"/>
                </a:cubicBezTo>
                <a:lnTo>
                  <a:pt x="0" y="1671"/>
                </a:lnTo>
                <a:cubicBezTo>
                  <a:pt x="0" y="1792"/>
                  <a:pt x="34" y="1901"/>
                  <a:pt x="96" y="1976"/>
                </a:cubicBezTo>
                <a:lnTo>
                  <a:pt x="96" y="1976"/>
                </a:lnTo>
                <a:cubicBezTo>
                  <a:pt x="161" y="2057"/>
                  <a:pt x="255" y="2099"/>
                  <a:pt x="369" y="2099"/>
                </a:cubicBezTo>
                <a:lnTo>
                  <a:pt x="369" y="2099"/>
                </a:lnTo>
                <a:cubicBezTo>
                  <a:pt x="466" y="2099"/>
                  <a:pt x="606" y="2059"/>
                  <a:pt x="744" y="1992"/>
                </a:cubicBezTo>
                <a:lnTo>
                  <a:pt x="744" y="1992"/>
                </a:lnTo>
                <a:cubicBezTo>
                  <a:pt x="798" y="1965"/>
                  <a:pt x="861" y="1969"/>
                  <a:pt x="912" y="2000"/>
                </a:cubicBezTo>
                <a:lnTo>
                  <a:pt x="912" y="2000"/>
                </a:lnTo>
                <a:cubicBezTo>
                  <a:pt x="925" y="2008"/>
                  <a:pt x="936" y="2017"/>
                  <a:pt x="946" y="2028"/>
                </a:cubicBezTo>
                <a:lnTo>
                  <a:pt x="946" y="2028"/>
                </a:lnTo>
                <a:cubicBezTo>
                  <a:pt x="975" y="2060"/>
                  <a:pt x="991" y="2101"/>
                  <a:pt x="991" y="2146"/>
                </a:cubicBezTo>
                <a:lnTo>
                  <a:pt x="991" y="2146"/>
                </a:lnTo>
                <a:lnTo>
                  <a:pt x="991" y="3327"/>
                </a:lnTo>
                <a:lnTo>
                  <a:pt x="991" y="3327"/>
                </a:lnTo>
                <a:cubicBezTo>
                  <a:pt x="2825" y="3318"/>
                  <a:pt x="4309" y="1833"/>
                  <a:pt x="4316" y="0"/>
                </a:cubicBezTo>
              </a:path>
            </a:pathLst>
          </a:custGeom>
          <a:solidFill>
            <a:srgbClr val="92D050"/>
          </a:solidFill>
          <a:ln>
            <a:noFill/>
          </a:ln>
          <a:effectLst/>
        </p:spPr>
        <p:txBody>
          <a:bodyPr wrap="none" anchor="ctr"/>
          <a:lstStyle/>
          <a:p>
            <a:pPr>
              <a:defRPr/>
            </a:pPr>
            <a:endParaRPr lang="en-US" sz="2449" dirty="0"/>
          </a:p>
        </p:txBody>
      </p:sp>
      <p:sp>
        <p:nvSpPr>
          <p:cNvPr id="16" name="Freeform 42">
            <a:extLst>
              <a:ext uri="{FF2B5EF4-FFF2-40B4-BE49-F238E27FC236}">
                <a16:creationId xmlns:a16="http://schemas.microsoft.com/office/drawing/2014/main" id="{ED21D77B-347C-AC4F-A045-97F55DDE282D}"/>
              </a:ext>
            </a:extLst>
          </p:cNvPr>
          <p:cNvSpPr>
            <a:spLocks noChangeArrowheads="1"/>
          </p:cNvSpPr>
          <p:nvPr/>
        </p:nvSpPr>
        <p:spPr bwMode="auto">
          <a:xfrm>
            <a:off x="4344591" y="2051447"/>
            <a:ext cx="1552575" cy="2014538"/>
          </a:xfrm>
          <a:custGeom>
            <a:avLst/>
            <a:gdLst>
              <a:gd name="T0" fmla="*/ 50 w 3326"/>
              <a:gd name="T1" fmla="*/ 1262 h 4312"/>
              <a:gd name="T2" fmla="*/ 154 w 3326"/>
              <a:gd name="T3" fmla="*/ 1268 h 4312"/>
              <a:gd name="T4" fmla="*/ 529 w 3326"/>
              <a:gd name="T5" fmla="*/ 1155 h 4312"/>
              <a:gd name="T6" fmla="*/ 558 w 3326"/>
              <a:gd name="T7" fmla="*/ 1154 h 4312"/>
              <a:gd name="T8" fmla="*/ 883 w 3326"/>
              <a:gd name="T9" fmla="*/ 1301 h 4312"/>
              <a:gd name="T10" fmla="*/ 886 w 3326"/>
              <a:gd name="T11" fmla="*/ 1306 h 4312"/>
              <a:gd name="T12" fmla="*/ 890 w 3326"/>
              <a:gd name="T13" fmla="*/ 1309 h 4312"/>
              <a:gd name="T14" fmla="*/ 897 w 3326"/>
              <a:gd name="T15" fmla="*/ 1321 h 4312"/>
              <a:gd name="T16" fmla="*/ 907 w 3326"/>
              <a:gd name="T17" fmla="*/ 1333 h 4312"/>
              <a:gd name="T18" fmla="*/ 908 w 3326"/>
              <a:gd name="T19" fmla="*/ 1336 h 4312"/>
              <a:gd name="T20" fmla="*/ 992 w 3326"/>
              <a:gd name="T21" fmla="*/ 1622 h 4312"/>
              <a:gd name="T22" fmla="*/ 993 w 3326"/>
              <a:gd name="T23" fmla="*/ 1648 h 4312"/>
              <a:gd name="T24" fmla="*/ 606 w 3326"/>
              <a:gd name="T25" fmla="*/ 2139 h 4312"/>
              <a:gd name="T26" fmla="*/ 558 w 3326"/>
              <a:gd name="T27" fmla="*/ 2141 h 4312"/>
              <a:gd name="T28" fmla="*/ 154 w 3326"/>
              <a:gd name="T29" fmla="*/ 2021 h 4312"/>
              <a:gd name="T30" fmla="*/ 52 w 3326"/>
              <a:gd name="T31" fmla="*/ 2025 h 4312"/>
              <a:gd name="T32" fmla="*/ 0 w 3326"/>
              <a:gd name="T33" fmla="*/ 3318 h 4312"/>
              <a:gd name="T34" fmla="*/ 1203 w 3326"/>
              <a:gd name="T35" fmla="*/ 3318 h 4312"/>
              <a:gd name="T36" fmla="*/ 1225 w 3326"/>
              <a:gd name="T37" fmla="*/ 3319 h 4312"/>
              <a:gd name="T38" fmla="*/ 1351 w 3326"/>
              <a:gd name="T39" fmla="*/ 3401 h 4312"/>
              <a:gd name="T40" fmla="*/ 1367 w 3326"/>
              <a:gd name="T41" fmla="*/ 3547 h 4312"/>
              <a:gd name="T42" fmla="*/ 1357 w 3326"/>
              <a:gd name="T43" fmla="*/ 3568 h 4312"/>
              <a:gd name="T44" fmla="*/ 1332 w 3326"/>
              <a:gd name="T45" fmla="*/ 3620 h 4312"/>
              <a:gd name="T46" fmla="*/ 1244 w 3326"/>
              <a:gd name="T47" fmla="*/ 3942 h 4312"/>
              <a:gd name="T48" fmla="*/ 1367 w 3326"/>
              <a:gd name="T49" fmla="*/ 4215 h 4312"/>
              <a:gd name="T50" fmla="*/ 1672 w 3326"/>
              <a:gd name="T51" fmla="*/ 4311 h 4312"/>
              <a:gd name="T52" fmla="*/ 1977 w 3326"/>
              <a:gd name="T53" fmla="*/ 4215 h 4312"/>
              <a:gd name="T54" fmla="*/ 2100 w 3326"/>
              <a:gd name="T55" fmla="*/ 3942 h 4312"/>
              <a:gd name="T56" fmla="*/ 1993 w 3326"/>
              <a:gd name="T57" fmla="*/ 3567 h 4312"/>
              <a:gd name="T58" fmla="*/ 2001 w 3326"/>
              <a:gd name="T59" fmla="*/ 3398 h 4312"/>
              <a:gd name="T60" fmla="*/ 2029 w 3326"/>
              <a:gd name="T61" fmla="*/ 3365 h 4312"/>
              <a:gd name="T62" fmla="*/ 2146 w 3326"/>
              <a:gd name="T63" fmla="*/ 3318 h 4312"/>
              <a:gd name="T64" fmla="*/ 3325 w 3326"/>
              <a:gd name="T65" fmla="*/ 3318 h 4312"/>
              <a:gd name="T66" fmla="*/ 0 w 3326"/>
              <a:gd name="T67" fmla="*/ 1173 h 4312"/>
              <a:gd name="T68" fmla="*/ 50 w 3326"/>
              <a:gd name="T69" fmla="*/ 1262 h 4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26" h="4312">
                <a:moveTo>
                  <a:pt x="50" y="1262"/>
                </a:moveTo>
                <a:lnTo>
                  <a:pt x="50" y="1262"/>
                </a:lnTo>
                <a:cubicBezTo>
                  <a:pt x="82" y="1283"/>
                  <a:pt x="121" y="1284"/>
                  <a:pt x="154" y="1268"/>
                </a:cubicBezTo>
                <a:lnTo>
                  <a:pt x="154" y="1268"/>
                </a:lnTo>
                <a:cubicBezTo>
                  <a:pt x="290" y="1202"/>
                  <a:pt x="425" y="1162"/>
                  <a:pt x="529" y="1155"/>
                </a:cubicBezTo>
                <a:lnTo>
                  <a:pt x="529" y="1155"/>
                </a:lnTo>
                <a:cubicBezTo>
                  <a:pt x="539" y="1154"/>
                  <a:pt x="549" y="1154"/>
                  <a:pt x="558" y="1154"/>
                </a:cubicBezTo>
                <a:lnTo>
                  <a:pt x="558" y="1154"/>
                </a:lnTo>
                <a:cubicBezTo>
                  <a:pt x="692" y="1154"/>
                  <a:pt x="804" y="1205"/>
                  <a:pt x="883" y="1301"/>
                </a:cubicBezTo>
                <a:lnTo>
                  <a:pt x="883" y="1301"/>
                </a:lnTo>
                <a:cubicBezTo>
                  <a:pt x="884" y="1303"/>
                  <a:pt x="885" y="1304"/>
                  <a:pt x="886" y="1306"/>
                </a:cubicBezTo>
                <a:lnTo>
                  <a:pt x="886" y="1306"/>
                </a:lnTo>
                <a:cubicBezTo>
                  <a:pt x="887" y="1307"/>
                  <a:pt x="888" y="1308"/>
                  <a:pt x="890" y="1309"/>
                </a:cubicBezTo>
                <a:lnTo>
                  <a:pt x="890" y="1309"/>
                </a:lnTo>
                <a:cubicBezTo>
                  <a:pt x="892" y="1313"/>
                  <a:pt x="895" y="1317"/>
                  <a:pt x="897" y="1321"/>
                </a:cubicBezTo>
                <a:lnTo>
                  <a:pt x="897" y="1321"/>
                </a:lnTo>
                <a:cubicBezTo>
                  <a:pt x="901" y="1325"/>
                  <a:pt x="903" y="1329"/>
                  <a:pt x="907" y="1333"/>
                </a:cubicBezTo>
                <a:lnTo>
                  <a:pt x="907" y="1333"/>
                </a:lnTo>
                <a:cubicBezTo>
                  <a:pt x="907" y="1335"/>
                  <a:pt x="908" y="1335"/>
                  <a:pt x="908" y="1336"/>
                </a:cubicBezTo>
                <a:lnTo>
                  <a:pt x="908" y="1336"/>
                </a:lnTo>
                <a:cubicBezTo>
                  <a:pt x="959" y="1412"/>
                  <a:pt x="989" y="1509"/>
                  <a:pt x="992" y="1622"/>
                </a:cubicBezTo>
                <a:lnTo>
                  <a:pt x="992" y="1622"/>
                </a:lnTo>
                <a:cubicBezTo>
                  <a:pt x="993" y="1631"/>
                  <a:pt x="993" y="1639"/>
                  <a:pt x="993" y="1648"/>
                </a:cubicBezTo>
                <a:lnTo>
                  <a:pt x="993" y="1648"/>
                </a:lnTo>
                <a:cubicBezTo>
                  <a:pt x="993" y="1925"/>
                  <a:pt x="839" y="2116"/>
                  <a:pt x="606" y="2139"/>
                </a:cubicBezTo>
                <a:lnTo>
                  <a:pt x="606" y="2139"/>
                </a:lnTo>
                <a:cubicBezTo>
                  <a:pt x="591" y="2141"/>
                  <a:pt x="575" y="2141"/>
                  <a:pt x="558" y="2141"/>
                </a:cubicBezTo>
                <a:lnTo>
                  <a:pt x="558" y="2141"/>
                </a:lnTo>
                <a:cubicBezTo>
                  <a:pt x="452" y="2141"/>
                  <a:pt x="305" y="2097"/>
                  <a:pt x="154" y="2021"/>
                </a:cubicBezTo>
                <a:lnTo>
                  <a:pt x="154" y="2021"/>
                </a:lnTo>
                <a:cubicBezTo>
                  <a:pt x="121" y="2004"/>
                  <a:pt x="83" y="2006"/>
                  <a:pt x="52" y="2025"/>
                </a:cubicBezTo>
                <a:lnTo>
                  <a:pt x="52" y="2025"/>
                </a:lnTo>
                <a:cubicBezTo>
                  <a:pt x="20" y="2045"/>
                  <a:pt x="0" y="2079"/>
                  <a:pt x="0" y="2117"/>
                </a:cubicBezTo>
                <a:lnTo>
                  <a:pt x="0" y="3318"/>
                </a:lnTo>
                <a:lnTo>
                  <a:pt x="1203" y="3318"/>
                </a:lnTo>
                <a:lnTo>
                  <a:pt x="1203" y="3318"/>
                </a:lnTo>
                <a:cubicBezTo>
                  <a:pt x="1211" y="3318"/>
                  <a:pt x="1218" y="3319"/>
                  <a:pt x="1225" y="3319"/>
                </a:cubicBezTo>
                <a:lnTo>
                  <a:pt x="1225" y="3319"/>
                </a:lnTo>
                <a:cubicBezTo>
                  <a:pt x="1277" y="3326"/>
                  <a:pt x="1322" y="3355"/>
                  <a:pt x="1351" y="3401"/>
                </a:cubicBezTo>
                <a:lnTo>
                  <a:pt x="1351" y="3401"/>
                </a:lnTo>
                <a:cubicBezTo>
                  <a:pt x="1378" y="3446"/>
                  <a:pt x="1384" y="3499"/>
                  <a:pt x="1367" y="3547"/>
                </a:cubicBezTo>
                <a:lnTo>
                  <a:pt x="1367" y="3547"/>
                </a:lnTo>
                <a:cubicBezTo>
                  <a:pt x="1364" y="3554"/>
                  <a:pt x="1361" y="3561"/>
                  <a:pt x="1357" y="3568"/>
                </a:cubicBezTo>
                <a:lnTo>
                  <a:pt x="1357" y="3568"/>
                </a:lnTo>
                <a:cubicBezTo>
                  <a:pt x="1349" y="3585"/>
                  <a:pt x="1340" y="3603"/>
                  <a:pt x="1332" y="3620"/>
                </a:cubicBezTo>
                <a:lnTo>
                  <a:pt x="1332" y="3620"/>
                </a:lnTo>
                <a:cubicBezTo>
                  <a:pt x="1276" y="3741"/>
                  <a:pt x="1244" y="3859"/>
                  <a:pt x="1244" y="3942"/>
                </a:cubicBezTo>
                <a:lnTo>
                  <a:pt x="1244" y="3942"/>
                </a:lnTo>
                <a:cubicBezTo>
                  <a:pt x="1244" y="4055"/>
                  <a:pt x="1286" y="4150"/>
                  <a:pt x="1367" y="4215"/>
                </a:cubicBezTo>
                <a:lnTo>
                  <a:pt x="1367" y="4215"/>
                </a:lnTo>
                <a:cubicBezTo>
                  <a:pt x="1443" y="4277"/>
                  <a:pt x="1551" y="4311"/>
                  <a:pt x="1672" y="4311"/>
                </a:cubicBezTo>
                <a:lnTo>
                  <a:pt x="1672" y="4311"/>
                </a:lnTo>
                <a:cubicBezTo>
                  <a:pt x="1793" y="4311"/>
                  <a:pt x="1902" y="4277"/>
                  <a:pt x="1977" y="4215"/>
                </a:cubicBezTo>
                <a:lnTo>
                  <a:pt x="1977" y="4215"/>
                </a:lnTo>
                <a:cubicBezTo>
                  <a:pt x="2057" y="4150"/>
                  <a:pt x="2100" y="4055"/>
                  <a:pt x="2100" y="3942"/>
                </a:cubicBezTo>
                <a:lnTo>
                  <a:pt x="2100" y="3942"/>
                </a:lnTo>
                <a:cubicBezTo>
                  <a:pt x="2100" y="3845"/>
                  <a:pt x="2060" y="3705"/>
                  <a:pt x="1993" y="3567"/>
                </a:cubicBezTo>
                <a:lnTo>
                  <a:pt x="1993" y="3567"/>
                </a:lnTo>
                <a:cubicBezTo>
                  <a:pt x="1966" y="3513"/>
                  <a:pt x="1970" y="3450"/>
                  <a:pt x="2001" y="3398"/>
                </a:cubicBezTo>
                <a:lnTo>
                  <a:pt x="2001" y="3398"/>
                </a:lnTo>
                <a:cubicBezTo>
                  <a:pt x="2009" y="3386"/>
                  <a:pt x="2018" y="3374"/>
                  <a:pt x="2029" y="3365"/>
                </a:cubicBezTo>
                <a:lnTo>
                  <a:pt x="2029" y="3365"/>
                </a:lnTo>
                <a:cubicBezTo>
                  <a:pt x="2060" y="3335"/>
                  <a:pt x="2102" y="3318"/>
                  <a:pt x="2146" y="3318"/>
                </a:cubicBezTo>
                <a:lnTo>
                  <a:pt x="2146" y="3318"/>
                </a:lnTo>
                <a:lnTo>
                  <a:pt x="3325" y="3318"/>
                </a:lnTo>
                <a:lnTo>
                  <a:pt x="3325" y="3318"/>
                </a:lnTo>
                <a:cubicBezTo>
                  <a:pt x="3313" y="1490"/>
                  <a:pt x="1831" y="10"/>
                  <a:pt x="0" y="0"/>
                </a:cubicBezTo>
                <a:lnTo>
                  <a:pt x="0" y="1173"/>
                </a:lnTo>
                <a:lnTo>
                  <a:pt x="0" y="1173"/>
                </a:lnTo>
                <a:cubicBezTo>
                  <a:pt x="0" y="1210"/>
                  <a:pt x="19" y="1243"/>
                  <a:pt x="50" y="1262"/>
                </a:cubicBezTo>
              </a:path>
            </a:pathLst>
          </a:custGeom>
          <a:solidFill>
            <a:schemeClr val="accent2"/>
          </a:solidFill>
          <a:ln>
            <a:noFill/>
          </a:ln>
          <a:effectLst/>
        </p:spPr>
        <p:txBody>
          <a:bodyPr wrap="none" anchor="ctr"/>
          <a:lstStyle/>
          <a:p>
            <a:pPr>
              <a:defRPr/>
            </a:pPr>
            <a:endParaRPr lang="en-US" sz="2449" dirty="0"/>
          </a:p>
        </p:txBody>
      </p:sp>
      <p:sp>
        <p:nvSpPr>
          <p:cNvPr id="17" name="Freeform 43">
            <a:extLst>
              <a:ext uri="{FF2B5EF4-FFF2-40B4-BE49-F238E27FC236}">
                <a16:creationId xmlns:a16="http://schemas.microsoft.com/office/drawing/2014/main" id="{8ACEA026-9A2B-3D49-9376-24F830B761FA}"/>
              </a:ext>
            </a:extLst>
          </p:cNvPr>
          <p:cNvSpPr>
            <a:spLocks noChangeArrowheads="1"/>
          </p:cNvSpPr>
          <p:nvPr/>
        </p:nvSpPr>
        <p:spPr bwMode="auto">
          <a:xfrm>
            <a:off x="2780109" y="2056183"/>
            <a:ext cx="2010966" cy="1549003"/>
          </a:xfrm>
          <a:custGeom>
            <a:avLst/>
            <a:gdLst>
              <a:gd name="T0" fmla="*/ 1257 w 4306"/>
              <a:gd name="T1" fmla="*/ 3268 h 3318"/>
              <a:gd name="T2" fmla="*/ 1262 w 4306"/>
              <a:gd name="T3" fmla="*/ 3163 h 3318"/>
              <a:gd name="T4" fmla="*/ 1150 w 4306"/>
              <a:gd name="T5" fmla="*/ 2789 h 3318"/>
              <a:gd name="T6" fmla="*/ 1149 w 4306"/>
              <a:gd name="T7" fmla="*/ 2759 h 3318"/>
              <a:gd name="T8" fmla="*/ 1296 w 4306"/>
              <a:gd name="T9" fmla="*/ 2435 h 3318"/>
              <a:gd name="T10" fmla="*/ 1300 w 4306"/>
              <a:gd name="T11" fmla="*/ 2432 h 3318"/>
              <a:gd name="T12" fmla="*/ 1305 w 4306"/>
              <a:gd name="T13" fmla="*/ 2428 h 3318"/>
              <a:gd name="T14" fmla="*/ 1316 w 4306"/>
              <a:gd name="T15" fmla="*/ 2420 h 3318"/>
              <a:gd name="T16" fmla="*/ 1329 w 4306"/>
              <a:gd name="T17" fmla="*/ 2411 h 3318"/>
              <a:gd name="T18" fmla="*/ 1331 w 4306"/>
              <a:gd name="T19" fmla="*/ 2410 h 3318"/>
              <a:gd name="T20" fmla="*/ 1616 w 4306"/>
              <a:gd name="T21" fmla="*/ 2325 h 3318"/>
              <a:gd name="T22" fmla="*/ 1643 w 4306"/>
              <a:gd name="T23" fmla="*/ 2324 h 3318"/>
              <a:gd name="T24" fmla="*/ 2134 w 4306"/>
              <a:gd name="T25" fmla="*/ 2712 h 3318"/>
              <a:gd name="T26" fmla="*/ 2136 w 4306"/>
              <a:gd name="T27" fmla="*/ 2759 h 3318"/>
              <a:gd name="T28" fmla="*/ 2016 w 4306"/>
              <a:gd name="T29" fmla="*/ 3164 h 3318"/>
              <a:gd name="T30" fmla="*/ 2020 w 4306"/>
              <a:gd name="T31" fmla="*/ 3266 h 3318"/>
              <a:gd name="T32" fmla="*/ 3314 w 4306"/>
              <a:gd name="T33" fmla="*/ 3317 h 3318"/>
              <a:gd name="T34" fmla="*/ 3314 w 4306"/>
              <a:gd name="T35" fmla="*/ 2116 h 3318"/>
              <a:gd name="T36" fmla="*/ 3315 w 4306"/>
              <a:gd name="T37" fmla="*/ 2093 h 3318"/>
              <a:gd name="T38" fmla="*/ 3396 w 4306"/>
              <a:gd name="T39" fmla="*/ 1968 h 3318"/>
              <a:gd name="T40" fmla="*/ 3542 w 4306"/>
              <a:gd name="T41" fmla="*/ 1952 h 3318"/>
              <a:gd name="T42" fmla="*/ 3563 w 4306"/>
              <a:gd name="T43" fmla="*/ 1961 h 3318"/>
              <a:gd name="T44" fmla="*/ 3615 w 4306"/>
              <a:gd name="T45" fmla="*/ 1986 h 3318"/>
              <a:gd name="T46" fmla="*/ 3936 w 4306"/>
              <a:gd name="T47" fmla="*/ 2075 h 3318"/>
              <a:gd name="T48" fmla="*/ 4210 w 4306"/>
              <a:gd name="T49" fmla="*/ 1952 h 3318"/>
              <a:gd name="T50" fmla="*/ 4305 w 4306"/>
              <a:gd name="T51" fmla="*/ 1647 h 3318"/>
              <a:gd name="T52" fmla="*/ 4210 w 4306"/>
              <a:gd name="T53" fmla="*/ 1342 h 3318"/>
              <a:gd name="T54" fmla="*/ 3936 w 4306"/>
              <a:gd name="T55" fmla="*/ 1219 h 3318"/>
              <a:gd name="T56" fmla="*/ 3562 w 4306"/>
              <a:gd name="T57" fmla="*/ 1326 h 3318"/>
              <a:gd name="T58" fmla="*/ 3393 w 4306"/>
              <a:gd name="T59" fmla="*/ 1317 h 3318"/>
              <a:gd name="T60" fmla="*/ 3360 w 4306"/>
              <a:gd name="T61" fmla="*/ 1290 h 3318"/>
              <a:gd name="T62" fmla="*/ 3314 w 4306"/>
              <a:gd name="T63" fmla="*/ 1172 h 3318"/>
              <a:gd name="T64" fmla="*/ 3314 w 4306"/>
              <a:gd name="T65" fmla="*/ 0 h 3318"/>
              <a:gd name="T66" fmla="*/ 1168 w 4306"/>
              <a:gd name="T67" fmla="*/ 3317 h 3318"/>
              <a:gd name="T68" fmla="*/ 1257 w 4306"/>
              <a:gd name="T69" fmla="*/ 3268 h 3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06" h="3318">
                <a:moveTo>
                  <a:pt x="1257" y="3268"/>
                </a:moveTo>
                <a:lnTo>
                  <a:pt x="1257" y="3268"/>
                </a:lnTo>
                <a:cubicBezTo>
                  <a:pt x="1277" y="3236"/>
                  <a:pt x="1279" y="3197"/>
                  <a:pt x="1262" y="3163"/>
                </a:cubicBezTo>
                <a:lnTo>
                  <a:pt x="1262" y="3163"/>
                </a:lnTo>
                <a:cubicBezTo>
                  <a:pt x="1196" y="3027"/>
                  <a:pt x="1157" y="2893"/>
                  <a:pt x="1150" y="2789"/>
                </a:cubicBezTo>
                <a:lnTo>
                  <a:pt x="1150" y="2789"/>
                </a:lnTo>
                <a:cubicBezTo>
                  <a:pt x="1149" y="2779"/>
                  <a:pt x="1149" y="2769"/>
                  <a:pt x="1149" y="2759"/>
                </a:cubicBezTo>
                <a:lnTo>
                  <a:pt x="1149" y="2759"/>
                </a:lnTo>
                <a:cubicBezTo>
                  <a:pt x="1149" y="2626"/>
                  <a:pt x="1199" y="2513"/>
                  <a:pt x="1296" y="2435"/>
                </a:cubicBezTo>
                <a:lnTo>
                  <a:pt x="1296" y="2435"/>
                </a:lnTo>
                <a:cubicBezTo>
                  <a:pt x="1297" y="2434"/>
                  <a:pt x="1299" y="2433"/>
                  <a:pt x="1300" y="2432"/>
                </a:cubicBezTo>
                <a:lnTo>
                  <a:pt x="1300" y="2432"/>
                </a:lnTo>
                <a:cubicBezTo>
                  <a:pt x="1302" y="2430"/>
                  <a:pt x="1303" y="2430"/>
                  <a:pt x="1305" y="2428"/>
                </a:cubicBezTo>
                <a:lnTo>
                  <a:pt x="1305" y="2428"/>
                </a:lnTo>
                <a:cubicBezTo>
                  <a:pt x="1308" y="2426"/>
                  <a:pt x="1312" y="2423"/>
                  <a:pt x="1316" y="2420"/>
                </a:cubicBezTo>
                <a:lnTo>
                  <a:pt x="1316" y="2420"/>
                </a:lnTo>
                <a:cubicBezTo>
                  <a:pt x="1320" y="2417"/>
                  <a:pt x="1324" y="2414"/>
                  <a:pt x="1329" y="2411"/>
                </a:cubicBezTo>
                <a:lnTo>
                  <a:pt x="1329" y="2411"/>
                </a:lnTo>
                <a:cubicBezTo>
                  <a:pt x="1329" y="2411"/>
                  <a:pt x="1330" y="2410"/>
                  <a:pt x="1331" y="2410"/>
                </a:cubicBezTo>
                <a:lnTo>
                  <a:pt x="1331" y="2410"/>
                </a:lnTo>
                <a:cubicBezTo>
                  <a:pt x="1407" y="2359"/>
                  <a:pt x="1504" y="2329"/>
                  <a:pt x="1616" y="2325"/>
                </a:cubicBezTo>
                <a:lnTo>
                  <a:pt x="1616" y="2325"/>
                </a:lnTo>
                <a:cubicBezTo>
                  <a:pt x="1625" y="2325"/>
                  <a:pt x="1634" y="2324"/>
                  <a:pt x="1643" y="2324"/>
                </a:cubicBezTo>
                <a:lnTo>
                  <a:pt x="1643" y="2324"/>
                </a:lnTo>
                <a:cubicBezTo>
                  <a:pt x="1919" y="2324"/>
                  <a:pt x="2111" y="2478"/>
                  <a:pt x="2134" y="2712"/>
                </a:cubicBezTo>
                <a:lnTo>
                  <a:pt x="2134" y="2712"/>
                </a:lnTo>
                <a:cubicBezTo>
                  <a:pt x="2136" y="2727"/>
                  <a:pt x="2136" y="2743"/>
                  <a:pt x="2136" y="2759"/>
                </a:cubicBezTo>
                <a:lnTo>
                  <a:pt x="2136" y="2759"/>
                </a:lnTo>
                <a:cubicBezTo>
                  <a:pt x="2136" y="2865"/>
                  <a:pt x="2092" y="3013"/>
                  <a:pt x="2016" y="3164"/>
                </a:cubicBezTo>
                <a:lnTo>
                  <a:pt x="2016" y="3164"/>
                </a:lnTo>
                <a:cubicBezTo>
                  <a:pt x="1999" y="3196"/>
                  <a:pt x="2001" y="3235"/>
                  <a:pt x="2020" y="3266"/>
                </a:cubicBezTo>
                <a:lnTo>
                  <a:pt x="2020" y="3266"/>
                </a:lnTo>
                <a:cubicBezTo>
                  <a:pt x="2040" y="3298"/>
                  <a:pt x="2074" y="3317"/>
                  <a:pt x="2112" y="3317"/>
                </a:cubicBezTo>
                <a:lnTo>
                  <a:pt x="3314" y="3317"/>
                </a:lnTo>
                <a:lnTo>
                  <a:pt x="3314" y="2116"/>
                </a:lnTo>
                <a:lnTo>
                  <a:pt x="3314" y="2116"/>
                </a:lnTo>
                <a:cubicBezTo>
                  <a:pt x="3314" y="2108"/>
                  <a:pt x="3315" y="2100"/>
                  <a:pt x="3315" y="2093"/>
                </a:cubicBezTo>
                <a:lnTo>
                  <a:pt x="3315" y="2093"/>
                </a:lnTo>
                <a:cubicBezTo>
                  <a:pt x="3322" y="2042"/>
                  <a:pt x="3350" y="1996"/>
                  <a:pt x="3396" y="1968"/>
                </a:cubicBezTo>
                <a:lnTo>
                  <a:pt x="3396" y="1968"/>
                </a:lnTo>
                <a:cubicBezTo>
                  <a:pt x="3440" y="1941"/>
                  <a:pt x="3494" y="1935"/>
                  <a:pt x="3542" y="1952"/>
                </a:cubicBezTo>
                <a:lnTo>
                  <a:pt x="3542" y="1952"/>
                </a:lnTo>
                <a:cubicBezTo>
                  <a:pt x="3549" y="1955"/>
                  <a:pt x="3556" y="1958"/>
                  <a:pt x="3563" y="1961"/>
                </a:cubicBezTo>
                <a:lnTo>
                  <a:pt x="3563" y="1961"/>
                </a:lnTo>
                <a:cubicBezTo>
                  <a:pt x="3580" y="1970"/>
                  <a:pt x="3597" y="1978"/>
                  <a:pt x="3615" y="1986"/>
                </a:cubicBezTo>
                <a:lnTo>
                  <a:pt x="3615" y="1986"/>
                </a:lnTo>
                <a:cubicBezTo>
                  <a:pt x="3736" y="2042"/>
                  <a:pt x="3854" y="2075"/>
                  <a:pt x="3936" y="2075"/>
                </a:cubicBezTo>
                <a:lnTo>
                  <a:pt x="3936" y="2075"/>
                </a:lnTo>
                <a:cubicBezTo>
                  <a:pt x="4050" y="2075"/>
                  <a:pt x="4144" y="2032"/>
                  <a:pt x="4210" y="1952"/>
                </a:cubicBezTo>
                <a:lnTo>
                  <a:pt x="4210" y="1952"/>
                </a:lnTo>
                <a:cubicBezTo>
                  <a:pt x="4272" y="1876"/>
                  <a:pt x="4305" y="1768"/>
                  <a:pt x="4305" y="1647"/>
                </a:cubicBezTo>
                <a:lnTo>
                  <a:pt x="4305" y="1647"/>
                </a:lnTo>
                <a:cubicBezTo>
                  <a:pt x="4305" y="1526"/>
                  <a:pt x="4272" y="1417"/>
                  <a:pt x="4210" y="1342"/>
                </a:cubicBezTo>
                <a:lnTo>
                  <a:pt x="4210" y="1342"/>
                </a:lnTo>
                <a:cubicBezTo>
                  <a:pt x="4144" y="1261"/>
                  <a:pt x="4050" y="1219"/>
                  <a:pt x="3936" y="1219"/>
                </a:cubicBezTo>
                <a:lnTo>
                  <a:pt x="3936" y="1219"/>
                </a:lnTo>
                <a:cubicBezTo>
                  <a:pt x="3840" y="1219"/>
                  <a:pt x="3700" y="1259"/>
                  <a:pt x="3562" y="1326"/>
                </a:cubicBezTo>
                <a:lnTo>
                  <a:pt x="3562" y="1326"/>
                </a:lnTo>
                <a:cubicBezTo>
                  <a:pt x="3508" y="1353"/>
                  <a:pt x="3445" y="1349"/>
                  <a:pt x="3393" y="1317"/>
                </a:cubicBezTo>
                <a:lnTo>
                  <a:pt x="3393" y="1317"/>
                </a:lnTo>
                <a:cubicBezTo>
                  <a:pt x="3381" y="1310"/>
                  <a:pt x="3369" y="1300"/>
                  <a:pt x="3360" y="1290"/>
                </a:cubicBezTo>
                <a:lnTo>
                  <a:pt x="3360" y="1290"/>
                </a:lnTo>
                <a:cubicBezTo>
                  <a:pt x="3331" y="1258"/>
                  <a:pt x="3314" y="1217"/>
                  <a:pt x="3314" y="1172"/>
                </a:cubicBezTo>
                <a:lnTo>
                  <a:pt x="3314" y="1172"/>
                </a:lnTo>
                <a:lnTo>
                  <a:pt x="3314" y="0"/>
                </a:lnTo>
                <a:lnTo>
                  <a:pt x="3314" y="0"/>
                </a:lnTo>
                <a:cubicBezTo>
                  <a:pt x="1489" y="15"/>
                  <a:pt x="14" y="1493"/>
                  <a:pt x="0" y="3317"/>
                </a:cubicBezTo>
                <a:lnTo>
                  <a:pt x="1168" y="3317"/>
                </a:lnTo>
                <a:lnTo>
                  <a:pt x="1168" y="3317"/>
                </a:lnTo>
                <a:cubicBezTo>
                  <a:pt x="1205" y="3317"/>
                  <a:pt x="1238" y="3299"/>
                  <a:pt x="1257" y="3268"/>
                </a:cubicBezTo>
              </a:path>
            </a:pathLst>
          </a:custGeom>
          <a:solidFill>
            <a:schemeClr val="accent5"/>
          </a:solidFill>
          <a:ln>
            <a:noFill/>
          </a:ln>
          <a:effectLst/>
        </p:spPr>
        <p:txBody>
          <a:bodyPr wrap="none" anchor="ctr"/>
          <a:lstStyle/>
          <a:p>
            <a:pPr>
              <a:defRPr/>
            </a:pPr>
            <a:endParaRPr lang="en-US" sz="2449" dirty="0"/>
          </a:p>
        </p:txBody>
      </p:sp>
      <p:sp>
        <p:nvSpPr>
          <p:cNvPr id="20" name="Freeform 47">
            <a:extLst>
              <a:ext uri="{FF2B5EF4-FFF2-40B4-BE49-F238E27FC236}">
                <a16:creationId xmlns:a16="http://schemas.microsoft.com/office/drawing/2014/main" id="{22730BDC-626C-D14C-9669-F3796786AB36}"/>
              </a:ext>
            </a:extLst>
          </p:cNvPr>
          <p:cNvSpPr>
            <a:spLocks noChangeArrowheads="1"/>
          </p:cNvSpPr>
          <p:nvPr/>
        </p:nvSpPr>
        <p:spPr bwMode="auto">
          <a:xfrm>
            <a:off x="3576637" y="4371975"/>
            <a:ext cx="406004" cy="406004"/>
          </a:xfrm>
          <a:custGeom>
            <a:avLst/>
            <a:gdLst>
              <a:gd name="T0" fmla="*/ 591 w 868"/>
              <a:gd name="T1" fmla="*/ 473 h 868"/>
              <a:gd name="T2" fmla="*/ 552 w 868"/>
              <a:gd name="T3" fmla="*/ 433 h 868"/>
              <a:gd name="T4" fmla="*/ 591 w 868"/>
              <a:gd name="T5" fmla="*/ 394 h 868"/>
              <a:gd name="T6" fmla="*/ 630 w 868"/>
              <a:gd name="T7" fmla="*/ 433 h 868"/>
              <a:gd name="T8" fmla="*/ 729 w 868"/>
              <a:gd name="T9" fmla="*/ 413 h 868"/>
              <a:gd name="T10" fmla="*/ 667 w 868"/>
              <a:gd name="T11" fmla="*/ 413 h 868"/>
              <a:gd name="T12" fmla="*/ 591 w 868"/>
              <a:gd name="T13" fmla="*/ 355 h 868"/>
              <a:gd name="T14" fmla="*/ 138 w 868"/>
              <a:gd name="T15" fmla="*/ 413 h 868"/>
              <a:gd name="T16" fmla="*/ 118 w 868"/>
              <a:gd name="T17" fmla="*/ 433 h 868"/>
              <a:gd name="T18" fmla="*/ 138 w 868"/>
              <a:gd name="T19" fmla="*/ 453 h 868"/>
              <a:gd name="T20" fmla="*/ 515 w 868"/>
              <a:gd name="T21" fmla="*/ 453 h 868"/>
              <a:gd name="T22" fmla="*/ 591 w 868"/>
              <a:gd name="T23" fmla="*/ 512 h 868"/>
              <a:gd name="T24" fmla="*/ 729 w 868"/>
              <a:gd name="T25" fmla="*/ 453 h 868"/>
              <a:gd name="T26" fmla="*/ 749 w 868"/>
              <a:gd name="T27" fmla="*/ 433 h 868"/>
              <a:gd name="T28" fmla="*/ 729 w 868"/>
              <a:gd name="T29" fmla="*/ 413 h 868"/>
              <a:gd name="T30" fmla="*/ 315 w 868"/>
              <a:gd name="T31" fmla="*/ 256 h 868"/>
              <a:gd name="T32" fmla="*/ 276 w 868"/>
              <a:gd name="T33" fmla="*/ 216 h 868"/>
              <a:gd name="T34" fmla="*/ 315 w 868"/>
              <a:gd name="T35" fmla="*/ 177 h 868"/>
              <a:gd name="T36" fmla="*/ 355 w 868"/>
              <a:gd name="T37" fmla="*/ 216 h 868"/>
              <a:gd name="T38" fmla="*/ 729 w 868"/>
              <a:gd name="T39" fmla="*/ 197 h 868"/>
              <a:gd name="T40" fmla="*/ 391 w 868"/>
              <a:gd name="T41" fmla="*/ 197 h 868"/>
              <a:gd name="T42" fmla="*/ 315 w 868"/>
              <a:gd name="T43" fmla="*/ 138 h 868"/>
              <a:gd name="T44" fmla="*/ 138 w 868"/>
              <a:gd name="T45" fmla="*/ 197 h 868"/>
              <a:gd name="T46" fmla="*/ 118 w 868"/>
              <a:gd name="T47" fmla="*/ 216 h 868"/>
              <a:gd name="T48" fmla="*/ 138 w 868"/>
              <a:gd name="T49" fmla="*/ 236 h 868"/>
              <a:gd name="T50" fmla="*/ 239 w 868"/>
              <a:gd name="T51" fmla="*/ 236 h 868"/>
              <a:gd name="T52" fmla="*/ 315 w 868"/>
              <a:gd name="T53" fmla="*/ 295 h 868"/>
              <a:gd name="T54" fmla="*/ 729 w 868"/>
              <a:gd name="T55" fmla="*/ 236 h 868"/>
              <a:gd name="T56" fmla="*/ 749 w 868"/>
              <a:gd name="T57" fmla="*/ 216 h 868"/>
              <a:gd name="T58" fmla="*/ 729 w 868"/>
              <a:gd name="T59" fmla="*/ 197 h 868"/>
              <a:gd name="T60" fmla="*/ 827 w 868"/>
              <a:gd name="T61" fmla="*/ 788 h 868"/>
              <a:gd name="T62" fmla="*/ 79 w 868"/>
              <a:gd name="T63" fmla="*/ 827 h 868"/>
              <a:gd name="T64" fmla="*/ 40 w 868"/>
              <a:gd name="T65" fmla="*/ 788 h 868"/>
              <a:gd name="T66" fmla="*/ 40 w 868"/>
              <a:gd name="T67" fmla="*/ 79 h 868"/>
              <a:gd name="T68" fmla="*/ 788 w 868"/>
              <a:gd name="T69" fmla="*/ 39 h 868"/>
              <a:gd name="T70" fmla="*/ 827 w 868"/>
              <a:gd name="T71" fmla="*/ 79 h 868"/>
              <a:gd name="T72" fmla="*/ 788 w 868"/>
              <a:gd name="T73" fmla="*/ 0 h 868"/>
              <a:gd name="T74" fmla="*/ 79 w 868"/>
              <a:gd name="T75" fmla="*/ 0 h 868"/>
              <a:gd name="T76" fmla="*/ 0 w 868"/>
              <a:gd name="T77" fmla="*/ 788 h 868"/>
              <a:gd name="T78" fmla="*/ 79 w 868"/>
              <a:gd name="T79" fmla="*/ 867 h 868"/>
              <a:gd name="T80" fmla="*/ 788 w 868"/>
              <a:gd name="T81" fmla="*/ 867 h 868"/>
              <a:gd name="T82" fmla="*/ 867 w 868"/>
              <a:gd name="T83" fmla="*/ 79 h 868"/>
              <a:gd name="T84" fmla="*/ 788 w 868"/>
              <a:gd name="T85" fmla="*/ 0 h 868"/>
              <a:gd name="T86" fmla="*/ 394 w 868"/>
              <a:gd name="T87" fmla="*/ 689 h 868"/>
              <a:gd name="T88" fmla="*/ 355 w 868"/>
              <a:gd name="T89" fmla="*/ 650 h 868"/>
              <a:gd name="T90" fmla="*/ 394 w 868"/>
              <a:gd name="T91" fmla="*/ 611 h 868"/>
              <a:gd name="T92" fmla="*/ 434 w 868"/>
              <a:gd name="T93" fmla="*/ 650 h 868"/>
              <a:gd name="T94" fmla="*/ 729 w 868"/>
              <a:gd name="T95" fmla="*/ 630 h 868"/>
              <a:gd name="T96" fmla="*/ 470 w 868"/>
              <a:gd name="T97" fmla="*/ 630 h 868"/>
              <a:gd name="T98" fmla="*/ 394 w 868"/>
              <a:gd name="T99" fmla="*/ 571 h 868"/>
              <a:gd name="T100" fmla="*/ 138 w 868"/>
              <a:gd name="T101" fmla="*/ 630 h 868"/>
              <a:gd name="T102" fmla="*/ 118 w 868"/>
              <a:gd name="T103" fmla="*/ 650 h 868"/>
              <a:gd name="T104" fmla="*/ 138 w 868"/>
              <a:gd name="T105" fmla="*/ 669 h 868"/>
              <a:gd name="T106" fmla="*/ 318 w 868"/>
              <a:gd name="T107" fmla="*/ 669 h 868"/>
              <a:gd name="T108" fmla="*/ 394 w 868"/>
              <a:gd name="T109" fmla="*/ 729 h 868"/>
              <a:gd name="T110" fmla="*/ 729 w 868"/>
              <a:gd name="T111" fmla="*/ 669 h 868"/>
              <a:gd name="T112" fmla="*/ 749 w 868"/>
              <a:gd name="T113" fmla="*/ 650 h 868"/>
              <a:gd name="T114" fmla="*/ 729 w 868"/>
              <a:gd name="T115" fmla="*/ 63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8" h="868">
                <a:moveTo>
                  <a:pt x="591" y="473"/>
                </a:moveTo>
                <a:lnTo>
                  <a:pt x="591" y="473"/>
                </a:lnTo>
                <a:cubicBezTo>
                  <a:pt x="569" y="473"/>
                  <a:pt x="552" y="455"/>
                  <a:pt x="552" y="433"/>
                </a:cubicBezTo>
                <a:lnTo>
                  <a:pt x="552" y="433"/>
                </a:lnTo>
                <a:cubicBezTo>
                  <a:pt x="552" y="411"/>
                  <a:pt x="569" y="394"/>
                  <a:pt x="591" y="394"/>
                </a:cubicBezTo>
                <a:lnTo>
                  <a:pt x="591" y="394"/>
                </a:lnTo>
                <a:cubicBezTo>
                  <a:pt x="613" y="394"/>
                  <a:pt x="630" y="411"/>
                  <a:pt x="630" y="433"/>
                </a:cubicBezTo>
                <a:lnTo>
                  <a:pt x="630" y="433"/>
                </a:lnTo>
                <a:cubicBezTo>
                  <a:pt x="630" y="455"/>
                  <a:pt x="613" y="473"/>
                  <a:pt x="591" y="473"/>
                </a:cubicBezTo>
                <a:close/>
                <a:moveTo>
                  <a:pt x="729" y="413"/>
                </a:moveTo>
                <a:lnTo>
                  <a:pt x="667" y="413"/>
                </a:lnTo>
                <a:lnTo>
                  <a:pt x="667" y="413"/>
                </a:lnTo>
                <a:cubicBezTo>
                  <a:pt x="658" y="380"/>
                  <a:pt x="628" y="355"/>
                  <a:pt x="591" y="355"/>
                </a:cubicBezTo>
                <a:lnTo>
                  <a:pt x="591" y="355"/>
                </a:lnTo>
                <a:cubicBezTo>
                  <a:pt x="555" y="355"/>
                  <a:pt x="524" y="380"/>
                  <a:pt x="515" y="413"/>
                </a:cubicBezTo>
                <a:lnTo>
                  <a:pt x="138" y="413"/>
                </a:lnTo>
                <a:lnTo>
                  <a:pt x="138" y="413"/>
                </a:lnTo>
                <a:cubicBezTo>
                  <a:pt x="127" y="413"/>
                  <a:pt x="118" y="422"/>
                  <a:pt x="118" y="433"/>
                </a:cubicBezTo>
                <a:lnTo>
                  <a:pt x="118" y="433"/>
                </a:lnTo>
                <a:cubicBezTo>
                  <a:pt x="118" y="444"/>
                  <a:pt x="127" y="453"/>
                  <a:pt x="138" y="453"/>
                </a:cubicBezTo>
                <a:lnTo>
                  <a:pt x="515" y="453"/>
                </a:lnTo>
                <a:lnTo>
                  <a:pt x="515" y="453"/>
                </a:lnTo>
                <a:cubicBezTo>
                  <a:pt x="524" y="487"/>
                  <a:pt x="555" y="512"/>
                  <a:pt x="591" y="512"/>
                </a:cubicBezTo>
                <a:lnTo>
                  <a:pt x="591" y="512"/>
                </a:lnTo>
                <a:cubicBezTo>
                  <a:pt x="628" y="512"/>
                  <a:pt x="658" y="487"/>
                  <a:pt x="667" y="453"/>
                </a:cubicBezTo>
                <a:lnTo>
                  <a:pt x="729" y="453"/>
                </a:lnTo>
                <a:lnTo>
                  <a:pt x="729" y="453"/>
                </a:lnTo>
                <a:cubicBezTo>
                  <a:pt x="740" y="453"/>
                  <a:pt x="749" y="444"/>
                  <a:pt x="749" y="433"/>
                </a:cubicBezTo>
                <a:lnTo>
                  <a:pt x="749" y="433"/>
                </a:lnTo>
                <a:cubicBezTo>
                  <a:pt x="749" y="422"/>
                  <a:pt x="740" y="413"/>
                  <a:pt x="729" y="413"/>
                </a:cubicBezTo>
                <a:close/>
                <a:moveTo>
                  <a:pt x="315" y="256"/>
                </a:moveTo>
                <a:lnTo>
                  <a:pt x="315" y="256"/>
                </a:lnTo>
                <a:cubicBezTo>
                  <a:pt x="294" y="256"/>
                  <a:pt x="276" y="238"/>
                  <a:pt x="276" y="216"/>
                </a:cubicBezTo>
                <a:lnTo>
                  <a:pt x="276" y="216"/>
                </a:lnTo>
                <a:cubicBezTo>
                  <a:pt x="276" y="195"/>
                  <a:pt x="294" y="177"/>
                  <a:pt x="315" y="177"/>
                </a:cubicBezTo>
                <a:lnTo>
                  <a:pt x="315" y="177"/>
                </a:lnTo>
                <a:cubicBezTo>
                  <a:pt x="337" y="177"/>
                  <a:pt x="355" y="195"/>
                  <a:pt x="355" y="216"/>
                </a:cubicBezTo>
                <a:lnTo>
                  <a:pt x="355" y="216"/>
                </a:lnTo>
                <a:cubicBezTo>
                  <a:pt x="355" y="238"/>
                  <a:pt x="337" y="256"/>
                  <a:pt x="315" y="256"/>
                </a:cubicBezTo>
                <a:close/>
                <a:moveTo>
                  <a:pt x="729" y="197"/>
                </a:moveTo>
                <a:lnTo>
                  <a:pt x="391" y="197"/>
                </a:lnTo>
                <a:lnTo>
                  <a:pt x="391" y="197"/>
                </a:lnTo>
                <a:cubicBezTo>
                  <a:pt x="383" y="163"/>
                  <a:pt x="352" y="138"/>
                  <a:pt x="315" y="138"/>
                </a:cubicBezTo>
                <a:lnTo>
                  <a:pt x="315" y="138"/>
                </a:lnTo>
                <a:cubicBezTo>
                  <a:pt x="279" y="138"/>
                  <a:pt x="248" y="163"/>
                  <a:pt x="239" y="197"/>
                </a:cubicBezTo>
                <a:lnTo>
                  <a:pt x="138" y="197"/>
                </a:lnTo>
                <a:lnTo>
                  <a:pt x="138" y="197"/>
                </a:lnTo>
                <a:cubicBezTo>
                  <a:pt x="127" y="197"/>
                  <a:pt x="118" y="205"/>
                  <a:pt x="118" y="216"/>
                </a:cubicBezTo>
                <a:lnTo>
                  <a:pt x="118" y="216"/>
                </a:lnTo>
                <a:cubicBezTo>
                  <a:pt x="118" y="227"/>
                  <a:pt x="127" y="236"/>
                  <a:pt x="138" y="236"/>
                </a:cubicBezTo>
                <a:lnTo>
                  <a:pt x="239" y="236"/>
                </a:lnTo>
                <a:lnTo>
                  <a:pt x="239" y="236"/>
                </a:lnTo>
                <a:cubicBezTo>
                  <a:pt x="248" y="270"/>
                  <a:pt x="279" y="295"/>
                  <a:pt x="315" y="295"/>
                </a:cubicBezTo>
                <a:lnTo>
                  <a:pt x="315" y="295"/>
                </a:lnTo>
                <a:cubicBezTo>
                  <a:pt x="352" y="295"/>
                  <a:pt x="383" y="270"/>
                  <a:pt x="391" y="236"/>
                </a:cubicBezTo>
                <a:lnTo>
                  <a:pt x="729" y="236"/>
                </a:lnTo>
                <a:lnTo>
                  <a:pt x="729" y="236"/>
                </a:lnTo>
                <a:cubicBezTo>
                  <a:pt x="740" y="236"/>
                  <a:pt x="749" y="227"/>
                  <a:pt x="749" y="216"/>
                </a:cubicBezTo>
                <a:lnTo>
                  <a:pt x="749" y="216"/>
                </a:lnTo>
                <a:cubicBezTo>
                  <a:pt x="749" y="205"/>
                  <a:pt x="740" y="197"/>
                  <a:pt x="729" y="197"/>
                </a:cubicBezTo>
                <a:close/>
                <a:moveTo>
                  <a:pt x="827" y="788"/>
                </a:moveTo>
                <a:lnTo>
                  <a:pt x="827" y="788"/>
                </a:lnTo>
                <a:cubicBezTo>
                  <a:pt x="827" y="810"/>
                  <a:pt x="810" y="827"/>
                  <a:pt x="788" y="827"/>
                </a:cubicBezTo>
                <a:lnTo>
                  <a:pt x="79" y="827"/>
                </a:lnTo>
                <a:lnTo>
                  <a:pt x="79" y="827"/>
                </a:lnTo>
                <a:cubicBezTo>
                  <a:pt x="57" y="827"/>
                  <a:pt x="40" y="810"/>
                  <a:pt x="40" y="788"/>
                </a:cubicBezTo>
                <a:lnTo>
                  <a:pt x="40" y="79"/>
                </a:lnTo>
                <a:lnTo>
                  <a:pt x="40" y="79"/>
                </a:lnTo>
                <a:cubicBezTo>
                  <a:pt x="40" y="57"/>
                  <a:pt x="57" y="39"/>
                  <a:pt x="79" y="39"/>
                </a:cubicBezTo>
                <a:lnTo>
                  <a:pt x="788" y="39"/>
                </a:lnTo>
                <a:lnTo>
                  <a:pt x="788" y="39"/>
                </a:lnTo>
                <a:cubicBezTo>
                  <a:pt x="810" y="39"/>
                  <a:pt x="827" y="57"/>
                  <a:pt x="827" y="79"/>
                </a:cubicBezTo>
                <a:lnTo>
                  <a:pt x="827" y="788"/>
                </a:lnTo>
                <a:close/>
                <a:moveTo>
                  <a:pt x="788" y="0"/>
                </a:moveTo>
                <a:lnTo>
                  <a:pt x="79" y="0"/>
                </a:lnTo>
                <a:lnTo>
                  <a:pt x="79" y="0"/>
                </a:lnTo>
                <a:cubicBezTo>
                  <a:pt x="36" y="0"/>
                  <a:pt x="0" y="35"/>
                  <a:pt x="0" y="79"/>
                </a:cubicBezTo>
                <a:lnTo>
                  <a:pt x="0" y="788"/>
                </a:lnTo>
                <a:lnTo>
                  <a:pt x="0" y="788"/>
                </a:lnTo>
                <a:cubicBezTo>
                  <a:pt x="0" y="832"/>
                  <a:pt x="36" y="867"/>
                  <a:pt x="79" y="867"/>
                </a:cubicBezTo>
                <a:lnTo>
                  <a:pt x="788" y="867"/>
                </a:lnTo>
                <a:lnTo>
                  <a:pt x="788" y="867"/>
                </a:lnTo>
                <a:cubicBezTo>
                  <a:pt x="832" y="867"/>
                  <a:pt x="867" y="832"/>
                  <a:pt x="867" y="788"/>
                </a:cubicBezTo>
                <a:lnTo>
                  <a:pt x="867" y="79"/>
                </a:lnTo>
                <a:lnTo>
                  <a:pt x="867" y="79"/>
                </a:lnTo>
                <a:cubicBezTo>
                  <a:pt x="867" y="35"/>
                  <a:pt x="832" y="0"/>
                  <a:pt x="788" y="0"/>
                </a:cubicBezTo>
                <a:close/>
                <a:moveTo>
                  <a:pt x="394" y="689"/>
                </a:moveTo>
                <a:lnTo>
                  <a:pt x="394" y="689"/>
                </a:lnTo>
                <a:cubicBezTo>
                  <a:pt x="372" y="689"/>
                  <a:pt x="355" y="672"/>
                  <a:pt x="355" y="650"/>
                </a:cubicBezTo>
                <a:lnTo>
                  <a:pt x="355" y="650"/>
                </a:lnTo>
                <a:cubicBezTo>
                  <a:pt x="355" y="628"/>
                  <a:pt x="372" y="611"/>
                  <a:pt x="394" y="611"/>
                </a:cubicBezTo>
                <a:lnTo>
                  <a:pt x="394" y="611"/>
                </a:lnTo>
                <a:cubicBezTo>
                  <a:pt x="416" y="611"/>
                  <a:pt x="434" y="628"/>
                  <a:pt x="434" y="650"/>
                </a:cubicBezTo>
                <a:lnTo>
                  <a:pt x="434" y="650"/>
                </a:lnTo>
                <a:cubicBezTo>
                  <a:pt x="434" y="672"/>
                  <a:pt x="416" y="689"/>
                  <a:pt x="394" y="689"/>
                </a:cubicBezTo>
                <a:close/>
                <a:moveTo>
                  <a:pt x="729" y="630"/>
                </a:moveTo>
                <a:lnTo>
                  <a:pt x="470" y="630"/>
                </a:lnTo>
                <a:lnTo>
                  <a:pt x="470" y="630"/>
                </a:lnTo>
                <a:cubicBezTo>
                  <a:pt x="462" y="596"/>
                  <a:pt x="431" y="571"/>
                  <a:pt x="394" y="571"/>
                </a:cubicBezTo>
                <a:lnTo>
                  <a:pt x="394" y="571"/>
                </a:lnTo>
                <a:cubicBezTo>
                  <a:pt x="358" y="571"/>
                  <a:pt x="327" y="596"/>
                  <a:pt x="318" y="630"/>
                </a:cubicBezTo>
                <a:lnTo>
                  <a:pt x="138" y="630"/>
                </a:lnTo>
                <a:lnTo>
                  <a:pt x="138" y="630"/>
                </a:lnTo>
                <a:cubicBezTo>
                  <a:pt x="127" y="630"/>
                  <a:pt x="118" y="639"/>
                  <a:pt x="118" y="650"/>
                </a:cubicBezTo>
                <a:lnTo>
                  <a:pt x="118" y="650"/>
                </a:lnTo>
                <a:cubicBezTo>
                  <a:pt x="118" y="661"/>
                  <a:pt x="127" y="669"/>
                  <a:pt x="138" y="669"/>
                </a:cubicBezTo>
                <a:lnTo>
                  <a:pt x="318" y="669"/>
                </a:lnTo>
                <a:lnTo>
                  <a:pt x="318" y="669"/>
                </a:lnTo>
                <a:cubicBezTo>
                  <a:pt x="327" y="704"/>
                  <a:pt x="358" y="729"/>
                  <a:pt x="394" y="729"/>
                </a:cubicBezTo>
                <a:lnTo>
                  <a:pt x="394" y="729"/>
                </a:lnTo>
                <a:cubicBezTo>
                  <a:pt x="431" y="729"/>
                  <a:pt x="462" y="704"/>
                  <a:pt x="470" y="669"/>
                </a:cubicBezTo>
                <a:lnTo>
                  <a:pt x="729" y="669"/>
                </a:lnTo>
                <a:lnTo>
                  <a:pt x="729" y="669"/>
                </a:lnTo>
                <a:cubicBezTo>
                  <a:pt x="740" y="669"/>
                  <a:pt x="749" y="661"/>
                  <a:pt x="749" y="650"/>
                </a:cubicBezTo>
                <a:lnTo>
                  <a:pt x="749" y="650"/>
                </a:lnTo>
                <a:cubicBezTo>
                  <a:pt x="749" y="639"/>
                  <a:pt x="740" y="630"/>
                  <a:pt x="729" y="630"/>
                </a:cubicBezTo>
                <a:close/>
              </a:path>
            </a:pathLst>
          </a:custGeom>
          <a:solidFill>
            <a:schemeClr val="bg1"/>
          </a:solidFill>
          <a:ln>
            <a:noFill/>
          </a:ln>
          <a:effectLst/>
        </p:spPr>
        <p:txBody>
          <a:bodyPr wrap="none" anchor="ctr"/>
          <a:lstStyle/>
          <a:p>
            <a:pPr>
              <a:defRPr/>
            </a:pPr>
            <a:endParaRPr lang="en-US" sz="2449" dirty="0"/>
          </a:p>
        </p:txBody>
      </p:sp>
      <p:sp>
        <p:nvSpPr>
          <p:cNvPr id="21" name="Freeform 48">
            <a:extLst>
              <a:ext uri="{FF2B5EF4-FFF2-40B4-BE49-F238E27FC236}">
                <a16:creationId xmlns:a16="http://schemas.microsoft.com/office/drawing/2014/main" id="{B4BC10A0-3DF7-4F45-8A8A-309375DE8FF3}"/>
              </a:ext>
            </a:extLst>
          </p:cNvPr>
          <p:cNvSpPr>
            <a:spLocks noChangeArrowheads="1"/>
          </p:cNvSpPr>
          <p:nvPr/>
        </p:nvSpPr>
        <p:spPr bwMode="auto">
          <a:xfrm>
            <a:off x="2378869" y="2799160"/>
            <a:ext cx="903685" cy="20240"/>
          </a:xfrm>
          <a:custGeom>
            <a:avLst/>
            <a:gdLst>
              <a:gd name="T0" fmla="*/ 1937 w 1938"/>
              <a:gd name="T1" fmla="*/ 41 h 42"/>
              <a:gd name="T2" fmla="*/ 0 w 1938"/>
              <a:gd name="T3" fmla="*/ 41 h 42"/>
              <a:gd name="T4" fmla="*/ 0 w 1938"/>
              <a:gd name="T5" fmla="*/ 0 h 42"/>
              <a:gd name="T6" fmla="*/ 1937 w 1938"/>
              <a:gd name="T7" fmla="*/ 0 h 42"/>
              <a:gd name="T8" fmla="*/ 1937 w 1938"/>
              <a:gd name="T9" fmla="*/ 41 h 42"/>
            </a:gdLst>
            <a:ahLst/>
            <a:cxnLst>
              <a:cxn ang="0">
                <a:pos x="T0" y="T1"/>
              </a:cxn>
              <a:cxn ang="0">
                <a:pos x="T2" y="T3"/>
              </a:cxn>
              <a:cxn ang="0">
                <a:pos x="T4" y="T5"/>
              </a:cxn>
              <a:cxn ang="0">
                <a:pos x="T6" y="T7"/>
              </a:cxn>
              <a:cxn ang="0">
                <a:pos x="T8" y="T9"/>
              </a:cxn>
            </a:cxnLst>
            <a:rect l="0" t="0" r="r" b="b"/>
            <a:pathLst>
              <a:path w="1938" h="42">
                <a:moveTo>
                  <a:pt x="1937" y="41"/>
                </a:moveTo>
                <a:lnTo>
                  <a:pt x="0" y="41"/>
                </a:lnTo>
                <a:lnTo>
                  <a:pt x="0" y="0"/>
                </a:lnTo>
                <a:lnTo>
                  <a:pt x="1937" y="0"/>
                </a:lnTo>
                <a:lnTo>
                  <a:pt x="1937" y="41"/>
                </a:lnTo>
              </a:path>
            </a:pathLst>
          </a:custGeom>
          <a:solidFill>
            <a:schemeClr val="accent1"/>
          </a:solidFill>
          <a:ln>
            <a:solidFill>
              <a:schemeClr val="accent5"/>
            </a:solidFill>
          </a:ln>
          <a:effectLst/>
        </p:spPr>
        <p:txBody>
          <a:bodyPr wrap="none" anchor="ctr"/>
          <a:lstStyle/>
          <a:p>
            <a:pPr>
              <a:defRPr/>
            </a:pPr>
            <a:endParaRPr lang="en-US" sz="2449" dirty="0"/>
          </a:p>
        </p:txBody>
      </p:sp>
      <p:sp>
        <p:nvSpPr>
          <p:cNvPr id="22" name="Freeform 49">
            <a:extLst>
              <a:ext uri="{FF2B5EF4-FFF2-40B4-BE49-F238E27FC236}">
                <a16:creationId xmlns:a16="http://schemas.microsoft.com/office/drawing/2014/main" id="{92D8A11A-80CC-E04F-ACBC-B20301E6B0FD}"/>
              </a:ext>
            </a:extLst>
          </p:cNvPr>
          <p:cNvSpPr>
            <a:spLocks noChangeArrowheads="1"/>
          </p:cNvSpPr>
          <p:nvPr/>
        </p:nvSpPr>
        <p:spPr bwMode="auto">
          <a:xfrm>
            <a:off x="2322910" y="2751535"/>
            <a:ext cx="115490" cy="115490"/>
          </a:xfrm>
          <a:custGeom>
            <a:avLst/>
            <a:gdLst>
              <a:gd name="T0" fmla="*/ 0 w 246"/>
              <a:gd name="T1" fmla="*/ 123 h 246"/>
              <a:gd name="T2" fmla="*/ 0 w 246"/>
              <a:gd name="T3" fmla="*/ 123 h 246"/>
              <a:gd name="T4" fmla="*/ 122 w 246"/>
              <a:gd name="T5" fmla="*/ 245 h 246"/>
              <a:gd name="T6" fmla="*/ 122 w 246"/>
              <a:gd name="T7" fmla="*/ 245 h 246"/>
              <a:gd name="T8" fmla="*/ 245 w 246"/>
              <a:gd name="T9" fmla="*/ 123 h 246"/>
              <a:gd name="T10" fmla="*/ 245 w 246"/>
              <a:gd name="T11" fmla="*/ 123 h 246"/>
              <a:gd name="T12" fmla="*/ 122 w 246"/>
              <a:gd name="T13" fmla="*/ 0 h 246"/>
              <a:gd name="T14" fmla="*/ 122 w 246"/>
              <a:gd name="T15" fmla="*/ 0 h 246"/>
              <a:gd name="T16" fmla="*/ 0 w 246"/>
              <a:gd name="T17" fmla="*/ 12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6">
                <a:moveTo>
                  <a:pt x="0" y="123"/>
                </a:moveTo>
                <a:lnTo>
                  <a:pt x="0" y="123"/>
                </a:lnTo>
                <a:cubicBezTo>
                  <a:pt x="0" y="190"/>
                  <a:pt x="55" y="245"/>
                  <a:pt x="122" y="245"/>
                </a:cubicBezTo>
                <a:lnTo>
                  <a:pt x="122" y="245"/>
                </a:lnTo>
                <a:cubicBezTo>
                  <a:pt x="190" y="245"/>
                  <a:pt x="245" y="190"/>
                  <a:pt x="245" y="123"/>
                </a:cubicBezTo>
                <a:lnTo>
                  <a:pt x="245" y="123"/>
                </a:lnTo>
                <a:cubicBezTo>
                  <a:pt x="245" y="55"/>
                  <a:pt x="190" y="0"/>
                  <a:pt x="122" y="0"/>
                </a:cubicBezTo>
                <a:lnTo>
                  <a:pt x="122" y="0"/>
                </a:lnTo>
                <a:cubicBezTo>
                  <a:pt x="55" y="0"/>
                  <a:pt x="0" y="55"/>
                  <a:pt x="0" y="123"/>
                </a:cubicBezTo>
              </a:path>
            </a:pathLst>
          </a:custGeom>
          <a:solidFill>
            <a:schemeClr val="accent1"/>
          </a:solidFill>
          <a:ln>
            <a:noFill/>
          </a:ln>
          <a:effectLst/>
        </p:spPr>
        <p:txBody>
          <a:bodyPr wrap="none" anchor="ctr"/>
          <a:lstStyle/>
          <a:p>
            <a:pPr>
              <a:defRPr/>
            </a:pPr>
            <a:endParaRPr lang="en-US" sz="2449" dirty="0"/>
          </a:p>
        </p:txBody>
      </p:sp>
      <p:sp>
        <p:nvSpPr>
          <p:cNvPr id="23" name="Freeform 50">
            <a:extLst>
              <a:ext uri="{FF2B5EF4-FFF2-40B4-BE49-F238E27FC236}">
                <a16:creationId xmlns:a16="http://schemas.microsoft.com/office/drawing/2014/main" id="{AF66B05F-EE35-5C46-8F33-7B75C628CFD5}"/>
              </a:ext>
            </a:extLst>
          </p:cNvPr>
          <p:cNvSpPr>
            <a:spLocks noChangeArrowheads="1"/>
          </p:cNvSpPr>
          <p:nvPr/>
        </p:nvSpPr>
        <p:spPr bwMode="auto">
          <a:xfrm>
            <a:off x="5344716" y="2799160"/>
            <a:ext cx="904875" cy="20240"/>
          </a:xfrm>
          <a:custGeom>
            <a:avLst/>
            <a:gdLst>
              <a:gd name="T0" fmla="*/ 1934 w 1935"/>
              <a:gd name="T1" fmla="*/ 41 h 42"/>
              <a:gd name="T2" fmla="*/ 0 w 1935"/>
              <a:gd name="T3" fmla="*/ 41 h 42"/>
              <a:gd name="T4" fmla="*/ 0 w 1935"/>
              <a:gd name="T5" fmla="*/ 0 h 42"/>
              <a:gd name="T6" fmla="*/ 1934 w 1935"/>
              <a:gd name="T7" fmla="*/ 0 h 42"/>
              <a:gd name="T8" fmla="*/ 1934 w 1935"/>
              <a:gd name="T9" fmla="*/ 41 h 42"/>
            </a:gdLst>
            <a:ahLst/>
            <a:cxnLst>
              <a:cxn ang="0">
                <a:pos x="T0" y="T1"/>
              </a:cxn>
              <a:cxn ang="0">
                <a:pos x="T2" y="T3"/>
              </a:cxn>
              <a:cxn ang="0">
                <a:pos x="T4" y="T5"/>
              </a:cxn>
              <a:cxn ang="0">
                <a:pos x="T6" y="T7"/>
              </a:cxn>
              <a:cxn ang="0">
                <a:pos x="T8" y="T9"/>
              </a:cxn>
            </a:cxnLst>
            <a:rect l="0" t="0" r="r" b="b"/>
            <a:pathLst>
              <a:path w="1935" h="42">
                <a:moveTo>
                  <a:pt x="1934" y="41"/>
                </a:moveTo>
                <a:lnTo>
                  <a:pt x="0" y="41"/>
                </a:lnTo>
                <a:lnTo>
                  <a:pt x="0" y="0"/>
                </a:lnTo>
                <a:lnTo>
                  <a:pt x="1934" y="0"/>
                </a:lnTo>
                <a:lnTo>
                  <a:pt x="1934" y="41"/>
                </a:lnTo>
              </a:path>
            </a:pathLst>
          </a:custGeom>
          <a:solidFill>
            <a:schemeClr val="accent2"/>
          </a:solidFill>
          <a:ln>
            <a:noFill/>
          </a:ln>
          <a:effectLst/>
        </p:spPr>
        <p:txBody>
          <a:bodyPr wrap="none" anchor="ctr"/>
          <a:lstStyle/>
          <a:p>
            <a:pPr>
              <a:defRPr/>
            </a:pPr>
            <a:endParaRPr lang="en-US" sz="2449" dirty="0"/>
          </a:p>
        </p:txBody>
      </p:sp>
      <p:sp>
        <p:nvSpPr>
          <p:cNvPr id="24" name="Freeform 51">
            <a:extLst>
              <a:ext uri="{FF2B5EF4-FFF2-40B4-BE49-F238E27FC236}">
                <a16:creationId xmlns:a16="http://schemas.microsoft.com/office/drawing/2014/main" id="{6F6FF661-726E-0B4D-8CB5-682C30206E98}"/>
              </a:ext>
            </a:extLst>
          </p:cNvPr>
          <p:cNvSpPr>
            <a:spLocks noChangeArrowheads="1"/>
          </p:cNvSpPr>
          <p:nvPr/>
        </p:nvSpPr>
        <p:spPr bwMode="auto">
          <a:xfrm>
            <a:off x="6223397" y="2751535"/>
            <a:ext cx="114300" cy="115490"/>
          </a:xfrm>
          <a:custGeom>
            <a:avLst/>
            <a:gdLst>
              <a:gd name="T0" fmla="*/ 244 w 245"/>
              <a:gd name="T1" fmla="*/ 123 h 246"/>
              <a:gd name="T2" fmla="*/ 244 w 245"/>
              <a:gd name="T3" fmla="*/ 123 h 246"/>
              <a:gd name="T4" fmla="*/ 122 w 245"/>
              <a:gd name="T5" fmla="*/ 0 h 246"/>
              <a:gd name="T6" fmla="*/ 122 w 245"/>
              <a:gd name="T7" fmla="*/ 0 h 246"/>
              <a:gd name="T8" fmla="*/ 0 w 245"/>
              <a:gd name="T9" fmla="*/ 123 h 246"/>
              <a:gd name="T10" fmla="*/ 0 w 245"/>
              <a:gd name="T11" fmla="*/ 123 h 246"/>
              <a:gd name="T12" fmla="*/ 122 w 245"/>
              <a:gd name="T13" fmla="*/ 245 h 246"/>
              <a:gd name="T14" fmla="*/ 122 w 245"/>
              <a:gd name="T15" fmla="*/ 245 h 246"/>
              <a:gd name="T16" fmla="*/ 244 w 245"/>
              <a:gd name="T17" fmla="*/ 12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246">
                <a:moveTo>
                  <a:pt x="244" y="123"/>
                </a:moveTo>
                <a:lnTo>
                  <a:pt x="244" y="123"/>
                </a:lnTo>
                <a:cubicBezTo>
                  <a:pt x="244" y="55"/>
                  <a:pt x="190" y="0"/>
                  <a:pt x="122" y="0"/>
                </a:cubicBezTo>
                <a:lnTo>
                  <a:pt x="122" y="0"/>
                </a:lnTo>
                <a:cubicBezTo>
                  <a:pt x="54" y="0"/>
                  <a:pt x="0" y="55"/>
                  <a:pt x="0" y="123"/>
                </a:cubicBezTo>
                <a:lnTo>
                  <a:pt x="0" y="123"/>
                </a:lnTo>
                <a:cubicBezTo>
                  <a:pt x="0" y="190"/>
                  <a:pt x="54" y="245"/>
                  <a:pt x="122" y="245"/>
                </a:cubicBezTo>
                <a:lnTo>
                  <a:pt x="122" y="245"/>
                </a:lnTo>
                <a:cubicBezTo>
                  <a:pt x="190" y="245"/>
                  <a:pt x="244" y="190"/>
                  <a:pt x="244" y="123"/>
                </a:cubicBezTo>
              </a:path>
            </a:pathLst>
          </a:custGeom>
          <a:solidFill>
            <a:schemeClr val="accent2"/>
          </a:solidFill>
          <a:ln>
            <a:noFill/>
          </a:ln>
          <a:effectLst/>
        </p:spPr>
        <p:txBody>
          <a:bodyPr wrap="none" anchor="ctr"/>
          <a:lstStyle/>
          <a:p>
            <a:pPr>
              <a:defRPr/>
            </a:pPr>
            <a:endParaRPr lang="en-US" sz="2449" dirty="0"/>
          </a:p>
        </p:txBody>
      </p:sp>
      <p:sp>
        <p:nvSpPr>
          <p:cNvPr id="25" name="Freeform 52">
            <a:extLst>
              <a:ext uri="{FF2B5EF4-FFF2-40B4-BE49-F238E27FC236}">
                <a16:creationId xmlns:a16="http://schemas.microsoft.com/office/drawing/2014/main" id="{BF94FFD3-6D4C-8543-9A7F-E263C11EE1C1}"/>
              </a:ext>
            </a:extLst>
          </p:cNvPr>
          <p:cNvSpPr>
            <a:spLocks noChangeArrowheads="1"/>
          </p:cNvSpPr>
          <p:nvPr/>
        </p:nvSpPr>
        <p:spPr bwMode="auto">
          <a:xfrm>
            <a:off x="2381250" y="4342210"/>
            <a:ext cx="616744" cy="20240"/>
          </a:xfrm>
          <a:custGeom>
            <a:avLst/>
            <a:gdLst>
              <a:gd name="T0" fmla="*/ 0 w 967"/>
              <a:gd name="T1" fmla="*/ 0 h 42"/>
              <a:gd name="T2" fmla="*/ 966 w 967"/>
              <a:gd name="T3" fmla="*/ 0 h 42"/>
              <a:gd name="T4" fmla="*/ 966 w 967"/>
              <a:gd name="T5" fmla="*/ 41 h 42"/>
              <a:gd name="T6" fmla="*/ 0 w 967"/>
              <a:gd name="T7" fmla="*/ 41 h 42"/>
              <a:gd name="T8" fmla="*/ 0 w 967"/>
              <a:gd name="T9" fmla="*/ 0 h 42"/>
            </a:gdLst>
            <a:ahLst/>
            <a:cxnLst>
              <a:cxn ang="0">
                <a:pos x="T0" y="T1"/>
              </a:cxn>
              <a:cxn ang="0">
                <a:pos x="T2" y="T3"/>
              </a:cxn>
              <a:cxn ang="0">
                <a:pos x="T4" y="T5"/>
              </a:cxn>
              <a:cxn ang="0">
                <a:pos x="T6" y="T7"/>
              </a:cxn>
              <a:cxn ang="0">
                <a:pos x="T8" y="T9"/>
              </a:cxn>
            </a:cxnLst>
            <a:rect l="0" t="0" r="r" b="b"/>
            <a:pathLst>
              <a:path w="967" h="42">
                <a:moveTo>
                  <a:pt x="0" y="0"/>
                </a:moveTo>
                <a:lnTo>
                  <a:pt x="966" y="0"/>
                </a:lnTo>
                <a:lnTo>
                  <a:pt x="966" y="41"/>
                </a:lnTo>
                <a:lnTo>
                  <a:pt x="0" y="41"/>
                </a:lnTo>
                <a:lnTo>
                  <a:pt x="0" y="0"/>
                </a:lnTo>
              </a:path>
            </a:pathLst>
          </a:custGeom>
          <a:solidFill>
            <a:schemeClr val="accent4"/>
          </a:solidFill>
          <a:ln>
            <a:noFill/>
          </a:ln>
          <a:effectLst/>
        </p:spPr>
        <p:txBody>
          <a:bodyPr wrap="none" anchor="ctr"/>
          <a:lstStyle/>
          <a:p>
            <a:pPr>
              <a:defRPr/>
            </a:pPr>
            <a:endParaRPr lang="en-US" sz="2449" dirty="0"/>
          </a:p>
        </p:txBody>
      </p:sp>
      <p:sp>
        <p:nvSpPr>
          <p:cNvPr id="26" name="Freeform 53">
            <a:extLst>
              <a:ext uri="{FF2B5EF4-FFF2-40B4-BE49-F238E27FC236}">
                <a16:creationId xmlns:a16="http://schemas.microsoft.com/office/drawing/2014/main" id="{53B9B643-D9D4-2049-A0B6-B68E479A25B6}"/>
              </a:ext>
            </a:extLst>
          </p:cNvPr>
          <p:cNvSpPr>
            <a:spLocks noChangeArrowheads="1"/>
          </p:cNvSpPr>
          <p:nvPr/>
        </p:nvSpPr>
        <p:spPr bwMode="auto">
          <a:xfrm>
            <a:off x="2316956" y="4294585"/>
            <a:ext cx="115491" cy="115490"/>
          </a:xfrm>
          <a:custGeom>
            <a:avLst/>
            <a:gdLst>
              <a:gd name="T0" fmla="*/ 0 w 246"/>
              <a:gd name="T1" fmla="*/ 123 h 246"/>
              <a:gd name="T2" fmla="*/ 0 w 246"/>
              <a:gd name="T3" fmla="*/ 123 h 246"/>
              <a:gd name="T4" fmla="*/ 122 w 246"/>
              <a:gd name="T5" fmla="*/ 245 h 246"/>
              <a:gd name="T6" fmla="*/ 122 w 246"/>
              <a:gd name="T7" fmla="*/ 245 h 246"/>
              <a:gd name="T8" fmla="*/ 245 w 246"/>
              <a:gd name="T9" fmla="*/ 123 h 246"/>
              <a:gd name="T10" fmla="*/ 245 w 246"/>
              <a:gd name="T11" fmla="*/ 123 h 246"/>
              <a:gd name="T12" fmla="*/ 122 w 246"/>
              <a:gd name="T13" fmla="*/ 0 h 246"/>
              <a:gd name="T14" fmla="*/ 122 w 246"/>
              <a:gd name="T15" fmla="*/ 0 h 246"/>
              <a:gd name="T16" fmla="*/ 0 w 246"/>
              <a:gd name="T17" fmla="*/ 12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6">
                <a:moveTo>
                  <a:pt x="0" y="123"/>
                </a:moveTo>
                <a:lnTo>
                  <a:pt x="0" y="123"/>
                </a:lnTo>
                <a:cubicBezTo>
                  <a:pt x="0" y="190"/>
                  <a:pt x="55" y="245"/>
                  <a:pt x="122" y="245"/>
                </a:cubicBezTo>
                <a:lnTo>
                  <a:pt x="122" y="245"/>
                </a:lnTo>
                <a:cubicBezTo>
                  <a:pt x="190" y="245"/>
                  <a:pt x="245" y="190"/>
                  <a:pt x="245" y="123"/>
                </a:cubicBezTo>
                <a:lnTo>
                  <a:pt x="245" y="123"/>
                </a:lnTo>
                <a:cubicBezTo>
                  <a:pt x="245" y="55"/>
                  <a:pt x="190" y="0"/>
                  <a:pt x="122" y="0"/>
                </a:cubicBezTo>
                <a:lnTo>
                  <a:pt x="122" y="0"/>
                </a:lnTo>
                <a:cubicBezTo>
                  <a:pt x="55" y="0"/>
                  <a:pt x="0" y="55"/>
                  <a:pt x="0" y="123"/>
                </a:cubicBezTo>
              </a:path>
            </a:pathLst>
          </a:custGeom>
          <a:solidFill>
            <a:schemeClr val="accent4"/>
          </a:solidFill>
          <a:ln>
            <a:noFill/>
          </a:ln>
          <a:effectLst/>
        </p:spPr>
        <p:txBody>
          <a:bodyPr wrap="none" anchor="ctr"/>
          <a:lstStyle/>
          <a:p>
            <a:pPr>
              <a:defRPr/>
            </a:pPr>
            <a:endParaRPr lang="en-US" sz="2449" dirty="0"/>
          </a:p>
        </p:txBody>
      </p:sp>
      <p:sp>
        <p:nvSpPr>
          <p:cNvPr id="27" name="Freeform 54">
            <a:extLst>
              <a:ext uri="{FF2B5EF4-FFF2-40B4-BE49-F238E27FC236}">
                <a16:creationId xmlns:a16="http://schemas.microsoft.com/office/drawing/2014/main" id="{D7941A32-A785-A54E-B749-93B561B83277}"/>
              </a:ext>
            </a:extLst>
          </p:cNvPr>
          <p:cNvSpPr>
            <a:spLocks noChangeArrowheads="1"/>
          </p:cNvSpPr>
          <p:nvPr/>
        </p:nvSpPr>
        <p:spPr bwMode="auto">
          <a:xfrm>
            <a:off x="5656660" y="4351735"/>
            <a:ext cx="582215" cy="19050"/>
          </a:xfrm>
          <a:custGeom>
            <a:avLst/>
            <a:gdLst>
              <a:gd name="T0" fmla="*/ 966 w 967"/>
              <a:gd name="T1" fmla="*/ 40 h 41"/>
              <a:gd name="T2" fmla="*/ 0 w 967"/>
              <a:gd name="T3" fmla="*/ 40 h 41"/>
              <a:gd name="T4" fmla="*/ 0 w 967"/>
              <a:gd name="T5" fmla="*/ 0 h 41"/>
              <a:gd name="T6" fmla="*/ 966 w 967"/>
              <a:gd name="T7" fmla="*/ 0 h 41"/>
              <a:gd name="T8" fmla="*/ 966 w 967"/>
              <a:gd name="T9" fmla="*/ 40 h 41"/>
            </a:gdLst>
            <a:ahLst/>
            <a:cxnLst>
              <a:cxn ang="0">
                <a:pos x="T0" y="T1"/>
              </a:cxn>
              <a:cxn ang="0">
                <a:pos x="T2" y="T3"/>
              </a:cxn>
              <a:cxn ang="0">
                <a:pos x="T4" y="T5"/>
              </a:cxn>
              <a:cxn ang="0">
                <a:pos x="T6" y="T7"/>
              </a:cxn>
              <a:cxn ang="0">
                <a:pos x="T8" y="T9"/>
              </a:cxn>
            </a:cxnLst>
            <a:rect l="0" t="0" r="r" b="b"/>
            <a:pathLst>
              <a:path w="967" h="41">
                <a:moveTo>
                  <a:pt x="966" y="40"/>
                </a:moveTo>
                <a:lnTo>
                  <a:pt x="0" y="40"/>
                </a:lnTo>
                <a:lnTo>
                  <a:pt x="0" y="0"/>
                </a:lnTo>
                <a:lnTo>
                  <a:pt x="966" y="0"/>
                </a:lnTo>
                <a:lnTo>
                  <a:pt x="966" y="40"/>
                </a:lnTo>
              </a:path>
            </a:pathLst>
          </a:custGeom>
          <a:solidFill>
            <a:srgbClr val="92D050"/>
          </a:solidFill>
          <a:ln>
            <a:noFill/>
          </a:ln>
          <a:effectLst/>
        </p:spPr>
        <p:txBody>
          <a:bodyPr wrap="none" anchor="ctr"/>
          <a:lstStyle/>
          <a:p>
            <a:pPr>
              <a:defRPr/>
            </a:pPr>
            <a:endParaRPr lang="en-US" sz="2449" dirty="0"/>
          </a:p>
        </p:txBody>
      </p:sp>
      <p:sp>
        <p:nvSpPr>
          <p:cNvPr id="28" name="Freeform 55">
            <a:extLst>
              <a:ext uri="{FF2B5EF4-FFF2-40B4-BE49-F238E27FC236}">
                <a16:creationId xmlns:a16="http://schemas.microsoft.com/office/drawing/2014/main" id="{67CDCC39-5DA5-7143-8850-F048315CA220}"/>
              </a:ext>
            </a:extLst>
          </p:cNvPr>
          <p:cNvSpPr>
            <a:spLocks noChangeArrowheads="1"/>
          </p:cNvSpPr>
          <p:nvPr/>
        </p:nvSpPr>
        <p:spPr bwMode="auto">
          <a:xfrm>
            <a:off x="6221017" y="4302919"/>
            <a:ext cx="115490" cy="115491"/>
          </a:xfrm>
          <a:custGeom>
            <a:avLst/>
            <a:gdLst>
              <a:gd name="T0" fmla="*/ 245 w 246"/>
              <a:gd name="T1" fmla="*/ 123 h 246"/>
              <a:gd name="T2" fmla="*/ 245 w 246"/>
              <a:gd name="T3" fmla="*/ 123 h 246"/>
              <a:gd name="T4" fmla="*/ 123 w 246"/>
              <a:gd name="T5" fmla="*/ 0 h 246"/>
              <a:gd name="T6" fmla="*/ 123 w 246"/>
              <a:gd name="T7" fmla="*/ 0 h 246"/>
              <a:gd name="T8" fmla="*/ 0 w 246"/>
              <a:gd name="T9" fmla="*/ 123 h 246"/>
              <a:gd name="T10" fmla="*/ 0 w 246"/>
              <a:gd name="T11" fmla="*/ 123 h 246"/>
              <a:gd name="T12" fmla="*/ 123 w 246"/>
              <a:gd name="T13" fmla="*/ 245 h 246"/>
              <a:gd name="T14" fmla="*/ 123 w 246"/>
              <a:gd name="T15" fmla="*/ 245 h 246"/>
              <a:gd name="T16" fmla="*/ 245 w 246"/>
              <a:gd name="T17" fmla="*/ 12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6">
                <a:moveTo>
                  <a:pt x="245" y="123"/>
                </a:moveTo>
                <a:lnTo>
                  <a:pt x="245" y="123"/>
                </a:lnTo>
                <a:cubicBezTo>
                  <a:pt x="245" y="55"/>
                  <a:pt x="191" y="0"/>
                  <a:pt x="123" y="0"/>
                </a:cubicBezTo>
                <a:lnTo>
                  <a:pt x="123" y="0"/>
                </a:lnTo>
                <a:cubicBezTo>
                  <a:pt x="55" y="0"/>
                  <a:pt x="0" y="55"/>
                  <a:pt x="0" y="123"/>
                </a:cubicBezTo>
                <a:lnTo>
                  <a:pt x="0" y="123"/>
                </a:lnTo>
                <a:cubicBezTo>
                  <a:pt x="0" y="191"/>
                  <a:pt x="55" y="245"/>
                  <a:pt x="123" y="245"/>
                </a:cubicBezTo>
                <a:lnTo>
                  <a:pt x="123" y="245"/>
                </a:lnTo>
                <a:cubicBezTo>
                  <a:pt x="191" y="245"/>
                  <a:pt x="245" y="191"/>
                  <a:pt x="245" y="123"/>
                </a:cubicBezTo>
              </a:path>
            </a:pathLst>
          </a:custGeom>
          <a:solidFill>
            <a:srgbClr val="92D050"/>
          </a:solidFill>
          <a:ln>
            <a:noFill/>
          </a:ln>
          <a:effectLst/>
        </p:spPr>
        <p:txBody>
          <a:bodyPr wrap="none" anchor="ctr"/>
          <a:lstStyle/>
          <a:p>
            <a:pPr>
              <a:defRPr/>
            </a:pPr>
            <a:endParaRPr lang="en-US" sz="2449" dirty="0"/>
          </a:p>
        </p:txBody>
      </p:sp>
      <p:sp>
        <p:nvSpPr>
          <p:cNvPr id="5" name="TextBox 4">
            <a:extLst>
              <a:ext uri="{FF2B5EF4-FFF2-40B4-BE49-F238E27FC236}">
                <a16:creationId xmlns:a16="http://schemas.microsoft.com/office/drawing/2014/main" id="{546A2DB7-75FC-4A44-A05C-3465D2FD26AE}"/>
              </a:ext>
            </a:extLst>
          </p:cNvPr>
          <p:cNvSpPr txBox="1"/>
          <p:nvPr/>
        </p:nvSpPr>
        <p:spPr>
          <a:xfrm>
            <a:off x="1187542" y="1672828"/>
            <a:ext cx="878895" cy="274434"/>
          </a:xfrm>
          <a:prstGeom prst="rect">
            <a:avLst/>
          </a:prstGeom>
          <a:noFill/>
        </p:spPr>
        <p:txBody>
          <a:bodyPr wrap="none">
            <a:spAutoFit/>
          </a:bodyPr>
          <a:lstStyle/>
          <a:p>
            <a:pPr algn="ctr">
              <a:lnSpc>
                <a:spcPts val="1440"/>
              </a:lnSpc>
              <a:defRPr/>
            </a:pPr>
            <a:r>
              <a:rPr lang="en-US" b="1" spc="19" dirty="0">
                <a:solidFill>
                  <a:srgbClr val="FFC000"/>
                </a:solidFill>
                <a:latin typeface="Tahoma" panose="020B0604030504040204" pitchFamily="34" charset="0"/>
                <a:ea typeface="Source Sans Pro" panose="020B0503030403020204" pitchFamily="34" charset="0"/>
                <a:cs typeface="Tahoma" panose="020B0604030504040204" pitchFamily="34" charset="0"/>
              </a:rPr>
              <a:t>DRUG</a:t>
            </a:r>
          </a:p>
        </p:txBody>
      </p:sp>
      <p:sp>
        <p:nvSpPr>
          <p:cNvPr id="6" name="TextBox 5">
            <a:extLst>
              <a:ext uri="{FF2B5EF4-FFF2-40B4-BE49-F238E27FC236}">
                <a16:creationId xmlns:a16="http://schemas.microsoft.com/office/drawing/2014/main" id="{A9BF23A4-79DA-0B4E-A285-34868607429C}"/>
              </a:ext>
            </a:extLst>
          </p:cNvPr>
          <p:cNvSpPr txBox="1"/>
          <p:nvPr/>
        </p:nvSpPr>
        <p:spPr>
          <a:xfrm>
            <a:off x="285750" y="2472929"/>
            <a:ext cx="1895475" cy="1169551"/>
          </a:xfrm>
          <a:prstGeom prst="rect">
            <a:avLst/>
          </a:prstGeom>
          <a:noFill/>
        </p:spPr>
        <p:txBody>
          <a:bodyPr>
            <a:spAutoFit/>
          </a:bodyPr>
          <a:lstStyle/>
          <a:p>
            <a:pPr algn="r">
              <a:lnSpc>
                <a:spcPts val="1350"/>
              </a:lnSpc>
              <a:defRPr/>
            </a:pPr>
            <a:r>
              <a:rPr lang="en-US" sz="1200" spc="-11" dirty="0">
                <a:latin typeface="Tahoma" panose="020B0604030504040204" pitchFamily="34" charset="0"/>
                <a:ea typeface="Source Sans Pro" panose="020B0503030403020204" pitchFamily="34" charset="0"/>
                <a:cs typeface="Tahoma" panose="020B0604030504040204" pitchFamily="34" charset="0"/>
              </a:rPr>
              <a:t>Indication</a:t>
            </a:r>
          </a:p>
          <a:p>
            <a:pPr algn="r">
              <a:lnSpc>
                <a:spcPts val="1350"/>
              </a:lnSpc>
              <a:defRPr/>
            </a:pPr>
            <a:r>
              <a:rPr lang="en-US" sz="1200" b="1" spc="-11" dirty="0">
                <a:latin typeface="Tahoma" panose="020B0604030504040204" pitchFamily="34" charset="0"/>
                <a:ea typeface="Source Sans Pro" panose="020B0503030403020204" pitchFamily="34" charset="0"/>
                <a:cs typeface="Tahoma" panose="020B0604030504040204" pitchFamily="34" charset="0"/>
              </a:rPr>
              <a:t>Rapidity of onset</a:t>
            </a:r>
          </a:p>
          <a:p>
            <a:pPr algn="r">
              <a:lnSpc>
                <a:spcPts val="1350"/>
              </a:lnSpc>
              <a:defRPr/>
            </a:pPr>
            <a:r>
              <a:rPr lang="en-US" sz="1200" spc="-11" dirty="0">
                <a:latin typeface="Tahoma" panose="020B0604030504040204" pitchFamily="34" charset="0"/>
                <a:ea typeface="Source Sans Pro" panose="020B0503030403020204" pitchFamily="34" charset="0"/>
                <a:cs typeface="Tahoma" panose="020B0604030504040204" pitchFamily="34" charset="0"/>
              </a:rPr>
              <a:t>Durability</a:t>
            </a:r>
          </a:p>
          <a:p>
            <a:pPr algn="r">
              <a:lnSpc>
                <a:spcPts val="1350"/>
              </a:lnSpc>
              <a:defRPr/>
            </a:pPr>
            <a:r>
              <a:rPr lang="en-US" sz="1200" spc="-11" dirty="0">
                <a:latin typeface="Tahoma" panose="020B0604030504040204" pitchFamily="34" charset="0"/>
                <a:ea typeface="Source Sans Pro" panose="020B0503030403020204" pitchFamily="34" charset="0"/>
                <a:cs typeface="Tahoma" panose="020B0604030504040204" pitchFamily="34" charset="0"/>
              </a:rPr>
              <a:t>Pharmacokinetics/TDM</a:t>
            </a:r>
          </a:p>
          <a:p>
            <a:pPr algn="r">
              <a:lnSpc>
                <a:spcPts val="1350"/>
              </a:lnSpc>
              <a:defRPr/>
            </a:pPr>
            <a:r>
              <a:rPr lang="en-US" sz="1200" b="1" spc="-11" dirty="0">
                <a:latin typeface="Tahoma" panose="020B0604030504040204" pitchFamily="34" charset="0"/>
                <a:ea typeface="Source Sans Pro" panose="020B0503030403020204" pitchFamily="34" charset="0"/>
                <a:cs typeface="Tahoma" panose="020B0604030504040204" pitchFamily="34" charset="0"/>
              </a:rPr>
              <a:t>Combination vs monotherapy</a:t>
            </a:r>
          </a:p>
        </p:txBody>
      </p:sp>
      <p:sp>
        <p:nvSpPr>
          <p:cNvPr id="7" name="TextBox 6">
            <a:extLst>
              <a:ext uri="{FF2B5EF4-FFF2-40B4-BE49-F238E27FC236}">
                <a16:creationId xmlns:a16="http://schemas.microsoft.com/office/drawing/2014/main" id="{E81C25E6-A9FD-754A-8AEF-1D795F64C04E}"/>
              </a:ext>
            </a:extLst>
          </p:cNvPr>
          <p:cNvSpPr txBox="1"/>
          <p:nvPr/>
        </p:nvSpPr>
        <p:spPr>
          <a:xfrm>
            <a:off x="1242939" y="2208750"/>
            <a:ext cx="925190" cy="297517"/>
          </a:xfrm>
          <a:prstGeom prst="rect">
            <a:avLst/>
          </a:prstGeom>
          <a:noFill/>
        </p:spPr>
        <p:txBody>
          <a:bodyPr wrap="none" anchor="b">
            <a:spAutoFit/>
          </a:bodyPr>
          <a:lstStyle/>
          <a:p>
            <a:pPr algn="r">
              <a:lnSpc>
                <a:spcPts val="1620"/>
              </a:lnSpc>
              <a:defRPr/>
            </a:pPr>
            <a:r>
              <a:rPr lang="en-US" sz="1500" b="1" spc="-11" dirty="0">
                <a:latin typeface="Tahoma" panose="020B0604030504040204" pitchFamily="34" charset="0"/>
                <a:ea typeface="Source Sans Pro" panose="020B0503030403020204" pitchFamily="34" charset="0"/>
                <a:cs typeface="Tahoma" panose="020B0604030504040204" pitchFamily="34" charset="0"/>
              </a:rPr>
              <a:t>Efficacy</a:t>
            </a:r>
          </a:p>
        </p:txBody>
      </p:sp>
      <p:sp>
        <p:nvSpPr>
          <p:cNvPr id="8" name="TextBox 7">
            <a:extLst>
              <a:ext uri="{FF2B5EF4-FFF2-40B4-BE49-F238E27FC236}">
                <a16:creationId xmlns:a16="http://schemas.microsoft.com/office/drawing/2014/main" id="{F5A42767-98A5-CA42-BC3F-CB38C5A2074E}"/>
              </a:ext>
            </a:extLst>
          </p:cNvPr>
          <p:cNvSpPr txBox="1"/>
          <p:nvPr/>
        </p:nvSpPr>
        <p:spPr>
          <a:xfrm>
            <a:off x="272654" y="4350544"/>
            <a:ext cx="1895475" cy="1169551"/>
          </a:xfrm>
          <a:prstGeom prst="rect">
            <a:avLst/>
          </a:prstGeom>
          <a:noFill/>
        </p:spPr>
        <p:txBody>
          <a:bodyPr>
            <a:spAutoFit/>
          </a:bodyPr>
          <a:lstStyle/>
          <a:p>
            <a:pPr algn="r">
              <a:lnSpc>
                <a:spcPts val="1350"/>
              </a:lnSpc>
              <a:defRPr/>
            </a:pPr>
            <a:r>
              <a:rPr lang="en-US" sz="1200" spc="-11" dirty="0">
                <a:latin typeface="Tahoma" panose="020B0604030504040204" pitchFamily="34" charset="0"/>
                <a:ea typeface="Source Sans Pro" panose="020B0503030403020204" pitchFamily="34" charset="0"/>
                <a:cs typeface="Tahoma" panose="020B0604030504040204" pitchFamily="34" charset="0"/>
              </a:rPr>
              <a:t>Infection</a:t>
            </a:r>
          </a:p>
          <a:p>
            <a:pPr algn="r">
              <a:lnSpc>
                <a:spcPts val="1350"/>
              </a:lnSpc>
              <a:defRPr/>
            </a:pPr>
            <a:r>
              <a:rPr lang="en-US" sz="1200" spc="-11" dirty="0">
                <a:latin typeface="Tahoma" panose="020B0604030504040204" pitchFamily="34" charset="0"/>
                <a:ea typeface="Source Sans Pro" panose="020B0503030403020204" pitchFamily="34" charset="0"/>
                <a:cs typeface="Tahoma" panose="020B0604030504040204" pitchFamily="34" charset="0"/>
              </a:rPr>
              <a:t>Cancer</a:t>
            </a:r>
          </a:p>
          <a:p>
            <a:pPr algn="r">
              <a:lnSpc>
                <a:spcPts val="1350"/>
              </a:lnSpc>
              <a:defRPr/>
            </a:pPr>
            <a:r>
              <a:rPr lang="en-US" sz="1200" spc="-11" dirty="0">
                <a:latin typeface="Tahoma" panose="020B0604030504040204" pitchFamily="34" charset="0"/>
                <a:ea typeface="Source Sans Pro" panose="020B0503030403020204" pitchFamily="34" charset="0"/>
                <a:cs typeface="Tahoma" panose="020B0604030504040204" pitchFamily="34" charset="0"/>
              </a:rPr>
              <a:t>Specific concerns by agent or mechanism</a:t>
            </a:r>
          </a:p>
          <a:p>
            <a:pPr algn="r">
              <a:lnSpc>
                <a:spcPts val="1350"/>
              </a:lnSpc>
              <a:defRPr/>
            </a:pPr>
            <a:r>
              <a:rPr lang="en-US" sz="1200" b="1" spc="-11" dirty="0">
                <a:latin typeface="Tahoma" panose="020B0604030504040204" pitchFamily="34" charset="0"/>
                <a:ea typeface="Source Sans Pro" panose="020B0503030403020204" pitchFamily="34" charset="0"/>
                <a:cs typeface="Tahoma" panose="020B0604030504040204" pitchFamily="34" charset="0"/>
              </a:rPr>
              <a:t>Drug interactions</a:t>
            </a:r>
          </a:p>
          <a:p>
            <a:pPr algn="r">
              <a:lnSpc>
                <a:spcPts val="1350"/>
              </a:lnSpc>
              <a:defRPr/>
            </a:pPr>
            <a:endParaRPr lang="en-US" sz="1200" spc="-11" dirty="0">
              <a:latin typeface="Tahoma" panose="020B0604030504040204" pitchFamily="34" charset="0"/>
              <a:ea typeface="Source Sans Pro" panose="020B0503030403020204" pitchFamily="34" charset="0"/>
              <a:cs typeface="Tahoma" panose="020B0604030504040204" pitchFamily="34" charset="0"/>
            </a:endParaRPr>
          </a:p>
        </p:txBody>
      </p:sp>
      <p:sp>
        <p:nvSpPr>
          <p:cNvPr id="9" name="TextBox 8">
            <a:extLst>
              <a:ext uri="{FF2B5EF4-FFF2-40B4-BE49-F238E27FC236}">
                <a16:creationId xmlns:a16="http://schemas.microsoft.com/office/drawing/2014/main" id="{6D019AB5-9714-064C-BAA5-E2DB5B3CE5CC}"/>
              </a:ext>
            </a:extLst>
          </p:cNvPr>
          <p:cNvSpPr txBox="1"/>
          <p:nvPr/>
        </p:nvSpPr>
        <p:spPr>
          <a:xfrm>
            <a:off x="1262560" y="4016118"/>
            <a:ext cx="905569" cy="297517"/>
          </a:xfrm>
          <a:prstGeom prst="rect">
            <a:avLst/>
          </a:prstGeom>
          <a:noFill/>
        </p:spPr>
        <p:txBody>
          <a:bodyPr wrap="none" anchor="b">
            <a:spAutoFit/>
          </a:bodyPr>
          <a:lstStyle/>
          <a:p>
            <a:pPr algn="r">
              <a:lnSpc>
                <a:spcPts val="1620"/>
              </a:lnSpc>
              <a:defRPr/>
            </a:pPr>
            <a:r>
              <a:rPr lang="en-US" sz="1500" b="1" spc="-11" dirty="0">
                <a:solidFill>
                  <a:srgbClr val="FFC000"/>
                </a:solidFill>
                <a:latin typeface="Tahoma" panose="020B0604030504040204" pitchFamily="34" charset="0"/>
                <a:ea typeface="Source Sans Pro" panose="020B0503030403020204" pitchFamily="34" charset="0"/>
                <a:cs typeface="Tahoma" panose="020B0604030504040204" pitchFamily="34" charset="0"/>
              </a:rPr>
              <a:t>SAFETY</a:t>
            </a:r>
          </a:p>
        </p:txBody>
      </p:sp>
      <p:sp>
        <p:nvSpPr>
          <p:cNvPr id="10" name="TextBox 9">
            <a:extLst>
              <a:ext uri="{FF2B5EF4-FFF2-40B4-BE49-F238E27FC236}">
                <a16:creationId xmlns:a16="http://schemas.microsoft.com/office/drawing/2014/main" id="{9C23E5FA-F039-8E48-9C17-46740E70FA4F}"/>
              </a:ext>
            </a:extLst>
          </p:cNvPr>
          <p:cNvSpPr txBox="1"/>
          <p:nvPr/>
        </p:nvSpPr>
        <p:spPr>
          <a:xfrm>
            <a:off x="6538913" y="2608660"/>
            <a:ext cx="2332435" cy="630942"/>
          </a:xfrm>
          <a:prstGeom prst="rect">
            <a:avLst/>
          </a:prstGeom>
          <a:noFill/>
        </p:spPr>
        <p:txBody>
          <a:bodyPr>
            <a:spAutoFit/>
          </a:bodyPr>
          <a:lstStyle/>
          <a:p>
            <a:pPr>
              <a:lnSpc>
                <a:spcPts val="1350"/>
              </a:lnSpc>
              <a:defRPr/>
            </a:pPr>
            <a:r>
              <a:rPr lang="en-US" sz="1200" spc="-11" dirty="0">
                <a:latin typeface="Tahoma" panose="020B0604030504040204" pitchFamily="34" charset="0"/>
                <a:ea typeface="Source Sans Pro" panose="020B0503030403020204" pitchFamily="34" charset="0"/>
                <a:cs typeface="Tahoma" panose="020B0604030504040204" pitchFamily="34" charset="0"/>
              </a:rPr>
              <a:t>Age, pregnancy, </a:t>
            </a:r>
            <a:r>
              <a:rPr lang="en-US" sz="1200" b="1" spc="-11" dirty="0">
                <a:latin typeface="Tahoma" panose="020B0604030504040204" pitchFamily="34" charset="0"/>
                <a:ea typeface="Source Sans Pro" panose="020B0503030403020204" pitchFamily="34" charset="0"/>
                <a:cs typeface="Tahoma" panose="020B0604030504040204" pitchFamily="34" charset="0"/>
              </a:rPr>
              <a:t>comorbidities</a:t>
            </a:r>
            <a:r>
              <a:rPr lang="en-US" sz="1200" spc="-11" dirty="0">
                <a:latin typeface="Tahoma" panose="020B0604030504040204" pitchFamily="34" charset="0"/>
                <a:ea typeface="Source Sans Pro" panose="020B0503030403020204" pitchFamily="34" charset="0"/>
                <a:cs typeface="Tahoma" panose="020B0604030504040204" pitchFamily="34" charset="0"/>
              </a:rPr>
              <a:t>, and preferences</a:t>
            </a:r>
          </a:p>
        </p:txBody>
      </p:sp>
      <p:sp>
        <p:nvSpPr>
          <p:cNvPr id="11" name="TextBox 10">
            <a:extLst>
              <a:ext uri="{FF2B5EF4-FFF2-40B4-BE49-F238E27FC236}">
                <a16:creationId xmlns:a16="http://schemas.microsoft.com/office/drawing/2014/main" id="{0D2E0C99-29E3-EF41-8251-EC08E6C67FA3}"/>
              </a:ext>
            </a:extLst>
          </p:cNvPr>
          <p:cNvSpPr txBox="1"/>
          <p:nvPr/>
        </p:nvSpPr>
        <p:spPr>
          <a:xfrm>
            <a:off x="6535341" y="2146439"/>
            <a:ext cx="1675209" cy="502702"/>
          </a:xfrm>
          <a:prstGeom prst="rect">
            <a:avLst/>
          </a:prstGeom>
          <a:noFill/>
        </p:spPr>
        <p:txBody>
          <a:bodyPr anchor="b">
            <a:spAutoFit/>
          </a:bodyPr>
          <a:lstStyle/>
          <a:p>
            <a:pPr>
              <a:lnSpc>
                <a:spcPts val="1620"/>
              </a:lnSpc>
              <a:defRPr/>
            </a:pPr>
            <a:r>
              <a:rPr lang="en-US" sz="1500" b="1" spc="-11" dirty="0">
                <a:latin typeface="Tahoma" panose="020B0604030504040204" pitchFamily="34" charset="0"/>
                <a:ea typeface="Source Sans Pro" panose="020B0503030403020204" pitchFamily="34" charset="0"/>
                <a:cs typeface="Tahoma" panose="020B0604030504040204" pitchFamily="34" charset="0"/>
              </a:rPr>
              <a:t>Individual Characteristics</a:t>
            </a:r>
          </a:p>
        </p:txBody>
      </p:sp>
      <p:sp>
        <p:nvSpPr>
          <p:cNvPr id="12" name="TextBox 11">
            <a:extLst>
              <a:ext uri="{FF2B5EF4-FFF2-40B4-BE49-F238E27FC236}">
                <a16:creationId xmlns:a16="http://schemas.microsoft.com/office/drawing/2014/main" id="{F7012EEA-AD55-B541-8F11-C8C78350AE1D}"/>
              </a:ext>
            </a:extLst>
          </p:cNvPr>
          <p:cNvSpPr txBox="1"/>
          <p:nvPr/>
        </p:nvSpPr>
        <p:spPr>
          <a:xfrm>
            <a:off x="6538913" y="4044554"/>
            <a:ext cx="2332435" cy="990015"/>
          </a:xfrm>
          <a:prstGeom prst="rect">
            <a:avLst/>
          </a:prstGeom>
          <a:noFill/>
        </p:spPr>
        <p:txBody>
          <a:bodyPr>
            <a:spAutoFit/>
          </a:bodyPr>
          <a:lstStyle/>
          <a:p>
            <a:pPr>
              <a:lnSpc>
                <a:spcPts val="1350"/>
              </a:lnSpc>
              <a:defRPr/>
            </a:pPr>
            <a:r>
              <a:rPr lang="en-US" sz="1200" spc="-11" dirty="0">
                <a:latin typeface="Tahoma" panose="020B0604030504040204" pitchFamily="34" charset="0"/>
                <a:ea typeface="Source Sans Pro" panose="020B0503030403020204" pitchFamily="34" charset="0"/>
                <a:cs typeface="Tahoma" panose="020B0604030504040204" pitchFamily="34" charset="0"/>
              </a:rPr>
              <a:t>CD extent</a:t>
            </a:r>
          </a:p>
          <a:p>
            <a:pPr>
              <a:lnSpc>
                <a:spcPts val="1350"/>
              </a:lnSpc>
              <a:defRPr/>
            </a:pPr>
            <a:r>
              <a:rPr lang="en-US" sz="1200" spc="-11" dirty="0">
                <a:latin typeface="Tahoma" panose="020B0604030504040204" pitchFamily="34" charset="0"/>
                <a:ea typeface="Source Sans Pro" panose="020B0503030403020204" pitchFamily="34" charset="0"/>
                <a:cs typeface="Tahoma" panose="020B0604030504040204" pitchFamily="34" charset="0"/>
              </a:rPr>
              <a:t>Disease behavior/complication</a:t>
            </a:r>
          </a:p>
          <a:p>
            <a:pPr>
              <a:lnSpc>
                <a:spcPts val="1350"/>
              </a:lnSpc>
              <a:defRPr/>
            </a:pPr>
            <a:r>
              <a:rPr lang="en-US" sz="1200" spc="-11" dirty="0">
                <a:latin typeface="Tahoma" panose="020B0604030504040204" pitchFamily="34" charset="0"/>
                <a:ea typeface="Source Sans Pro" panose="020B0503030403020204" pitchFamily="34" charset="0"/>
                <a:cs typeface="Tahoma" panose="020B0604030504040204" pitchFamily="34" charset="0"/>
              </a:rPr>
              <a:t>Disease severity</a:t>
            </a:r>
          </a:p>
          <a:p>
            <a:pPr>
              <a:lnSpc>
                <a:spcPts val="1350"/>
              </a:lnSpc>
              <a:defRPr/>
            </a:pPr>
            <a:r>
              <a:rPr lang="en-US" sz="1200" spc="-11" dirty="0">
                <a:latin typeface="Tahoma" panose="020B0604030504040204" pitchFamily="34" charset="0"/>
                <a:ea typeface="Source Sans Pro" panose="020B0503030403020204" pitchFamily="34" charset="0"/>
                <a:cs typeface="Tahoma" panose="020B0604030504040204" pitchFamily="34" charset="0"/>
              </a:rPr>
              <a:t>Early vs late</a:t>
            </a:r>
          </a:p>
          <a:p>
            <a:pPr>
              <a:lnSpc>
                <a:spcPts val="1350"/>
              </a:lnSpc>
              <a:defRPr/>
            </a:pPr>
            <a:r>
              <a:rPr lang="en-US" sz="1200" spc="-11" dirty="0">
                <a:latin typeface="Tahoma" panose="020B0604030504040204" pitchFamily="34" charset="0"/>
                <a:ea typeface="Source Sans Pro" panose="020B0503030403020204" pitchFamily="34" charset="0"/>
                <a:cs typeface="Tahoma" panose="020B0604030504040204" pitchFamily="34" charset="0"/>
              </a:rPr>
              <a:t>EIMs</a:t>
            </a:r>
          </a:p>
        </p:txBody>
      </p:sp>
      <p:sp>
        <p:nvSpPr>
          <p:cNvPr id="13" name="TextBox 12">
            <a:extLst>
              <a:ext uri="{FF2B5EF4-FFF2-40B4-BE49-F238E27FC236}">
                <a16:creationId xmlns:a16="http://schemas.microsoft.com/office/drawing/2014/main" id="{FD78F39B-DA7C-2445-B99D-872BCAF9BBC9}"/>
              </a:ext>
            </a:extLst>
          </p:cNvPr>
          <p:cNvSpPr txBox="1"/>
          <p:nvPr/>
        </p:nvSpPr>
        <p:spPr>
          <a:xfrm>
            <a:off x="6535342" y="3557330"/>
            <a:ext cx="1873718" cy="502702"/>
          </a:xfrm>
          <a:prstGeom prst="rect">
            <a:avLst/>
          </a:prstGeom>
          <a:noFill/>
        </p:spPr>
        <p:txBody>
          <a:bodyPr wrap="none" anchor="b">
            <a:spAutoFit/>
          </a:bodyPr>
          <a:lstStyle/>
          <a:p>
            <a:pPr>
              <a:lnSpc>
                <a:spcPts val="1620"/>
              </a:lnSpc>
              <a:defRPr/>
            </a:pPr>
            <a:r>
              <a:rPr lang="en-US" sz="1500" b="1" spc="-11" dirty="0">
                <a:solidFill>
                  <a:srgbClr val="FFC000"/>
                </a:solidFill>
                <a:latin typeface="Tahoma" panose="020B0604030504040204" pitchFamily="34" charset="0"/>
                <a:ea typeface="Source Sans Pro" panose="020B0503030403020204" pitchFamily="34" charset="0"/>
                <a:cs typeface="Tahoma" panose="020B0604030504040204" pitchFamily="34" charset="0"/>
              </a:rPr>
              <a:t>DISEASE </a:t>
            </a:r>
          </a:p>
          <a:p>
            <a:pPr>
              <a:lnSpc>
                <a:spcPts val="1620"/>
              </a:lnSpc>
              <a:defRPr/>
            </a:pPr>
            <a:r>
              <a:rPr lang="en-US" sz="1500" b="1" spc="-11" dirty="0">
                <a:solidFill>
                  <a:srgbClr val="FFC000"/>
                </a:solidFill>
                <a:latin typeface="Tahoma" panose="020B0604030504040204" pitchFamily="34" charset="0"/>
                <a:ea typeface="Source Sans Pro" panose="020B0503030403020204" pitchFamily="34" charset="0"/>
                <a:cs typeface="Tahoma" panose="020B0604030504040204" pitchFamily="34" charset="0"/>
              </a:rPr>
              <a:t>CARACTERISTICS</a:t>
            </a:r>
          </a:p>
        </p:txBody>
      </p:sp>
      <p:sp>
        <p:nvSpPr>
          <p:cNvPr id="24600" name="Freeform 30">
            <a:extLst>
              <a:ext uri="{FF2B5EF4-FFF2-40B4-BE49-F238E27FC236}">
                <a16:creationId xmlns:a16="http://schemas.microsoft.com/office/drawing/2014/main" id="{06C91FC5-C1AE-531E-0EBB-AE48EF788BC7}"/>
              </a:ext>
            </a:extLst>
          </p:cNvPr>
          <p:cNvSpPr>
            <a:spLocks noChangeArrowheads="1"/>
          </p:cNvSpPr>
          <p:nvPr/>
        </p:nvSpPr>
        <p:spPr bwMode="auto">
          <a:xfrm>
            <a:off x="5017294" y="4377929"/>
            <a:ext cx="429816" cy="428625"/>
          </a:xfrm>
          <a:custGeom>
            <a:avLst/>
            <a:gdLst>
              <a:gd name="T0" fmla="*/ 408627 w 1145268"/>
              <a:gd name="T1" fmla="*/ 107964 h 1142676"/>
              <a:gd name="T2" fmla="*/ 378203 w 1145268"/>
              <a:gd name="T3" fmla="*/ 116880 h 1142676"/>
              <a:gd name="T4" fmla="*/ 340620 w 1145268"/>
              <a:gd name="T5" fmla="*/ 132929 h 1142676"/>
              <a:gd name="T6" fmla="*/ 310196 w 1145268"/>
              <a:gd name="T7" fmla="*/ 154328 h 1142676"/>
              <a:gd name="T8" fmla="*/ 270824 w 1145268"/>
              <a:gd name="T9" fmla="*/ 159677 h 1142676"/>
              <a:gd name="T10" fmla="*/ 233241 w 1145268"/>
              <a:gd name="T11" fmla="*/ 152545 h 1142676"/>
              <a:gd name="T12" fmla="*/ 204607 w 1145268"/>
              <a:gd name="T13" fmla="*/ 138279 h 1142676"/>
              <a:gd name="T14" fmla="*/ 179552 w 1145268"/>
              <a:gd name="T15" fmla="*/ 118663 h 1142676"/>
              <a:gd name="T16" fmla="*/ 140180 w 1145268"/>
              <a:gd name="T17" fmla="*/ 111530 h 1142676"/>
              <a:gd name="T18" fmla="*/ 106177 w 1145268"/>
              <a:gd name="T19" fmla="*/ 148978 h 1142676"/>
              <a:gd name="T20" fmla="*/ 106177 w 1145268"/>
              <a:gd name="T21" fmla="*/ 206041 h 1142676"/>
              <a:gd name="T22" fmla="*/ 106177 w 1145268"/>
              <a:gd name="T23" fmla="*/ 245273 h 1142676"/>
              <a:gd name="T24" fmla="*/ 99018 w 1145268"/>
              <a:gd name="T25" fmla="*/ 289853 h 1142676"/>
              <a:gd name="T26" fmla="*/ 97229 w 1145268"/>
              <a:gd name="T27" fmla="*/ 325517 h 1142676"/>
              <a:gd name="T28" fmla="*/ 124073 w 1145268"/>
              <a:gd name="T29" fmla="*/ 391497 h 1142676"/>
              <a:gd name="T30" fmla="*/ 163445 w 1145268"/>
              <a:gd name="T31" fmla="*/ 416462 h 1142676"/>
              <a:gd name="T32" fmla="*/ 193869 w 1145268"/>
              <a:gd name="T33" fmla="*/ 425378 h 1142676"/>
              <a:gd name="T34" fmla="*/ 163445 w 1145268"/>
              <a:gd name="T35" fmla="*/ 382581 h 1142676"/>
              <a:gd name="T36" fmla="*/ 174183 w 1145268"/>
              <a:gd name="T37" fmla="*/ 320168 h 1142676"/>
              <a:gd name="T38" fmla="*/ 161656 w 1145268"/>
              <a:gd name="T39" fmla="*/ 279154 h 1142676"/>
              <a:gd name="T40" fmla="*/ 161656 w 1145268"/>
              <a:gd name="T41" fmla="*/ 239923 h 1142676"/>
              <a:gd name="T42" fmla="*/ 161656 w 1145268"/>
              <a:gd name="T43" fmla="*/ 189992 h 1142676"/>
              <a:gd name="T44" fmla="*/ 177762 w 1145268"/>
              <a:gd name="T45" fmla="*/ 173943 h 1142676"/>
              <a:gd name="T46" fmla="*/ 215345 w 1145268"/>
              <a:gd name="T47" fmla="*/ 188209 h 1142676"/>
              <a:gd name="T48" fmla="*/ 272613 w 1145268"/>
              <a:gd name="T49" fmla="*/ 195342 h 1142676"/>
              <a:gd name="T50" fmla="*/ 322724 w 1145268"/>
              <a:gd name="T51" fmla="*/ 189992 h 1142676"/>
              <a:gd name="T52" fmla="*/ 363885 w 1145268"/>
              <a:gd name="T53" fmla="*/ 179293 h 1142676"/>
              <a:gd name="T54" fmla="*/ 410416 w 1145268"/>
              <a:gd name="T55" fmla="*/ 163244 h 1142676"/>
              <a:gd name="T56" fmla="*/ 415785 w 1145268"/>
              <a:gd name="T57" fmla="*/ 232789 h 1142676"/>
              <a:gd name="T58" fmla="*/ 410416 w 1145268"/>
              <a:gd name="T59" fmla="*/ 293420 h 1142676"/>
              <a:gd name="T60" fmla="*/ 410416 w 1145268"/>
              <a:gd name="T61" fmla="*/ 336217 h 1142676"/>
              <a:gd name="T62" fmla="*/ 405047 w 1145268"/>
              <a:gd name="T63" fmla="*/ 368315 h 1142676"/>
              <a:gd name="T64" fmla="*/ 394309 w 1145268"/>
              <a:gd name="T65" fmla="*/ 389713 h 1142676"/>
              <a:gd name="T66" fmla="*/ 358517 w 1145268"/>
              <a:gd name="T67" fmla="*/ 395063 h 1142676"/>
              <a:gd name="T68" fmla="*/ 311986 w 1145268"/>
              <a:gd name="T69" fmla="*/ 384364 h 1142676"/>
              <a:gd name="T70" fmla="*/ 243979 w 1145268"/>
              <a:gd name="T71" fmla="*/ 434294 h 1142676"/>
              <a:gd name="T72" fmla="*/ 263665 w 1145268"/>
              <a:gd name="T73" fmla="*/ 514539 h 1142676"/>
              <a:gd name="T74" fmla="*/ 304827 w 1145268"/>
              <a:gd name="T75" fmla="*/ 512756 h 1142676"/>
              <a:gd name="T76" fmla="*/ 328092 w 1145268"/>
              <a:gd name="T77" fmla="*/ 443211 h 1142676"/>
              <a:gd name="T78" fmla="*/ 371044 w 1145268"/>
              <a:gd name="T79" fmla="*/ 461043 h 1142676"/>
              <a:gd name="T80" fmla="*/ 440840 w 1145268"/>
              <a:gd name="T81" fmla="*/ 441427 h 1142676"/>
              <a:gd name="T82" fmla="*/ 465895 w 1145268"/>
              <a:gd name="T83" fmla="*/ 350483 h 1142676"/>
              <a:gd name="T84" fmla="*/ 465895 w 1145268"/>
              <a:gd name="T85" fmla="*/ 288070 h 1142676"/>
              <a:gd name="T86" fmla="*/ 464106 w 1145268"/>
              <a:gd name="T87" fmla="*/ 248839 h 1142676"/>
              <a:gd name="T88" fmla="*/ 465895 w 1145268"/>
              <a:gd name="T89" fmla="*/ 214957 h 1142676"/>
              <a:gd name="T90" fmla="*/ 458736 w 1145268"/>
              <a:gd name="T91" fmla="*/ 188209 h 1142676"/>
              <a:gd name="T92" fmla="*/ 453368 w 1145268"/>
              <a:gd name="T93" fmla="*/ 147195 h 1142676"/>
              <a:gd name="T94" fmla="*/ 430102 w 1145268"/>
              <a:gd name="T95" fmla="*/ 95481 h 1142676"/>
              <a:gd name="T96" fmla="*/ 573088 w 1145268"/>
              <a:gd name="T97" fmla="*/ 285750 h 1142676"/>
              <a:gd name="T98" fmla="*/ 0 w 1145268"/>
              <a:gd name="T99" fmla="*/ 285750 h 114267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45268" h="1142676">
                <a:moveTo>
                  <a:pt x="859523" y="190908"/>
                </a:moveTo>
                <a:cubicBezTo>
                  <a:pt x="823758" y="187343"/>
                  <a:pt x="816606" y="215867"/>
                  <a:pt x="816606" y="215867"/>
                </a:cubicBezTo>
                <a:cubicBezTo>
                  <a:pt x="816606" y="215867"/>
                  <a:pt x="798723" y="190908"/>
                  <a:pt x="780841" y="201605"/>
                </a:cubicBezTo>
                <a:cubicBezTo>
                  <a:pt x="759382" y="215867"/>
                  <a:pt x="755806" y="233694"/>
                  <a:pt x="755806" y="233694"/>
                </a:cubicBezTo>
                <a:cubicBezTo>
                  <a:pt x="755806" y="233694"/>
                  <a:pt x="737924" y="219432"/>
                  <a:pt x="723618" y="240825"/>
                </a:cubicBezTo>
                <a:cubicBezTo>
                  <a:pt x="705736" y="262217"/>
                  <a:pt x="680700" y="265783"/>
                  <a:pt x="680700" y="265783"/>
                </a:cubicBezTo>
                <a:cubicBezTo>
                  <a:pt x="680700" y="265783"/>
                  <a:pt x="680700" y="265783"/>
                  <a:pt x="655665" y="276479"/>
                </a:cubicBezTo>
                <a:cubicBezTo>
                  <a:pt x="630630" y="290741"/>
                  <a:pt x="619901" y="308568"/>
                  <a:pt x="619901" y="308568"/>
                </a:cubicBezTo>
                <a:cubicBezTo>
                  <a:pt x="619901" y="308568"/>
                  <a:pt x="598442" y="305003"/>
                  <a:pt x="576983" y="305003"/>
                </a:cubicBezTo>
                <a:cubicBezTo>
                  <a:pt x="555525" y="305003"/>
                  <a:pt x="541219" y="319264"/>
                  <a:pt x="541219" y="319264"/>
                </a:cubicBezTo>
                <a:cubicBezTo>
                  <a:pt x="541219" y="319264"/>
                  <a:pt x="523337" y="308568"/>
                  <a:pt x="509031" y="308568"/>
                </a:cubicBezTo>
                <a:cubicBezTo>
                  <a:pt x="491149" y="308568"/>
                  <a:pt x="466113" y="305003"/>
                  <a:pt x="466113" y="305003"/>
                </a:cubicBezTo>
                <a:cubicBezTo>
                  <a:pt x="466113" y="305003"/>
                  <a:pt x="462537" y="287175"/>
                  <a:pt x="441078" y="276479"/>
                </a:cubicBezTo>
                <a:cubicBezTo>
                  <a:pt x="419620" y="269348"/>
                  <a:pt x="408890" y="276479"/>
                  <a:pt x="408890" y="276479"/>
                </a:cubicBezTo>
                <a:cubicBezTo>
                  <a:pt x="408890" y="276479"/>
                  <a:pt x="405314" y="255086"/>
                  <a:pt x="387431" y="244390"/>
                </a:cubicBezTo>
                <a:cubicBezTo>
                  <a:pt x="373126" y="233694"/>
                  <a:pt x="358820" y="237259"/>
                  <a:pt x="358820" y="237259"/>
                </a:cubicBezTo>
                <a:cubicBezTo>
                  <a:pt x="358820" y="237259"/>
                  <a:pt x="358820" y="237259"/>
                  <a:pt x="348091" y="219432"/>
                </a:cubicBezTo>
                <a:cubicBezTo>
                  <a:pt x="348091" y="219432"/>
                  <a:pt x="319479" y="215867"/>
                  <a:pt x="280138" y="222997"/>
                </a:cubicBezTo>
                <a:cubicBezTo>
                  <a:pt x="244373" y="233694"/>
                  <a:pt x="247950" y="247956"/>
                  <a:pt x="247950" y="247956"/>
                </a:cubicBezTo>
                <a:cubicBezTo>
                  <a:pt x="247950" y="247956"/>
                  <a:pt x="233644" y="251521"/>
                  <a:pt x="212185" y="297872"/>
                </a:cubicBezTo>
                <a:cubicBezTo>
                  <a:pt x="190727" y="344222"/>
                  <a:pt x="208609" y="358484"/>
                  <a:pt x="201456" y="383442"/>
                </a:cubicBezTo>
                <a:cubicBezTo>
                  <a:pt x="197880" y="408400"/>
                  <a:pt x="212185" y="411966"/>
                  <a:pt x="212185" y="411966"/>
                </a:cubicBezTo>
                <a:cubicBezTo>
                  <a:pt x="212185" y="411966"/>
                  <a:pt x="212185" y="411966"/>
                  <a:pt x="212185" y="429793"/>
                </a:cubicBezTo>
                <a:cubicBezTo>
                  <a:pt x="212185" y="444055"/>
                  <a:pt x="219338" y="469013"/>
                  <a:pt x="212185" y="490406"/>
                </a:cubicBezTo>
                <a:cubicBezTo>
                  <a:pt x="201456" y="511798"/>
                  <a:pt x="201456" y="508233"/>
                  <a:pt x="208609" y="533191"/>
                </a:cubicBezTo>
                <a:cubicBezTo>
                  <a:pt x="212185" y="558149"/>
                  <a:pt x="201456" y="565280"/>
                  <a:pt x="197880" y="579542"/>
                </a:cubicBezTo>
                <a:cubicBezTo>
                  <a:pt x="194303" y="597369"/>
                  <a:pt x="201456" y="618761"/>
                  <a:pt x="201456" y="618761"/>
                </a:cubicBezTo>
                <a:cubicBezTo>
                  <a:pt x="201456" y="618761"/>
                  <a:pt x="201456" y="618761"/>
                  <a:pt x="194303" y="650850"/>
                </a:cubicBezTo>
                <a:cubicBezTo>
                  <a:pt x="187150" y="682939"/>
                  <a:pt x="212185" y="707898"/>
                  <a:pt x="212185" y="707898"/>
                </a:cubicBezTo>
                <a:cubicBezTo>
                  <a:pt x="212185" y="707898"/>
                  <a:pt x="215762" y="757814"/>
                  <a:pt x="247950" y="782772"/>
                </a:cubicBezTo>
                <a:cubicBezTo>
                  <a:pt x="280138" y="807730"/>
                  <a:pt x="305173" y="779206"/>
                  <a:pt x="305173" y="779206"/>
                </a:cubicBezTo>
                <a:cubicBezTo>
                  <a:pt x="305173" y="779206"/>
                  <a:pt x="315902" y="811295"/>
                  <a:pt x="326632" y="832688"/>
                </a:cubicBezTo>
                <a:cubicBezTo>
                  <a:pt x="337361" y="850515"/>
                  <a:pt x="369549" y="875473"/>
                  <a:pt x="369549" y="875473"/>
                </a:cubicBezTo>
                <a:cubicBezTo>
                  <a:pt x="398161" y="875473"/>
                  <a:pt x="383855" y="868342"/>
                  <a:pt x="387431" y="850515"/>
                </a:cubicBezTo>
                <a:cubicBezTo>
                  <a:pt x="391008" y="836253"/>
                  <a:pt x="355243" y="821992"/>
                  <a:pt x="344514" y="811295"/>
                </a:cubicBezTo>
                <a:cubicBezTo>
                  <a:pt x="330208" y="797034"/>
                  <a:pt x="326632" y="764945"/>
                  <a:pt x="326632" y="764945"/>
                </a:cubicBezTo>
                <a:cubicBezTo>
                  <a:pt x="326632" y="764945"/>
                  <a:pt x="351667" y="739987"/>
                  <a:pt x="362396" y="715028"/>
                </a:cubicBezTo>
                <a:cubicBezTo>
                  <a:pt x="376702" y="693636"/>
                  <a:pt x="358820" y="672243"/>
                  <a:pt x="348091" y="640154"/>
                </a:cubicBezTo>
                <a:cubicBezTo>
                  <a:pt x="333785" y="604500"/>
                  <a:pt x="319479" y="615196"/>
                  <a:pt x="319479" y="615196"/>
                </a:cubicBezTo>
                <a:cubicBezTo>
                  <a:pt x="319479" y="615196"/>
                  <a:pt x="326632" y="579542"/>
                  <a:pt x="323055" y="558149"/>
                </a:cubicBezTo>
                <a:cubicBezTo>
                  <a:pt x="319479" y="533191"/>
                  <a:pt x="308750" y="533191"/>
                  <a:pt x="308750" y="533191"/>
                </a:cubicBezTo>
                <a:cubicBezTo>
                  <a:pt x="308750" y="533191"/>
                  <a:pt x="319479" y="493971"/>
                  <a:pt x="323055" y="479709"/>
                </a:cubicBezTo>
                <a:cubicBezTo>
                  <a:pt x="326632" y="461882"/>
                  <a:pt x="298020" y="426228"/>
                  <a:pt x="298020" y="426228"/>
                </a:cubicBezTo>
                <a:cubicBezTo>
                  <a:pt x="298020" y="426228"/>
                  <a:pt x="308750" y="397704"/>
                  <a:pt x="323055" y="379877"/>
                </a:cubicBezTo>
                <a:cubicBezTo>
                  <a:pt x="333785" y="362050"/>
                  <a:pt x="323055" y="344222"/>
                  <a:pt x="323055" y="344222"/>
                </a:cubicBezTo>
                <a:cubicBezTo>
                  <a:pt x="323055" y="344222"/>
                  <a:pt x="323055" y="344222"/>
                  <a:pt x="355243" y="347788"/>
                </a:cubicBezTo>
                <a:cubicBezTo>
                  <a:pt x="355243" y="347788"/>
                  <a:pt x="369549" y="383442"/>
                  <a:pt x="387431" y="390573"/>
                </a:cubicBezTo>
                <a:cubicBezTo>
                  <a:pt x="408890" y="401270"/>
                  <a:pt x="430349" y="376311"/>
                  <a:pt x="430349" y="376311"/>
                </a:cubicBezTo>
                <a:cubicBezTo>
                  <a:pt x="430349" y="376311"/>
                  <a:pt x="451808" y="404835"/>
                  <a:pt x="483996" y="404835"/>
                </a:cubicBezTo>
                <a:cubicBezTo>
                  <a:pt x="516184" y="404835"/>
                  <a:pt x="544795" y="390573"/>
                  <a:pt x="544795" y="390573"/>
                </a:cubicBezTo>
                <a:cubicBezTo>
                  <a:pt x="544795" y="390573"/>
                  <a:pt x="576983" y="411966"/>
                  <a:pt x="605595" y="411966"/>
                </a:cubicBezTo>
                <a:cubicBezTo>
                  <a:pt x="634207" y="411966"/>
                  <a:pt x="644936" y="379877"/>
                  <a:pt x="644936" y="379877"/>
                </a:cubicBezTo>
                <a:cubicBezTo>
                  <a:pt x="644936" y="379877"/>
                  <a:pt x="677124" y="387008"/>
                  <a:pt x="695006" y="383442"/>
                </a:cubicBezTo>
                <a:cubicBezTo>
                  <a:pt x="709312" y="379877"/>
                  <a:pt x="727194" y="358484"/>
                  <a:pt x="727194" y="358484"/>
                </a:cubicBezTo>
                <a:cubicBezTo>
                  <a:pt x="727194" y="358484"/>
                  <a:pt x="741500" y="369181"/>
                  <a:pt x="770112" y="354919"/>
                </a:cubicBezTo>
                <a:cubicBezTo>
                  <a:pt x="798723" y="344222"/>
                  <a:pt x="820182" y="326395"/>
                  <a:pt x="820182" y="326395"/>
                </a:cubicBezTo>
                <a:cubicBezTo>
                  <a:pt x="820182" y="326395"/>
                  <a:pt x="809453" y="387008"/>
                  <a:pt x="816606" y="411966"/>
                </a:cubicBezTo>
                <a:cubicBezTo>
                  <a:pt x="823758" y="436924"/>
                  <a:pt x="830911" y="465447"/>
                  <a:pt x="830911" y="465447"/>
                </a:cubicBezTo>
                <a:cubicBezTo>
                  <a:pt x="830911" y="465447"/>
                  <a:pt x="809453" y="490406"/>
                  <a:pt x="805876" y="518929"/>
                </a:cubicBezTo>
                <a:cubicBezTo>
                  <a:pt x="798723" y="547453"/>
                  <a:pt x="820182" y="586673"/>
                  <a:pt x="820182" y="586673"/>
                </a:cubicBezTo>
                <a:cubicBezTo>
                  <a:pt x="820182" y="586673"/>
                  <a:pt x="820182" y="586673"/>
                  <a:pt x="813029" y="618761"/>
                </a:cubicBezTo>
                <a:cubicBezTo>
                  <a:pt x="805876" y="650850"/>
                  <a:pt x="820182" y="672243"/>
                  <a:pt x="820182" y="672243"/>
                </a:cubicBezTo>
                <a:cubicBezTo>
                  <a:pt x="820182" y="672243"/>
                  <a:pt x="820182" y="672243"/>
                  <a:pt x="809453" y="700767"/>
                </a:cubicBezTo>
                <a:cubicBezTo>
                  <a:pt x="795147" y="729290"/>
                  <a:pt x="809453" y="736421"/>
                  <a:pt x="809453" y="736421"/>
                </a:cubicBezTo>
                <a:cubicBezTo>
                  <a:pt x="809453" y="736421"/>
                  <a:pt x="809453" y="736421"/>
                  <a:pt x="791570" y="754248"/>
                </a:cubicBezTo>
                <a:cubicBezTo>
                  <a:pt x="777265" y="768510"/>
                  <a:pt x="787994" y="779206"/>
                  <a:pt x="787994" y="779206"/>
                </a:cubicBezTo>
                <a:cubicBezTo>
                  <a:pt x="787994" y="779206"/>
                  <a:pt x="787994" y="779206"/>
                  <a:pt x="755806" y="811295"/>
                </a:cubicBezTo>
                <a:cubicBezTo>
                  <a:pt x="755806" y="811295"/>
                  <a:pt x="737924" y="789903"/>
                  <a:pt x="716465" y="789903"/>
                </a:cubicBezTo>
                <a:cubicBezTo>
                  <a:pt x="698583" y="789903"/>
                  <a:pt x="680700" y="804165"/>
                  <a:pt x="680700" y="804165"/>
                </a:cubicBezTo>
                <a:cubicBezTo>
                  <a:pt x="680700" y="804165"/>
                  <a:pt x="648512" y="782772"/>
                  <a:pt x="623477" y="768510"/>
                </a:cubicBezTo>
                <a:cubicBezTo>
                  <a:pt x="598442" y="757814"/>
                  <a:pt x="569830" y="761379"/>
                  <a:pt x="534066" y="782772"/>
                </a:cubicBezTo>
                <a:cubicBezTo>
                  <a:pt x="494725" y="804165"/>
                  <a:pt x="491149" y="829123"/>
                  <a:pt x="487572" y="868342"/>
                </a:cubicBezTo>
                <a:cubicBezTo>
                  <a:pt x="483996" y="911128"/>
                  <a:pt x="512607" y="957479"/>
                  <a:pt x="519760" y="975306"/>
                </a:cubicBezTo>
                <a:cubicBezTo>
                  <a:pt x="526913" y="993133"/>
                  <a:pt x="516184" y="1007395"/>
                  <a:pt x="526913" y="1028787"/>
                </a:cubicBezTo>
                <a:cubicBezTo>
                  <a:pt x="541219" y="1050180"/>
                  <a:pt x="573407" y="1021656"/>
                  <a:pt x="573407" y="1021656"/>
                </a:cubicBezTo>
                <a:cubicBezTo>
                  <a:pt x="573407" y="1021656"/>
                  <a:pt x="594866" y="1032353"/>
                  <a:pt x="609171" y="1025222"/>
                </a:cubicBezTo>
                <a:cubicBezTo>
                  <a:pt x="627054" y="1018091"/>
                  <a:pt x="619901" y="982437"/>
                  <a:pt x="634207" y="953913"/>
                </a:cubicBezTo>
                <a:cubicBezTo>
                  <a:pt x="652089" y="925389"/>
                  <a:pt x="644936" y="903997"/>
                  <a:pt x="655665" y="886170"/>
                </a:cubicBezTo>
                <a:cubicBezTo>
                  <a:pt x="669971" y="864777"/>
                  <a:pt x="677124" y="893301"/>
                  <a:pt x="680700" y="911128"/>
                </a:cubicBezTo>
                <a:cubicBezTo>
                  <a:pt x="684277" y="925389"/>
                  <a:pt x="716465" y="932520"/>
                  <a:pt x="741500" y="921824"/>
                </a:cubicBezTo>
                <a:cubicBezTo>
                  <a:pt x="766535" y="911128"/>
                  <a:pt x="795147" y="921824"/>
                  <a:pt x="830911" y="921824"/>
                </a:cubicBezTo>
                <a:cubicBezTo>
                  <a:pt x="863099" y="921824"/>
                  <a:pt x="859523" y="921824"/>
                  <a:pt x="880982" y="882604"/>
                </a:cubicBezTo>
                <a:cubicBezTo>
                  <a:pt x="906017" y="839819"/>
                  <a:pt x="895287" y="818426"/>
                  <a:pt x="906017" y="793468"/>
                </a:cubicBezTo>
                <a:cubicBezTo>
                  <a:pt x="920323" y="768510"/>
                  <a:pt x="934628" y="736421"/>
                  <a:pt x="931052" y="700767"/>
                </a:cubicBezTo>
                <a:cubicBezTo>
                  <a:pt x="927476" y="661547"/>
                  <a:pt x="927476" y="654416"/>
                  <a:pt x="923899" y="633023"/>
                </a:cubicBezTo>
                <a:cubicBezTo>
                  <a:pt x="920323" y="615196"/>
                  <a:pt x="934628" y="604500"/>
                  <a:pt x="931052" y="575976"/>
                </a:cubicBezTo>
                <a:cubicBezTo>
                  <a:pt x="927476" y="547453"/>
                  <a:pt x="923899" y="547453"/>
                  <a:pt x="934628" y="526060"/>
                </a:cubicBezTo>
                <a:cubicBezTo>
                  <a:pt x="948934" y="508233"/>
                  <a:pt x="927476" y="497536"/>
                  <a:pt x="927476" y="497536"/>
                </a:cubicBezTo>
                <a:cubicBezTo>
                  <a:pt x="927476" y="497536"/>
                  <a:pt x="931052" y="483275"/>
                  <a:pt x="941781" y="465447"/>
                </a:cubicBezTo>
                <a:cubicBezTo>
                  <a:pt x="948934" y="451186"/>
                  <a:pt x="931052" y="429793"/>
                  <a:pt x="931052" y="429793"/>
                </a:cubicBezTo>
                <a:cubicBezTo>
                  <a:pt x="931052" y="429793"/>
                  <a:pt x="931052" y="429793"/>
                  <a:pt x="941781" y="408400"/>
                </a:cubicBezTo>
                <a:cubicBezTo>
                  <a:pt x="948934" y="387008"/>
                  <a:pt x="916746" y="376311"/>
                  <a:pt x="916746" y="376311"/>
                </a:cubicBezTo>
                <a:cubicBezTo>
                  <a:pt x="916746" y="376311"/>
                  <a:pt x="931052" y="354919"/>
                  <a:pt x="931052" y="329961"/>
                </a:cubicBezTo>
                <a:cubicBezTo>
                  <a:pt x="931052" y="305003"/>
                  <a:pt x="906017" y="294306"/>
                  <a:pt x="906017" y="294306"/>
                </a:cubicBezTo>
                <a:cubicBezTo>
                  <a:pt x="906017" y="294306"/>
                  <a:pt x="920323" y="269348"/>
                  <a:pt x="920323" y="244390"/>
                </a:cubicBezTo>
                <a:cubicBezTo>
                  <a:pt x="920323" y="219432"/>
                  <a:pt x="891711" y="194474"/>
                  <a:pt x="859523" y="190908"/>
                </a:cubicBezTo>
                <a:close/>
                <a:moveTo>
                  <a:pt x="572634" y="0"/>
                </a:moveTo>
                <a:cubicBezTo>
                  <a:pt x="888891" y="0"/>
                  <a:pt x="1145268" y="255797"/>
                  <a:pt x="1145268" y="571338"/>
                </a:cubicBezTo>
                <a:cubicBezTo>
                  <a:pt x="1145268" y="886879"/>
                  <a:pt x="888891" y="1142676"/>
                  <a:pt x="572634" y="1142676"/>
                </a:cubicBezTo>
                <a:cubicBezTo>
                  <a:pt x="256377" y="1142676"/>
                  <a:pt x="0" y="886879"/>
                  <a:pt x="0" y="571338"/>
                </a:cubicBezTo>
                <a:cubicBezTo>
                  <a:pt x="0" y="255797"/>
                  <a:pt x="256377" y="0"/>
                  <a:pt x="572634" y="0"/>
                </a:cubicBezTo>
                <a:close/>
              </a:path>
            </a:pathLst>
          </a:cu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lIns="68562" tIns="34281" rIns="68562" bIns="34281"/>
          <a:lstStyle/>
          <a:p>
            <a:endParaRPr lang="en-US" sz="1350"/>
          </a:p>
        </p:txBody>
      </p:sp>
      <p:sp>
        <p:nvSpPr>
          <p:cNvPr id="24601" name="Freeform 1047">
            <a:extLst>
              <a:ext uri="{FF2B5EF4-FFF2-40B4-BE49-F238E27FC236}">
                <a16:creationId xmlns:a16="http://schemas.microsoft.com/office/drawing/2014/main" id="{7C1377BD-E8A9-0C6A-3C99-E23616388990}"/>
              </a:ext>
            </a:extLst>
          </p:cNvPr>
          <p:cNvSpPr>
            <a:spLocks noChangeAspect="1"/>
          </p:cNvSpPr>
          <p:nvPr/>
        </p:nvSpPr>
        <p:spPr bwMode="auto">
          <a:xfrm>
            <a:off x="5008960" y="2797969"/>
            <a:ext cx="553640" cy="550069"/>
          </a:xfrm>
          <a:custGeom>
            <a:avLst/>
            <a:gdLst>
              <a:gd name="T0" fmla="*/ 460045283 w 286977"/>
              <a:gd name="T1" fmla="*/ 502046514 h 285393"/>
              <a:gd name="T2" fmla="*/ 450444917 w 286977"/>
              <a:gd name="T3" fmla="*/ 571495421 h 285393"/>
              <a:gd name="T4" fmla="*/ 441586868 w 286977"/>
              <a:gd name="T5" fmla="*/ 502046514 h 285393"/>
              <a:gd name="T6" fmla="*/ 126840131 w 286977"/>
              <a:gd name="T7" fmla="*/ 492739983 h 285393"/>
              <a:gd name="T8" fmla="*/ 136829224 w 286977"/>
              <a:gd name="T9" fmla="*/ 562905616 h 285393"/>
              <a:gd name="T10" fmla="*/ 118395894 w 286977"/>
              <a:gd name="T11" fmla="*/ 562905616 h 285393"/>
              <a:gd name="T12" fmla="*/ 126840131 w 286977"/>
              <a:gd name="T13" fmla="*/ 492739983 h 285393"/>
              <a:gd name="T14" fmla="*/ 303416745 w 286977"/>
              <a:gd name="T15" fmla="*/ 386512731 h 285393"/>
              <a:gd name="T16" fmla="*/ 401643527 w 286977"/>
              <a:gd name="T17" fmla="*/ 363479384 h 285393"/>
              <a:gd name="T18" fmla="*/ 207370356 w 286977"/>
              <a:gd name="T19" fmla="*/ 342605719 h 285393"/>
              <a:gd name="T20" fmla="*/ 222646798 w 286977"/>
              <a:gd name="T21" fmla="*/ 432579520 h 285393"/>
              <a:gd name="T22" fmla="*/ 207370356 w 286977"/>
              <a:gd name="T23" fmla="*/ 342605719 h 285393"/>
              <a:gd name="T24" fmla="*/ 222646798 w 286977"/>
              <a:gd name="T25" fmla="*/ 315254844 h 285393"/>
              <a:gd name="T26" fmla="*/ 288863469 w 286977"/>
              <a:gd name="T27" fmla="*/ 374996438 h 285393"/>
              <a:gd name="T28" fmla="*/ 355075340 w 286977"/>
              <a:gd name="T29" fmla="*/ 315254844 h 285393"/>
              <a:gd name="T30" fmla="*/ 288863469 w 286977"/>
              <a:gd name="T31" fmla="*/ 312375528 h 285393"/>
              <a:gd name="T32" fmla="*/ 335431525 w 286977"/>
              <a:gd name="T33" fmla="*/ 77011172 h 285393"/>
              <a:gd name="T34" fmla="*/ 329608589 w 286977"/>
              <a:gd name="T35" fmla="*/ 105086224 h 285393"/>
              <a:gd name="T36" fmla="*/ 174625534 w 286977"/>
              <a:gd name="T37" fmla="*/ 89251490 h 285393"/>
              <a:gd name="T38" fmla="*/ 288863469 w 286977"/>
              <a:gd name="T39" fmla="*/ 295101974 h 285393"/>
              <a:gd name="T40" fmla="*/ 398005200 w 286977"/>
              <a:gd name="T41" fmla="*/ 77738309 h 285393"/>
              <a:gd name="T42" fmla="*/ 360171005 w 286977"/>
              <a:gd name="T43" fmla="*/ 92132017 h 285393"/>
              <a:gd name="T44" fmla="*/ 288863469 w 286977"/>
              <a:gd name="T45" fmla="*/ 17990637 h 285393"/>
              <a:gd name="T46" fmla="*/ 317967533 w 286977"/>
              <a:gd name="T47" fmla="*/ 89967065 h 285393"/>
              <a:gd name="T48" fmla="*/ 322333647 w 286977"/>
              <a:gd name="T49" fmla="*/ 53982481 h 285393"/>
              <a:gd name="T50" fmla="*/ 365990705 w 286977"/>
              <a:gd name="T51" fmla="*/ 74855783 h 285393"/>
              <a:gd name="T52" fmla="*/ 288863469 w 286977"/>
              <a:gd name="T53" fmla="*/ 17990637 h 285393"/>
              <a:gd name="T54" fmla="*/ 430747614 w 286977"/>
              <a:gd name="T55" fmla="*/ 143950818 h 285393"/>
              <a:gd name="T56" fmla="*/ 372535811 w 286977"/>
              <a:gd name="T57" fmla="*/ 310218792 h 285393"/>
              <a:gd name="T58" fmla="*/ 493325505 w 286977"/>
              <a:gd name="T59" fmla="*/ 362758482 h 285393"/>
              <a:gd name="T60" fmla="*/ 578451832 w 286977"/>
              <a:gd name="T61" fmla="*/ 562854591 h 285393"/>
              <a:gd name="T62" fmla="*/ 560265652 w 286977"/>
              <a:gd name="T63" fmla="*/ 562854591 h 285393"/>
              <a:gd name="T64" fmla="*/ 489686000 w 286977"/>
              <a:gd name="T65" fmla="*/ 380034497 h 285393"/>
              <a:gd name="T66" fmla="*/ 363809214 w 286977"/>
              <a:gd name="T67" fmla="*/ 449851288 h 285393"/>
              <a:gd name="T68" fmla="*/ 357259676 w 286977"/>
              <a:gd name="T69" fmla="*/ 453450642 h 285393"/>
              <a:gd name="T70" fmla="*/ 297592685 w 286977"/>
              <a:gd name="T71" fmla="*/ 404507218 h 285393"/>
              <a:gd name="T72" fmla="*/ 288863469 w 286977"/>
              <a:gd name="T73" fmla="*/ 571490988 h 285393"/>
              <a:gd name="T74" fmla="*/ 280128726 w 286977"/>
              <a:gd name="T75" fmla="*/ 404507218 h 285393"/>
              <a:gd name="T76" fmla="*/ 220467810 w 286977"/>
              <a:gd name="T77" fmla="*/ 453450642 h 285393"/>
              <a:gd name="T78" fmla="*/ 213189989 w 286977"/>
              <a:gd name="T79" fmla="*/ 449851288 h 285393"/>
              <a:gd name="T80" fmla="*/ 88040611 w 286977"/>
              <a:gd name="T81" fmla="*/ 380034497 h 285393"/>
              <a:gd name="T82" fmla="*/ 17462714 w 286977"/>
              <a:gd name="T83" fmla="*/ 562854591 h 285393"/>
              <a:gd name="T84" fmla="*/ 0 w 286977"/>
              <a:gd name="T85" fmla="*/ 562854591 h 285393"/>
              <a:gd name="T86" fmla="*/ 85126563 w 286977"/>
              <a:gd name="T87" fmla="*/ 362758482 h 285393"/>
              <a:gd name="T88" fmla="*/ 205188460 w 286977"/>
              <a:gd name="T89" fmla="*/ 310218792 h 285393"/>
              <a:gd name="T90" fmla="*/ 147704488 w 286977"/>
              <a:gd name="T91" fmla="*/ 143950818 h 285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86977" h="285393">
                <a:moveTo>
                  <a:pt x="223471" y="246063"/>
                </a:moveTo>
                <a:cubicBezTo>
                  <a:pt x="226036" y="246063"/>
                  <a:pt x="228234" y="248208"/>
                  <a:pt x="228234" y="250711"/>
                </a:cubicBezTo>
                <a:lnTo>
                  <a:pt x="228234" y="281102"/>
                </a:lnTo>
                <a:cubicBezTo>
                  <a:pt x="228234" y="283247"/>
                  <a:pt x="226036" y="285393"/>
                  <a:pt x="223471" y="285393"/>
                </a:cubicBezTo>
                <a:cubicBezTo>
                  <a:pt x="221273" y="285393"/>
                  <a:pt x="219075" y="283247"/>
                  <a:pt x="219075" y="281102"/>
                </a:cubicBezTo>
                <a:lnTo>
                  <a:pt x="219075" y="250711"/>
                </a:lnTo>
                <a:cubicBezTo>
                  <a:pt x="219075" y="248208"/>
                  <a:pt x="221273" y="246063"/>
                  <a:pt x="223471" y="246063"/>
                </a:cubicBezTo>
                <a:close/>
                <a:moveTo>
                  <a:pt x="62929" y="246063"/>
                </a:moveTo>
                <a:cubicBezTo>
                  <a:pt x="65596" y="246063"/>
                  <a:pt x="67882" y="248208"/>
                  <a:pt x="67882" y="250711"/>
                </a:cubicBezTo>
                <a:lnTo>
                  <a:pt x="67882" y="281102"/>
                </a:lnTo>
                <a:cubicBezTo>
                  <a:pt x="67882" y="283247"/>
                  <a:pt x="65596" y="285393"/>
                  <a:pt x="62929" y="285393"/>
                </a:cubicBezTo>
                <a:cubicBezTo>
                  <a:pt x="61024" y="285393"/>
                  <a:pt x="58738" y="283247"/>
                  <a:pt x="58738" y="281102"/>
                </a:cubicBezTo>
                <a:lnTo>
                  <a:pt x="58738" y="250711"/>
                </a:lnTo>
                <a:cubicBezTo>
                  <a:pt x="58738" y="248208"/>
                  <a:pt x="61024" y="246063"/>
                  <a:pt x="62929" y="246063"/>
                </a:cubicBezTo>
                <a:close/>
                <a:moveTo>
                  <a:pt x="183376" y="171090"/>
                </a:moveTo>
                <a:lnTo>
                  <a:pt x="150528" y="193016"/>
                </a:lnTo>
                <a:lnTo>
                  <a:pt x="176518" y="216020"/>
                </a:lnTo>
                <a:lnTo>
                  <a:pt x="199259" y="181514"/>
                </a:lnTo>
                <a:cubicBezTo>
                  <a:pt x="193123" y="180076"/>
                  <a:pt x="188069" y="176122"/>
                  <a:pt x="183376" y="171090"/>
                </a:cubicBezTo>
                <a:close/>
                <a:moveTo>
                  <a:pt x="102878" y="171090"/>
                </a:moveTo>
                <a:cubicBezTo>
                  <a:pt x="98908" y="176122"/>
                  <a:pt x="93132" y="180076"/>
                  <a:pt x="86995" y="181514"/>
                </a:cubicBezTo>
                <a:lnTo>
                  <a:pt x="110459" y="216020"/>
                </a:lnTo>
                <a:lnTo>
                  <a:pt x="136088" y="193016"/>
                </a:lnTo>
                <a:lnTo>
                  <a:pt x="102878" y="171090"/>
                </a:lnTo>
                <a:close/>
                <a:moveTo>
                  <a:pt x="112986" y="147368"/>
                </a:moveTo>
                <a:lnTo>
                  <a:pt x="110459" y="157432"/>
                </a:lnTo>
                <a:cubicBezTo>
                  <a:pt x="110098" y="159588"/>
                  <a:pt x="108654" y="161745"/>
                  <a:pt x="107932" y="163902"/>
                </a:cubicBezTo>
                <a:lnTo>
                  <a:pt x="143308" y="187265"/>
                </a:lnTo>
                <a:lnTo>
                  <a:pt x="179045" y="163902"/>
                </a:lnTo>
                <a:cubicBezTo>
                  <a:pt x="177601" y="161745"/>
                  <a:pt x="176879" y="159588"/>
                  <a:pt x="176157" y="157432"/>
                </a:cubicBezTo>
                <a:lnTo>
                  <a:pt x="173630" y="147368"/>
                </a:lnTo>
                <a:cubicBezTo>
                  <a:pt x="164245" y="152759"/>
                  <a:pt x="154137" y="155994"/>
                  <a:pt x="143308" y="155994"/>
                </a:cubicBezTo>
                <a:cubicBezTo>
                  <a:pt x="132479" y="155994"/>
                  <a:pt x="122371" y="152759"/>
                  <a:pt x="112986" y="147368"/>
                </a:cubicBezTo>
                <a:close/>
                <a:moveTo>
                  <a:pt x="166411" y="38459"/>
                </a:moveTo>
                <a:lnTo>
                  <a:pt x="166411" y="48164"/>
                </a:lnTo>
                <a:cubicBezTo>
                  <a:pt x="166411" y="50321"/>
                  <a:pt x="164967" y="52118"/>
                  <a:pt x="163523" y="52477"/>
                </a:cubicBezTo>
                <a:cubicBezTo>
                  <a:pt x="151249" y="56071"/>
                  <a:pt x="140420" y="57509"/>
                  <a:pt x="130674" y="57509"/>
                </a:cubicBezTo>
                <a:cubicBezTo>
                  <a:pt x="108654" y="57509"/>
                  <a:pt x="93493" y="49961"/>
                  <a:pt x="86635" y="44570"/>
                </a:cubicBezTo>
                <a:cubicBezTo>
                  <a:pt x="83386" y="52837"/>
                  <a:pt x="81942" y="61822"/>
                  <a:pt x="81942" y="71887"/>
                </a:cubicBezTo>
                <a:cubicBezTo>
                  <a:pt x="81942" y="113221"/>
                  <a:pt x="109376" y="147368"/>
                  <a:pt x="143308" y="147368"/>
                </a:cubicBezTo>
                <a:cubicBezTo>
                  <a:pt x="177240" y="147368"/>
                  <a:pt x="205035" y="113221"/>
                  <a:pt x="205035" y="71887"/>
                </a:cubicBezTo>
                <a:cubicBezTo>
                  <a:pt x="205035" y="59306"/>
                  <a:pt x="202147" y="48164"/>
                  <a:pt x="197455" y="38819"/>
                </a:cubicBezTo>
                <a:cubicBezTo>
                  <a:pt x="191318" y="43132"/>
                  <a:pt x="182654" y="46007"/>
                  <a:pt x="182294" y="46367"/>
                </a:cubicBezTo>
                <a:cubicBezTo>
                  <a:pt x="180850" y="46726"/>
                  <a:pt x="179767" y="46367"/>
                  <a:pt x="178684" y="46007"/>
                </a:cubicBezTo>
                <a:lnTo>
                  <a:pt x="166411" y="38459"/>
                </a:lnTo>
                <a:close/>
                <a:moveTo>
                  <a:pt x="143308" y="8986"/>
                </a:moveTo>
                <a:cubicBezTo>
                  <a:pt x="118761" y="8986"/>
                  <a:pt x="100713" y="19050"/>
                  <a:pt x="89883" y="37021"/>
                </a:cubicBezTo>
                <a:cubicBezTo>
                  <a:pt x="97825" y="42054"/>
                  <a:pt x="120927" y="55712"/>
                  <a:pt x="157747" y="44929"/>
                </a:cubicBezTo>
                <a:lnTo>
                  <a:pt x="157747" y="30911"/>
                </a:lnTo>
                <a:cubicBezTo>
                  <a:pt x="157747" y="29114"/>
                  <a:pt x="158469" y="27676"/>
                  <a:pt x="159913" y="26957"/>
                </a:cubicBezTo>
                <a:cubicBezTo>
                  <a:pt x="161357" y="26238"/>
                  <a:pt x="163162" y="26238"/>
                  <a:pt x="164245" y="26957"/>
                </a:cubicBezTo>
                <a:lnTo>
                  <a:pt x="181572" y="37381"/>
                </a:lnTo>
                <a:cubicBezTo>
                  <a:pt x="184459" y="35943"/>
                  <a:pt x="189152" y="34146"/>
                  <a:pt x="192762" y="31630"/>
                </a:cubicBezTo>
                <a:cubicBezTo>
                  <a:pt x="182654" y="16893"/>
                  <a:pt x="164967" y="8986"/>
                  <a:pt x="143308" y="8986"/>
                </a:cubicBezTo>
                <a:close/>
                <a:moveTo>
                  <a:pt x="143308" y="0"/>
                </a:moveTo>
                <a:cubicBezTo>
                  <a:pt x="185542" y="0"/>
                  <a:pt x="213699" y="28754"/>
                  <a:pt x="213699" y="71887"/>
                </a:cubicBezTo>
                <a:cubicBezTo>
                  <a:pt x="213699" y="101001"/>
                  <a:pt x="200703" y="127239"/>
                  <a:pt x="181572" y="142336"/>
                </a:cubicBezTo>
                <a:lnTo>
                  <a:pt x="184820" y="154916"/>
                </a:lnTo>
                <a:cubicBezTo>
                  <a:pt x="186986" y="164980"/>
                  <a:pt x="195650" y="173247"/>
                  <a:pt x="206118" y="174685"/>
                </a:cubicBezTo>
                <a:lnTo>
                  <a:pt x="244743" y="181154"/>
                </a:lnTo>
                <a:cubicBezTo>
                  <a:pt x="268928" y="185468"/>
                  <a:pt x="286977" y="206674"/>
                  <a:pt x="286977" y="230756"/>
                </a:cubicBezTo>
                <a:lnTo>
                  <a:pt x="286977" y="281078"/>
                </a:lnTo>
                <a:cubicBezTo>
                  <a:pt x="286977" y="283234"/>
                  <a:pt x="284811" y="285391"/>
                  <a:pt x="282284" y="285391"/>
                </a:cubicBezTo>
                <a:cubicBezTo>
                  <a:pt x="279758" y="285391"/>
                  <a:pt x="277953" y="283234"/>
                  <a:pt x="277953" y="281078"/>
                </a:cubicBezTo>
                <a:lnTo>
                  <a:pt x="277953" y="230756"/>
                </a:lnTo>
                <a:cubicBezTo>
                  <a:pt x="277953" y="210628"/>
                  <a:pt x="263153" y="193375"/>
                  <a:pt x="242938" y="189781"/>
                </a:cubicBezTo>
                <a:lnTo>
                  <a:pt x="208645" y="184030"/>
                </a:lnTo>
                <a:lnTo>
                  <a:pt x="180489" y="224646"/>
                </a:lnTo>
                <a:cubicBezTo>
                  <a:pt x="180128" y="225724"/>
                  <a:pt x="179045" y="226443"/>
                  <a:pt x="177601" y="226443"/>
                </a:cubicBezTo>
                <a:cubicBezTo>
                  <a:pt x="177240" y="226443"/>
                  <a:pt x="177240" y="226443"/>
                  <a:pt x="177240" y="226443"/>
                </a:cubicBezTo>
                <a:cubicBezTo>
                  <a:pt x="176157" y="226443"/>
                  <a:pt x="175435" y="226443"/>
                  <a:pt x="174352" y="225724"/>
                </a:cubicBezTo>
                <a:lnTo>
                  <a:pt x="147640" y="202002"/>
                </a:lnTo>
                <a:lnTo>
                  <a:pt x="147640" y="281078"/>
                </a:lnTo>
                <a:cubicBezTo>
                  <a:pt x="147640" y="283234"/>
                  <a:pt x="145835" y="285391"/>
                  <a:pt x="143308" y="285391"/>
                </a:cubicBezTo>
                <a:cubicBezTo>
                  <a:pt x="141142" y="285391"/>
                  <a:pt x="138976" y="283234"/>
                  <a:pt x="138976" y="281078"/>
                </a:cubicBezTo>
                <a:lnTo>
                  <a:pt x="138976" y="202002"/>
                </a:lnTo>
                <a:lnTo>
                  <a:pt x="112264" y="225724"/>
                </a:lnTo>
                <a:cubicBezTo>
                  <a:pt x="111542" y="226443"/>
                  <a:pt x="110459" y="226443"/>
                  <a:pt x="109376" y="226443"/>
                </a:cubicBezTo>
                <a:cubicBezTo>
                  <a:pt x="109015" y="226443"/>
                  <a:pt x="109015" y="226443"/>
                  <a:pt x="108654" y="226443"/>
                </a:cubicBezTo>
                <a:cubicBezTo>
                  <a:pt x="107571" y="226443"/>
                  <a:pt x="106127" y="225724"/>
                  <a:pt x="105766" y="224646"/>
                </a:cubicBezTo>
                <a:lnTo>
                  <a:pt x="77610" y="184030"/>
                </a:lnTo>
                <a:lnTo>
                  <a:pt x="43678" y="189781"/>
                </a:lnTo>
                <a:cubicBezTo>
                  <a:pt x="23463" y="193375"/>
                  <a:pt x="8663" y="210628"/>
                  <a:pt x="8663" y="230756"/>
                </a:cubicBezTo>
                <a:lnTo>
                  <a:pt x="8663" y="281078"/>
                </a:lnTo>
                <a:cubicBezTo>
                  <a:pt x="8663" y="283234"/>
                  <a:pt x="6859" y="285391"/>
                  <a:pt x="4693" y="285391"/>
                </a:cubicBezTo>
                <a:cubicBezTo>
                  <a:pt x="2166" y="285391"/>
                  <a:pt x="0" y="283234"/>
                  <a:pt x="0" y="281078"/>
                </a:cubicBezTo>
                <a:lnTo>
                  <a:pt x="0" y="230756"/>
                </a:lnTo>
                <a:cubicBezTo>
                  <a:pt x="0" y="206674"/>
                  <a:pt x="17688" y="185468"/>
                  <a:pt x="42234" y="181154"/>
                </a:cubicBezTo>
                <a:lnTo>
                  <a:pt x="80498" y="174685"/>
                </a:lnTo>
                <a:cubicBezTo>
                  <a:pt x="90605" y="173247"/>
                  <a:pt x="99269" y="164980"/>
                  <a:pt x="101796" y="154916"/>
                </a:cubicBezTo>
                <a:lnTo>
                  <a:pt x="105044" y="142336"/>
                </a:lnTo>
                <a:cubicBezTo>
                  <a:pt x="85913" y="127239"/>
                  <a:pt x="73278" y="101001"/>
                  <a:pt x="73278" y="71887"/>
                </a:cubicBezTo>
                <a:cubicBezTo>
                  <a:pt x="73278" y="28754"/>
                  <a:pt x="101435" y="0"/>
                  <a:pt x="143308"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sz="1350"/>
          </a:p>
        </p:txBody>
      </p:sp>
      <p:sp>
        <p:nvSpPr>
          <p:cNvPr id="34" name="TextBox 33">
            <a:extLst>
              <a:ext uri="{FF2B5EF4-FFF2-40B4-BE49-F238E27FC236}">
                <a16:creationId xmlns:a16="http://schemas.microsoft.com/office/drawing/2014/main" id="{F72D326F-8804-4F47-8C2A-7BEA11A1B6B0}"/>
              </a:ext>
            </a:extLst>
          </p:cNvPr>
          <p:cNvSpPr txBox="1"/>
          <p:nvPr/>
        </p:nvSpPr>
        <p:spPr>
          <a:xfrm>
            <a:off x="6759123" y="1703785"/>
            <a:ext cx="1227645" cy="274434"/>
          </a:xfrm>
          <a:prstGeom prst="rect">
            <a:avLst/>
          </a:prstGeom>
          <a:noFill/>
        </p:spPr>
        <p:txBody>
          <a:bodyPr wrap="none">
            <a:spAutoFit/>
          </a:bodyPr>
          <a:lstStyle/>
          <a:p>
            <a:pPr algn="ctr">
              <a:lnSpc>
                <a:spcPts val="1440"/>
              </a:lnSpc>
              <a:defRPr/>
            </a:pPr>
            <a:r>
              <a:rPr lang="en-US" b="1" spc="19" dirty="0">
                <a:solidFill>
                  <a:srgbClr val="FFC000"/>
                </a:solidFill>
                <a:latin typeface="Tahoma" panose="020B0604030504040204" pitchFamily="34" charset="0"/>
                <a:ea typeface="Source Sans Pro" panose="020B0503030403020204" pitchFamily="34" charset="0"/>
                <a:cs typeface="Tahoma" panose="020B0604030504040204" pitchFamily="34" charset="0"/>
              </a:rPr>
              <a:t>PATIENT</a:t>
            </a:r>
          </a:p>
        </p:txBody>
      </p:sp>
      <p:sp>
        <p:nvSpPr>
          <p:cNvPr id="24603" name="Freeform 412">
            <a:extLst>
              <a:ext uri="{FF2B5EF4-FFF2-40B4-BE49-F238E27FC236}">
                <a16:creationId xmlns:a16="http://schemas.microsoft.com/office/drawing/2014/main" id="{027AA464-23B0-7391-F5BD-6A258316FA23}"/>
              </a:ext>
            </a:extLst>
          </p:cNvPr>
          <p:cNvSpPr>
            <a:spLocks/>
          </p:cNvSpPr>
          <p:nvPr/>
        </p:nvSpPr>
        <p:spPr bwMode="auto">
          <a:xfrm>
            <a:off x="3619501" y="2809875"/>
            <a:ext cx="498872" cy="466725"/>
          </a:xfrm>
          <a:custGeom>
            <a:avLst/>
            <a:gdLst>
              <a:gd name="T0" fmla="*/ 2823688 w 309203"/>
              <a:gd name="T1" fmla="*/ 1138705 h 309203"/>
              <a:gd name="T2" fmla="*/ 1138345 w 309203"/>
              <a:gd name="T3" fmla="*/ 2125263 h 309203"/>
              <a:gd name="T4" fmla="*/ 1952327 w 309203"/>
              <a:gd name="T5" fmla="*/ 2451180 h 309203"/>
              <a:gd name="T6" fmla="*/ 2988648 w 309203"/>
              <a:gd name="T7" fmla="*/ 1599682 h 309203"/>
              <a:gd name="T8" fmla="*/ 2823688 w 309203"/>
              <a:gd name="T9" fmla="*/ 1138705 h 309203"/>
              <a:gd name="T10" fmla="*/ 1943655 w 309203"/>
              <a:gd name="T11" fmla="*/ 908368 h 309203"/>
              <a:gd name="T12" fmla="*/ 1990102 w 309203"/>
              <a:gd name="T13" fmla="*/ 946682 h 309203"/>
              <a:gd name="T14" fmla="*/ 1943655 w 309203"/>
              <a:gd name="T15" fmla="*/ 984996 h 309203"/>
              <a:gd name="T16" fmla="*/ 1786451 w 309203"/>
              <a:gd name="T17" fmla="*/ 996795 h 309203"/>
              <a:gd name="T18" fmla="*/ 1196923 w 309203"/>
              <a:gd name="T19" fmla="*/ 1598024 h 309203"/>
              <a:gd name="T20" fmla="*/ 1214786 w 309203"/>
              <a:gd name="T21" fmla="*/ 1727703 h 309203"/>
              <a:gd name="T22" fmla="*/ 1179065 w 309203"/>
              <a:gd name="T23" fmla="*/ 1771914 h 309203"/>
              <a:gd name="T24" fmla="*/ 1168337 w 309203"/>
              <a:gd name="T25" fmla="*/ 1774858 h 309203"/>
              <a:gd name="T26" fmla="*/ 1125466 w 309203"/>
              <a:gd name="T27" fmla="*/ 1742429 h 309203"/>
              <a:gd name="T28" fmla="*/ 1107598 w 309203"/>
              <a:gd name="T29" fmla="*/ 1598024 h 309203"/>
              <a:gd name="T30" fmla="*/ 1768591 w 309203"/>
              <a:gd name="T31" fmla="*/ 923104 h 309203"/>
              <a:gd name="T32" fmla="*/ 1943655 w 309203"/>
              <a:gd name="T33" fmla="*/ 908368 h 309203"/>
              <a:gd name="T34" fmla="*/ 1952327 w 309203"/>
              <a:gd name="T35" fmla="*/ 751130 h 309203"/>
              <a:gd name="T36" fmla="*/ 916019 w 309203"/>
              <a:gd name="T37" fmla="*/ 1599682 h 309203"/>
              <a:gd name="T38" fmla="*/ 1080957 w 309203"/>
              <a:gd name="T39" fmla="*/ 2063597 h 309203"/>
              <a:gd name="T40" fmla="*/ 2769910 w 309203"/>
              <a:gd name="T41" fmla="*/ 1077046 h 309203"/>
              <a:gd name="T42" fmla="*/ 1952327 w 309203"/>
              <a:gd name="T43" fmla="*/ 751130 h 309203"/>
              <a:gd name="T44" fmla="*/ 1952327 w 309203"/>
              <a:gd name="T45" fmla="*/ 674790 h 309203"/>
              <a:gd name="T46" fmla="*/ 2870303 w 309203"/>
              <a:gd name="T47" fmla="*/ 1059429 h 309203"/>
              <a:gd name="T48" fmla="*/ 2870303 w 309203"/>
              <a:gd name="T49" fmla="*/ 1065294 h 309203"/>
              <a:gd name="T50" fmla="*/ 2873896 w 309203"/>
              <a:gd name="T51" fmla="*/ 1065294 h 309203"/>
              <a:gd name="T52" fmla="*/ 3081860 w 309203"/>
              <a:gd name="T53" fmla="*/ 1599682 h 309203"/>
              <a:gd name="T54" fmla="*/ 1952327 w 309203"/>
              <a:gd name="T55" fmla="*/ 2527516 h 309203"/>
              <a:gd name="T56" fmla="*/ 1034351 w 309203"/>
              <a:gd name="T57" fmla="*/ 2139941 h 309203"/>
              <a:gd name="T58" fmla="*/ 1030758 w 309203"/>
              <a:gd name="T59" fmla="*/ 2139941 h 309203"/>
              <a:gd name="T60" fmla="*/ 1030758 w 309203"/>
              <a:gd name="T61" fmla="*/ 2137012 h 309203"/>
              <a:gd name="T62" fmla="*/ 822785 w 309203"/>
              <a:gd name="T63" fmla="*/ 1599682 h 309203"/>
              <a:gd name="T64" fmla="*/ 1952327 w 309203"/>
              <a:gd name="T65" fmla="*/ 674790 h 309203"/>
              <a:gd name="T66" fmla="*/ 575705 w 309203"/>
              <a:gd name="T67" fmla="*/ 252417 h 309203"/>
              <a:gd name="T68" fmla="*/ 637795 w 309203"/>
              <a:gd name="T69" fmla="*/ 275838 h 309203"/>
              <a:gd name="T70" fmla="*/ 608571 w 309203"/>
              <a:gd name="T71" fmla="*/ 325626 h 309203"/>
              <a:gd name="T72" fmla="*/ 363939 w 309203"/>
              <a:gd name="T73" fmla="*/ 609727 h 309203"/>
              <a:gd name="T74" fmla="*/ 363939 w 309203"/>
              <a:gd name="T75" fmla="*/ 1046120 h 309203"/>
              <a:gd name="T76" fmla="*/ 316459 w 309203"/>
              <a:gd name="T77" fmla="*/ 1087119 h 309203"/>
              <a:gd name="T78" fmla="*/ 268982 w 309203"/>
              <a:gd name="T79" fmla="*/ 1046120 h 309203"/>
              <a:gd name="T80" fmla="*/ 268982 w 309203"/>
              <a:gd name="T81" fmla="*/ 609727 h 309203"/>
              <a:gd name="T82" fmla="*/ 575705 w 309203"/>
              <a:gd name="T83" fmla="*/ 252417 h 309203"/>
              <a:gd name="T84" fmla="*/ 751586 w 309203"/>
              <a:gd name="T85" fmla="*/ 0 h 309203"/>
              <a:gd name="T86" fmla="*/ 1499567 w 309203"/>
              <a:gd name="T87" fmla="*/ 611311 h 309203"/>
              <a:gd name="T88" fmla="*/ 1452831 w 309203"/>
              <a:gd name="T89" fmla="*/ 649506 h 309203"/>
              <a:gd name="T90" fmla="*/ 1409682 w 309203"/>
              <a:gd name="T91" fmla="*/ 611311 h 309203"/>
              <a:gd name="T92" fmla="*/ 751586 w 309203"/>
              <a:gd name="T93" fmla="*/ 76418 h 309203"/>
              <a:gd name="T94" fmla="*/ 97080 w 309203"/>
              <a:gd name="T95" fmla="*/ 611311 h 309203"/>
              <a:gd name="T96" fmla="*/ 97080 w 309203"/>
              <a:gd name="T97" fmla="*/ 1225545 h 309203"/>
              <a:gd name="T98" fmla="*/ 704827 w 309203"/>
              <a:gd name="T99" fmla="*/ 1225545 h 309203"/>
              <a:gd name="T100" fmla="*/ 751586 w 309203"/>
              <a:gd name="T101" fmla="*/ 1263754 h 309203"/>
              <a:gd name="T102" fmla="*/ 704827 w 309203"/>
              <a:gd name="T103" fmla="*/ 1301963 h 309203"/>
              <a:gd name="T104" fmla="*/ 97080 w 309203"/>
              <a:gd name="T105" fmla="*/ 1301963 h 309203"/>
              <a:gd name="T106" fmla="*/ 97080 w 309203"/>
              <a:gd name="T107" fmla="*/ 1913270 h 309203"/>
              <a:gd name="T108" fmla="*/ 751586 w 309203"/>
              <a:gd name="T109" fmla="*/ 2451108 h 309203"/>
              <a:gd name="T110" fmla="*/ 1075241 w 309203"/>
              <a:gd name="T111" fmla="*/ 2380572 h 309203"/>
              <a:gd name="T112" fmla="*/ 1139965 w 309203"/>
              <a:gd name="T113" fmla="*/ 2395258 h 309203"/>
              <a:gd name="T114" fmla="*/ 1121985 w 309203"/>
              <a:gd name="T115" fmla="*/ 2448163 h 309203"/>
              <a:gd name="T116" fmla="*/ 751586 w 309203"/>
              <a:gd name="T117" fmla="*/ 2527516 h 309203"/>
              <a:gd name="T118" fmla="*/ 0 w 309203"/>
              <a:gd name="T119" fmla="*/ 1913270 h 309203"/>
              <a:gd name="T120" fmla="*/ 0 w 309203"/>
              <a:gd name="T121" fmla="*/ 611311 h 309203"/>
              <a:gd name="T122" fmla="*/ 751586 w 309203"/>
              <a:gd name="T123" fmla="*/ 0 h 3092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09203" h="309203">
                <a:moveTo>
                  <a:pt x="283300" y="139303"/>
                </a:moveTo>
                <a:lnTo>
                  <a:pt x="114210" y="259993"/>
                </a:lnTo>
                <a:cubicBezTo>
                  <a:pt x="133277" y="284059"/>
                  <a:pt x="162778" y="299864"/>
                  <a:pt x="195877" y="299864"/>
                </a:cubicBezTo>
                <a:cubicBezTo>
                  <a:pt x="253440" y="299864"/>
                  <a:pt x="299850" y="253168"/>
                  <a:pt x="299850" y="195697"/>
                </a:cubicBezTo>
                <a:cubicBezTo>
                  <a:pt x="299850" y="175223"/>
                  <a:pt x="293733" y="155826"/>
                  <a:pt x="283300" y="139303"/>
                </a:cubicBezTo>
                <a:close/>
                <a:moveTo>
                  <a:pt x="195007" y="111125"/>
                </a:moveTo>
                <a:cubicBezTo>
                  <a:pt x="197874" y="111125"/>
                  <a:pt x="199667" y="113288"/>
                  <a:pt x="199667" y="115812"/>
                </a:cubicBezTo>
                <a:cubicBezTo>
                  <a:pt x="199667" y="118336"/>
                  <a:pt x="197874" y="120499"/>
                  <a:pt x="195007" y="120499"/>
                </a:cubicBezTo>
                <a:cubicBezTo>
                  <a:pt x="189630" y="120499"/>
                  <a:pt x="184611" y="120860"/>
                  <a:pt x="179234" y="121942"/>
                </a:cubicBezTo>
                <a:cubicBezTo>
                  <a:pt x="145180" y="129513"/>
                  <a:pt x="120087" y="160520"/>
                  <a:pt x="120087" y="195494"/>
                </a:cubicBezTo>
                <a:cubicBezTo>
                  <a:pt x="120087" y="200902"/>
                  <a:pt x="120804" y="206310"/>
                  <a:pt x="121879" y="211358"/>
                </a:cubicBezTo>
                <a:cubicBezTo>
                  <a:pt x="122238" y="213882"/>
                  <a:pt x="120804" y="216405"/>
                  <a:pt x="118295" y="216766"/>
                </a:cubicBezTo>
                <a:cubicBezTo>
                  <a:pt x="117936" y="217127"/>
                  <a:pt x="117578" y="217127"/>
                  <a:pt x="117219" y="217127"/>
                </a:cubicBezTo>
                <a:cubicBezTo>
                  <a:pt x="115068" y="217127"/>
                  <a:pt x="113276" y="215324"/>
                  <a:pt x="112918" y="213160"/>
                </a:cubicBezTo>
                <a:cubicBezTo>
                  <a:pt x="111484" y="207392"/>
                  <a:pt x="111125" y="201623"/>
                  <a:pt x="111125" y="195494"/>
                </a:cubicBezTo>
                <a:cubicBezTo>
                  <a:pt x="111125" y="156194"/>
                  <a:pt x="139086" y="121220"/>
                  <a:pt x="177442" y="112928"/>
                </a:cubicBezTo>
                <a:cubicBezTo>
                  <a:pt x="183177" y="111846"/>
                  <a:pt x="188913" y="111125"/>
                  <a:pt x="195007" y="111125"/>
                </a:cubicBezTo>
                <a:close/>
                <a:moveTo>
                  <a:pt x="195877" y="91889"/>
                </a:moveTo>
                <a:cubicBezTo>
                  <a:pt x="138674" y="91889"/>
                  <a:pt x="91904" y="138585"/>
                  <a:pt x="91904" y="195697"/>
                </a:cubicBezTo>
                <a:cubicBezTo>
                  <a:pt x="91904" y="216530"/>
                  <a:pt x="98020" y="236286"/>
                  <a:pt x="108453" y="252450"/>
                </a:cubicBezTo>
                <a:lnTo>
                  <a:pt x="277904" y="131760"/>
                </a:lnTo>
                <a:cubicBezTo>
                  <a:pt x="258836" y="107694"/>
                  <a:pt x="228975" y="91889"/>
                  <a:pt x="195877" y="91889"/>
                </a:cubicBezTo>
                <a:close/>
                <a:moveTo>
                  <a:pt x="195877" y="82550"/>
                </a:moveTo>
                <a:cubicBezTo>
                  <a:pt x="234012" y="82550"/>
                  <a:pt x="267470" y="101228"/>
                  <a:pt x="287977" y="129605"/>
                </a:cubicBezTo>
                <a:cubicBezTo>
                  <a:pt x="287977" y="129964"/>
                  <a:pt x="287977" y="129964"/>
                  <a:pt x="287977" y="130323"/>
                </a:cubicBezTo>
                <a:cubicBezTo>
                  <a:pt x="288337" y="130323"/>
                  <a:pt x="288337" y="130323"/>
                  <a:pt x="288337" y="130323"/>
                </a:cubicBezTo>
                <a:cubicBezTo>
                  <a:pt x="301648" y="149001"/>
                  <a:pt x="309203" y="171631"/>
                  <a:pt x="309203" y="195697"/>
                </a:cubicBezTo>
                <a:cubicBezTo>
                  <a:pt x="309203" y="258197"/>
                  <a:pt x="258476" y="309203"/>
                  <a:pt x="195877" y="309203"/>
                </a:cubicBezTo>
                <a:cubicBezTo>
                  <a:pt x="158101" y="309203"/>
                  <a:pt x="124283" y="290525"/>
                  <a:pt x="103776" y="261789"/>
                </a:cubicBezTo>
                <a:lnTo>
                  <a:pt x="103416" y="261789"/>
                </a:lnTo>
                <a:lnTo>
                  <a:pt x="103416" y="261430"/>
                </a:lnTo>
                <a:cubicBezTo>
                  <a:pt x="90105" y="242752"/>
                  <a:pt x="82550" y="220122"/>
                  <a:pt x="82550" y="195697"/>
                </a:cubicBezTo>
                <a:cubicBezTo>
                  <a:pt x="82550" y="133197"/>
                  <a:pt x="133277" y="82550"/>
                  <a:pt x="195877" y="82550"/>
                </a:cubicBezTo>
                <a:close/>
                <a:moveTo>
                  <a:pt x="57761" y="30879"/>
                </a:moveTo>
                <a:cubicBezTo>
                  <a:pt x="60325" y="30162"/>
                  <a:pt x="63256" y="31595"/>
                  <a:pt x="63989" y="33745"/>
                </a:cubicBezTo>
                <a:cubicBezTo>
                  <a:pt x="64721" y="36253"/>
                  <a:pt x="63622" y="39119"/>
                  <a:pt x="61058" y="39836"/>
                </a:cubicBezTo>
                <a:cubicBezTo>
                  <a:pt x="46404" y="45210"/>
                  <a:pt x="36513" y="59184"/>
                  <a:pt x="36513" y="74590"/>
                </a:cubicBezTo>
                <a:lnTo>
                  <a:pt x="36513" y="127976"/>
                </a:lnTo>
                <a:cubicBezTo>
                  <a:pt x="36513" y="130842"/>
                  <a:pt x="34315" y="132992"/>
                  <a:pt x="31750" y="132992"/>
                </a:cubicBezTo>
                <a:cubicBezTo>
                  <a:pt x="28819" y="132992"/>
                  <a:pt x="26988" y="130842"/>
                  <a:pt x="26988" y="127976"/>
                </a:cubicBezTo>
                <a:lnTo>
                  <a:pt x="26988" y="74590"/>
                </a:lnTo>
                <a:cubicBezTo>
                  <a:pt x="26988" y="55242"/>
                  <a:pt x="39444" y="38044"/>
                  <a:pt x="57761" y="30879"/>
                </a:cubicBezTo>
                <a:close/>
                <a:moveTo>
                  <a:pt x="75406" y="0"/>
                </a:moveTo>
                <a:cubicBezTo>
                  <a:pt x="116898" y="0"/>
                  <a:pt x="150452" y="33437"/>
                  <a:pt x="150452" y="74784"/>
                </a:cubicBezTo>
                <a:cubicBezTo>
                  <a:pt x="150452" y="77301"/>
                  <a:pt x="148648" y="79458"/>
                  <a:pt x="145762" y="79458"/>
                </a:cubicBezTo>
                <a:cubicBezTo>
                  <a:pt x="143237" y="79458"/>
                  <a:pt x="141433" y="77301"/>
                  <a:pt x="141433" y="74784"/>
                </a:cubicBezTo>
                <a:cubicBezTo>
                  <a:pt x="141433" y="38830"/>
                  <a:pt x="111486" y="9348"/>
                  <a:pt x="75406" y="9348"/>
                </a:cubicBezTo>
                <a:cubicBezTo>
                  <a:pt x="39327" y="9348"/>
                  <a:pt x="9741" y="38830"/>
                  <a:pt x="9741" y="74784"/>
                </a:cubicBezTo>
                <a:lnTo>
                  <a:pt x="9741" y="149927"/>
                </a:lnTo>
                <a:lnTo>
                  <a:pt x="70716" y="149927"/>
                </a:lnTo>
                <a:cubicBezTo>
                  <a:pt x="73241" y="149927"/>
                  <a:pt x="75406" y="152085"/>
                  <a:pt x="75406" y="154601"/>
                </a:cubicBezTo>
                <a:cubicBezTo>
                  <a:pt x="75406" y="157118"/>
                  <a:pt x="73241" y="159275"/>
                  <a:pt x="70716" y="159275"/>
                </a:cubicBezTo>
                <a:lnTo>
                  <a:pt x="9741" y="159275"/>
                </a:lnTo>
                <a:lnTo>
                  <a:pt x="9741" y="234059"/>
                </a:lnTo>
                <a:cubicBezTo>
                  <a:pt x="9741" y="270372"/>
                  <a:pt x="39327" y="299855"/>
                  <a:pt x="75406" y="299855"/>
                </a:cubicBezTo>
                <a:cubicBezTo>
                  <a:pt x="86952" y="299855"/>
                  <a:pt x="98136" y="296978"/>
                  <a:pt x="107878" y="291226"/>
                </a:cubicBezTo>
                <a:cubicBezTo>
                  <a:pt x="110043" y="289788"/>
                  <a:pt x="112930" y="290866"/>
                  <a:pt x="114373" y="293023"/>
                </a:cubicBezTo>
                <a:cubicBezTo>
                  <a:pt x="115816" y="295181"/>
                  <a:pt x="114734" y="298057"/>
                  <a:pt x="112569" y="299495"/>
                </a:cubicBezTo>
                <a:cubicBezTo>
                  <a:pt x="101384" y="305607"/>
                  <a:pt x="88395" y="309203"/>
                  <a:pt x="75406" y="309203"/>
                </a:cubicBezTo>
                <a:cubicBezTo>
                  <a:pt x="33915" y="309203"/>
                  <a:pt x="0" y="275766"/>
                  <a:pt x="0" y="234059"/>
                </a:cubicBezTo>
                <a:lnTo>
                  <a:pt x="0" y="74784"/>
                </a:lnTo>
                <a:cubicBezTo>
                  <a:pt x="0" y="33437"/>
                  <a:pt x="33915" y="0"/>
                  <a:pt x="7540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sz="1350"/>
          </a:p>
        </p:txBody>
      </p:sp>
      <p:sp>
        <p:nvSpPr>
          <p:cNvPr id="2" name="Rectangle 1">
            <a:extLst>
              <a:ext uri="{FF2B5EF4-FFF2-40B4-BE49-F238E27FC236}">
                <a16:creationId xmlns:a16="http://schemas.microsoft.com/office/drawing/2014/main" id="{44A6E46F-E029-0F4A-9080-4D004F72B563}"/>
              </a:ext>
            </a:extLst>
          </p:cNvPr>
          <p:cNvSpPr/>
          <p:nvPr/>
        </p:nvSpPr>
        <p:spPr>
          <a:xfrm>
            <a:off x="259561" y="3500438"/>
            <a:ext cx="1874039" cy="271869"/>
          </a:xfrm>
          <a:prstGeom prst="rect">
            <a:avLst/>
          </a:prstGeom>
        </p:spPr>
        <p:txBody>
          <a:bodyPr wrap="none">
            <a:spAutoFit/>
          </a:bodyPr>
          <a:lstStyle/>
          <a:p>
            <a:pPr algn="r">
              <a:lnSpc>
                <a:spcPts val="1350"/>
              </a:lnSpc>
              <a:defRPr/>
            </a:pPr>
            <a:r>
              <a:rPr lang="en-US" sz="1200" spc="-11" dirty="0">
                <a:latin typeface="Tahoma" panose="020B0604030504040204" pitchFamily="34" charset="0"/>
                <a:ea typeface="Source Sans Pro" panose="020B0503030403020204" pitchFamily="34" charset="0"/>
                <a:cs typeface="Tahoma" panose="020B0604030504040204" pitchFamily="34" charset="0"/>
              </a:rPr>
              <a:t>Positioning and sequence</a:t>
            </a:r>
          </a:p>
        </p:txBody>
      </p:sp>
      <p:sp>
        <p:nvSpPr>
          <p:cNvPr id="3" name="Rectangle 2">
            <a:extLst>
              <a:ext uri="{FF2B5EF4-FFF2-40B4-BE49-F238E27FC236}">
                <a16:creationId xmlns:a16="http://schemas.microsoft.com/office/drawing/2014/main" id="{3373B614-218B-454A-80CC-C952794BECAC}"/>
              </a:ext>
            </a:extLst>
          </p:cNvPr>
          <p:cNvSpPr/>
          <p:nvPr/>
        </p:nvSpPr>
        <p:spPr>
          <a:xfrm>
            <a:off x="6535341" y="4908948"/>
            <a:ext cx="2208609" cy="451406"/>
          </a:xfrm>
          <a:prstGeom prst="rect">
            <a:avLst/>
          </a:prstGeom>
        </p:spPr>
        <p:txBody>
          <a:bodyPr>
            <a:spAutoFit/>
          </a:bodyPr>
          <a:lstStyle/>
          <a:p>
            <a:pPr>
              <a:lnSpc>
                <a:spcPts val="1350"/>
              </a:lnSpc>
              <a:defRPr/>
            </a:pPr>
            <a:r>
              <a:rPr lang="en-US" sz="1200" spc="-11" dirty="0">
                <a:latin typeface="Tahoma" panose="020B0604030504040204" pitchFamily="34" charset="0"/>
                <a:ea typeface="Source Sans Pro" panose="020B0503030403020204" pitchFamily="34" charset="0"/>
                <a:cs typeface="Tahoma" panose="020B0604030504040204" pitchFamily="34" charset="0"/>
              </a:rPr>
              <a:t>Prior treatment success or failure</a:t>
            </a:r>
          </a:p>
        </p:txBody>
      </p:sp>
      <p:sp>
        <p:nvSpPr>
          <p:cNvPr id="24606" name="Title 18">
            <a:extLst>
              <a:ext uri="{FF2B5EF4-FFF2-40B4-BE49-F238E27FC236}">
                <a16:creationId xmlns:a16="http://schemas.microsoft.com/office/drawing/2014/main" id="{7817EC0E-7904-E119-5607-8BCC3FB0E31C}"/>
              </a:ext>
            </a:extLst>
          </p:cNvPr>
          <p:cNvSpPr>
            <a:spLocks noGrp="1" noChangeArrowheads="1"/>
          </p:cNvSpPr>
          <p:nvPr>
            <p:ph type="title"/>
          </p:nvPr>
        </p:nvSpPr>
        <p:spPr/>
        <p:txBody>
          <a:bodyPr>
            <a:normAutofit fontScale="90000"/>
          </a:bodyPr>
          <a:lstStyle/>
          <a:p>
            <a:r>
              <a:rPr lang="en-US" altLang="en-US" dirty="0"/>
              <a:t>Pieces of the Therapy Choice </a:t>
            </a:r>
            <a:br>
              <a:rPr lang="en-US" altLang="en-US" dirty="0"/>
            </a:br>
            <a:r>
              <a:rPr lang="en-US" altLang="en-US" dirty="0"/>
              <a:t>Puzzle in IBD</a:t>
            </a:r>
          </a:p>
        </p:txBody>
      </p:sp>
      <p:sp>
        <p:nvSpPr>
          <p:cNvPr id="24607" name="Footer Placeholder 3">
            <a:extLst>
              <a:ext uri="{FF2B5EF4-FFF2-40B4-BE49-F238E27FC236}">
                <a16:creationId xmlns:a16="http://schemas.microsoft.com/office/drawing/2014/main" id="{96C091DB-2094-E8DA-3441-3A27EC15FBDE}"/>
              </a:ext>
            </a:extLst>
          </p:cNvPr>
          <p:cNvSpPr>
            <a:spLocks noGrp="1" noChangeArrowheads="1"/>
          </p:cNvSpPr>
          <p:nvPr>
            <p:ph type="ftr" sz="quarter" idx="1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557213" indent="-214313">
              <a:defRPr sz="2400">
                <a:solidFill>
                  <a:schemeClr val="tx1"/>
                </a:solidFill>
                <a:latin typeface="Arial" panose="020B0604020202020204" pitchFamily="34" charset="0"/>
                <a:cs typeface="Arial" panose="020B0604020202020204" pitchFamily="34" charset="0"/>
              </a:defRPr>
            </a:lvl2pPr>
            <a:lvl3pPr marL="857250" indent="-171450">
              <a:defRPr sz="2400">
                <a:solidFill>
                  <a:schemeClr val="tx1"/>
                </a:solidFill>
                <a:latin typeface="Arial" panose="020B0604020202020204" pitchFamily="34" charset="0"/>
                <a:cs typeface="Arial" panose="020B0604020202020204" pitchFamily="34" charset="0"/>
              </a:defRPr>
            </a:lvl3pPr>
            <a:lvl4pPr marL="1200150" indent="-171450">
              <a:defRPr sz="2400">
                <a:solidFill>
                  <a:schemeClr val="tx1"/>
                </a:solidFill>
                <a:latin typeface="Arial" panose="020B0604020202020204" pitchFamily="34" charset="0"/>
                <a:cs typeface="Arial" panose="020B0604020202020204" pitchFamily="34" charset="0"/>
              </a:defRPr>
            </a:lvl4pPr>
            <a:lvl5pPr marL="1543050" indent="-171450">
              <a:defRPr sz="2400">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200" dirty="0"/>
              <a:t>EIM = extraintestinal manifestations; TDM = therapeutic drug monitoring</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91608"/>
            <a:ext cx="9143999" cy="1016127"/>
          </a:xfrm>
        </p:spPr>
        <p:txBody>
          <a:bodyPr/>
          <a:lstStyle/>
          <a:p>
            <a:r>
              <a:rPr lang="en-US" b="0" dirty="0">
                <a:solidFill>
                  <a:schemeClr val="accent5">
                    <a:lumMod val="75000"/>
                  </a:schemeClr>
                </a:solidFill>
              </a:rPr>
              <a:t>Biologic Naïve Moderate to Severe UC</a:t>
            </a:r>
          </a:p>
        </p:txBody>
      </p:sp>
    </p:spTree>
    <p:extLst>
      <p:ext uri="{BB962C8B-B14F-4D97-AF65-F5344CB8AC3E}">
        <p14:creationId xmlns:p14="http://schemas.microsoft.com/office/powerpoint/2010/main" val="3198017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 1: Bio-naïve UC</a:t>
            </a:r>
          </a:p>
        </p:txBody>
      </p:sp>
      <p:sp>
        <p:nvSpPr>
          <p:cNvPr id="2" name="TextBox 1">
            <a:extLst>
              <a:ext uri="{FF2B5EF4-FFF2-40B4-BE49-F238E27FC236}">
                <a16:creationId xmlns:a16="http://schemas.microsoft.com/office/drawing/2014/main" id="{C89B543D-3434-BA6A-98E4-D083BCF11ADB}"/>
              </a:ext>
            </a:extLst>
          </p:cNvPr>
          <p:cNvSpPr txBox="1"/>
          <p:nvPr/>
        </p:nvSpPr>
        <p:spPr>
          <a:xfrm>
            <a:off x="565007" y="2052204"/>
            <a:ext cx="7897090"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892" indent="-342892">
              <a:buFont typeface="Arial,Sans-Serif"/>
              <a:buChar char="•"/>
            </a:pPr>
            <a:r>
              <a:rPr lang="en-US" sz="2000" dirty="0">
                <a:cs typeface="Arial"/>
              </a:rPr>
              <a:t>35 </a:t>
            </a:r>
            <a:r>
              <a:rPr lang="en-US" sz="2000" dirty="0" err="1">
                <a:cs typeface="Arial"/>
              </a:rPr>
              <a:t>yo</a:t>
            </a:r>
            <a:r>
              <a:rPr lang="en-US" sz="2000" dirty="0">
                <a:cs typeface="Arial"/>
              </a:rPr>
              <a:t> M with PMH of Non-</a:t>
            </a:r>
            <a:r>
              <a:rPr lang="en-US" sz="2000" dirty="0" err="1">
                <a:cs typeface="Arial"/>
              </a:rPr>
              <a:t>Hodgkins</a:t>
            </a:r>
            <a:r>
              <a:rPr lang="en-US" sz="2000" dirty="0">
                <a:cs typeface="Arial"/>
              </a:rPr>
              <a:t> lymphoma diagnosed age 9 s/p chemotherapy with CHOP and rituximab in remission. He presented with UC diagnosed 9 months ago when he presented to his primary physician with rectal bleeding, abdominal cramping  and diarrhea.  He had a colonoscopy with proctosigmoiditis with endoscopic severity of a Mayo 1.  The disease extended to 25 cm from the anal verge.  Stool studies were negative and he was initiated on oral mesalamine (delayed release) at 4.8 gram a day.</a:t>
            </a:r>
          </a:p>
          <a:p>
            <a:pPr marL="342892" indent="-342892">
              <a:buFont typeface="Arial,Sans-Serif"/>
              <a:buChar char="•"/>
            </a:pPr>
            <a:r>
              <a:rPr lang="en-US" sz="2000" dirty="0">
                <a:cs typeface="Arial"/>
              </a:rPr>
              <a:t>He did well until 6 weeks ago when his symptoms returned associated with an increase in his CRP from 1.0 to 28</a:t>
            </a:r>
          </a:p>
          <a:p>
            <a:pPr marL="342892" indent="-342892">
              <a:buFont typeface="Arial,Sans-Serif"/>
              <a:buChar char="•"/>
            </a:pPr>
            <a:r>
              <a:rPr lang="en-US" sz="2000" dirty="0">
                <a:cs typeface="Arial"/>
              </a:rPr>
              <a:t>Flexible sigmoidoscopy confirmed Mayo 2 colitis</a:t>
            </a:r>
          </a:p>
          <a:p>
            <a:pPr marL="342892" indent="-342892">
              <a:buFont typeface="Arial,Sans-Serif"/>
              <a:buChar char="•"/>
            </a:pPr>
            <a:r>
              <a:rPr lang="en-US" sz="2000" dirty="0">
                <a:cs typeface="Arial"/>
              </a:rPr>
              <a:t>What should the next therapy be?</a:t>
            </a:r>
          </a:p>
          <a:p>
            <a:pPr marL="342892" indent="-342892">
              <a:buFont typeface="Arial"/>
              <a:buChar char="•"/>
            </a:pPr>
            <a:endParaRPr lang="en-US" sz="2000" dirty="0">
              <a:cs typeface="Arial"/>
            </a:endParaRPr>
          </a:p>
        </p:txBody>
      </p:sp>
    </p:spTree>
    <p:extLst>
      <p:ext uri="{BB962C8B-B14F-4D97-AF65-F5344CB8AC3E}">
        <p14:creationId xmlns:p14="http://schemas.microsoft.com/office/powerpoint/2010/main" val="354102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758345" y="320457"/>
            <a:ext cx="7771401" cy="1658534"/>
          </a:xfrm>
          <a:prstGeom prst="rect">
            <a:avLst/>
          </a:prstGeom>
        </p:spPr>
        <p:txBody>
          <a:bodyPr vert="horz" wrap="square" lIns="0" tIns="448694" rIns="0" bIns="0" rtlCol="0">
            <a:spAutoFit/>
          </a:bodyPr>
          <a:lstStyle/>
          <a:p>
            <a:pPr marL="566420" marR="5080" indent="492759">
              <a:lnSpc>
                <a:spcPts val="4730"/>
              </a:lnSpc>
            </a:pPr>
            <a:r>
              <a:rPr sz="4500" b="1" i="0" spc="-35" dirty="0">
                <a:solidFill>
                  <a:srgbClr val="894A60"/>
                </a:solidFill>
                <a:latin typeface="Arial"/>
                <a:cs typeface="Arial"/>
              </a:rPr>
              <a:t>Wh</a:t>
            </a:r>
            <a:r>
              <a:rPr sz="4500" b="1" i="0" spc="-25" dirty="0">
                <a:solidFill>
                  <a:srgbClr val="894A60"/>
                </a:solidFill>
                <a:latin typeface="Arial"/>
                <a:cs typeface="Arial"/>
              </a:rPr>
              <a:t>ic</a:t>
            </a:r>
            <a:r>
              <a:rPr sz="4500" b="1" i="0" spc="-30" dirty="0">
                <a:solidFill>
                  <a:srgbClr val="894A60"/>
                </a:solidFill>
                <a:latin typeface="Arial"/>
                <a:cs typeface="Arial"/>
              </a:rPr>
              <a:t>h</a:t>
            </a:r>
            <a:r>
              <a:rPr sz="4500" b="1" i="0" dirty="0">
                <a:solidFill>
                  <a:srgbClr val="894A60"/>
                </a:solidFill>
                <a:latin typeface="Arial"/>
                <a:cs typeface="Arial"/>
              </a:rPr>
              <a:t> Therapy</a:t>
            </a:r>
            <a:r>
              <a:rPr sz="4500" b="1" i="0" spc="-15" dirty="0">
                <a:solidFill>
                  <a:srgbClr val="894A60"/>
                </a:solidFill>
                <a:latin typeface="Arial"/>
                <a:cs typeface="Arial"/>
              </a:rPr>
              <a:t> </a:t>
            </a:r>
            <a:r>
              <a:rPr sz="4500" b="1" i="0" spc="-30" dirty="0">
                <a:solidFill>
                  <a:srgbClr val="894A60"/>
                </a:solidFill>
                <a:latin typeface="Arial"/>
                <a:cs typeface="Arial"/>
              </a:rPr>
              <a:t>F</a:t>
            </a:r>
            <a:r>
              <a:rPr sz="4500" b="1" i="0" spc="-20" dirty="0">
                <a:solidFill>
                  <a:srgbClr val="894A60"/>
                </a:solidFill>
                <a:latin typeface="Arial"/>
                <a:cs typeface="Arial"/>
              </a:rPr>
              <a:t>i</a:t>
            </a:r>
            <a:r>
              <a:rPr sz="4500" b="1" i="0" spc="-5" dirty="0">
                <a:solidFill>
                  <a:srgbClr val="894A60"/>
                </a:solidFill>
                <a:latin typeface="Arial"/>
                <a:cs typeface="Arial"/>
              </a:rPr>
              <a:t>rst, </a:t>
            </a:r>
            <a:r>
              <a:rPr sz="4500" b="1" i="0" spc="-25" dirty="0">
                <a:solidFill>
                  <a:srgbClr val="894A60"/>
                </a:solidFill>
                <a:latin typeface="Arial"/>
                <a:cs typeface="Arial"/>
              </a:rPr>
              <a:t>Second,</a:t>
            </a:r>
            <a:r>
              <a:rPr sz="4500" b="1" i="0" dirty="0">
                <a:solidFill>
                  <a:srgbClr val="894A60"/>
                </a:solidFill>
                <a:latin typeface="Arial"/>
                <a:cs typeface="Arial"/>
              </a:rPr>
              <a:t> </a:t>
            </a:r>
            <a:r>
              <a:rPr sz="4500" b="1" i="0" spc="-30" dirty="0">
                <a:solidFill>
                  <a:srgbClr val="894A60"/>
                </a:solidFill>
                <a:latin typeface="Arial"/>
                <a:cs typeface="Arial"/>
              </a:rPr>
              <a:t>Th</a:t>
            </a:r>
            <a:r>
              <a:rPr sz="4500" b="1" i="0" spc="-20" dirty="0">
                <a:solidFill>
                  <a:srgbClr val="894A60"/>
                </a:solidFill>
                <a:latin typeface="Arial"/>
                <a:cs typeface="Arial"/>
              </a:rPr>
              <a:t>i</a:t>
            </a:r>
            <a:r>
              <a:rPr sz="4500" b="1" i="0" spc="-5" dirty="0">
                <a:solidFill>
                  <a:srgbClr val="894A60"/>
                </a:solidFill>
                <a:latin typeface="Arial"/>
                <a:cs typeface="Arial"/>
              </a:rPr>
              <a:t>rd</a:t>
            </a:r>
            <a:r>
              <a:rPr sz="4500" b="1" i="0" dirty="0">
                <a:solidFill>
                  <a:srgbClr val="894A60"/>
                </a:solidFill>
                <a:latin typeface="Arial"/>
                <a:cs typeface="Arial"/>
              </a:rPr>
              <a:t>…</a:t>
            </a:r>
            <a:r>
              <a:rPr sz="4500" b="1" i="0" spc="5" dirty="0">
                <a:solidFill>
                  <a:srgbClr val="894A60"/>
                </a:solidFill>
                <a:latin typeface="Arial"/>
                <a:cs typeface="Arial"/>
              </a:rPr>
              <a:t> </a:t>
            </a:r>
            <a:r>
              <a:rPr sz="4500" b="1" i="0" dirty="0">
                <a:solidFill>
                  <a:srgbClr val="894A60"/>
                </a:solidFill>
                <a:latin typeface="Arial"/>
                <a:cs typeface="Arial"/>
              </a:rPr>
              <a:t>for UC</a:t>
            </a:r>
            <a:r>
              <a:rPr sz="4500" b="1" i="0" spc="-30" dirty="0">
                <a:solidFill>
                  <a:srgbClr val="894A60"/>
                </a:solidFill>
                <a:latin typeface="Arial"/>
                <a:cs typeface="Arial"/>
              </a:rPr>
              <a:t>?</a:t>
            </a:r>
            <a:endParaRPr sz="4500" dirty="0">
              <a:latin typeface="Arial"/>
              <a:cs typeface="Arial"/>
            </a:endParaRPr>
          </a:p>
        </p:txBody>
      </p:sp>
      <p:sp>
        <p:nvSpPr>
          <p:cNvPr id="3" name="object 3"/>
          <p:cNvSpPr txBox="1"/>
          <p:nvPr/>
        </p:nvSpPr>
        <p:spPr>
          <a:xfrm>
            <a:off x="1731300" y="3162191"/>
            <a:ext cx="5825490" cy="1205073"/>
          </a:xfrm>
          <a:prstGeom prst="rect">
            <a:avLst/>
          </a:prstGeom>
        </p:spPr>
        <p:txBody>
          <a:bodyPr vert="horz" wrap="square" lIns="0" tIns="0" rIns="0" bIns="0" rtlCol="0">
            <a:spAutoFit/>
          </a:bodyPr>
          <a:lstStyle/>
          <a:p>
            <a:pPr marL="12700" marR="5080" indent="243204">
              <a:lnSpc>
                <a:spcPct val="117900"/>
              </a:lnSpc>
            </a:pPr>
            <a:r>
              <a:rPr sz="2400" spc="-5" dirty="0">
                <a:solidFill>
                  <a:prstClr val="black"/>
                </a:solidFill>
                <a:latin typeface="Calibri"/>
                <a:cs typeface="Calibri"/>
              </a:rPr>
              <a:t>On</a:t>
            </a:r>
            <a:r>
              <a:rPr sz="2400" dirty="0">
                <a:solidFill>
                  <a:prstClr val="black"/>
                </a:solidFill>
                <a:latin typeface="Calibri"/>
                <a:cs typeface="Calibri"/>
              </a:rPr>
              <a:t>l</a:t>
            </a:r>
            <a:r>
              <a:rPr sz="2400" spc="-15" dirty="0">
                <a:solidFill>
                  <a:prstClr val="black"/>
                </a:solidFill>
                <a:latin typeface="Calibri"/>
                <a:cs typeface="Calibri"/>
              </a:rPr>
              <a:t>y</a:t>
            </a:r>
            <a:r>
              <a:rPr sz="2400" spc="-5" dirty="0">
                <a:solidFill>
                  <a:prstClr val="black"/>
                </a:solidFill>
                <a:latin typeface="Calibri"/>
                <a:cs typeface="Calibri"/>
              </a:rPr>
              <a:t> on</a:t>
            </a:r>
            <a:r>
              <a:rPr sz="2400" dirty="0">
                <a:solidFill>
                  <a:prstClr val="black"/>
                </a:solidFill>
                <a:latin typeface="Calibri"/>
                <a:cs typeface="Calibri"/>
              </a:rPr>
              <a:t>e</a:t>
            </a:r>
            <a:r>
              <a:rPr sz="2400" spc="-5" dirty="0">
                <a:solidFill>
                  <a:prstClr val="black"/>
                </a:solidFill>
                <a:latin typeface="Calibri"/>
                <a:cs typeface="Calibri"/>
              </a:rPr>
              <a:t> </a:t>
            </a:r>
            <a:r>
              <a:rPr sz="2400" spc="-20" dirty="0">
                <a:solidFill>
                  <a:prstClr val="black"/>
                </a:solidFill>
                <a:latin typeface="Calibri"/>
                <a:cs typeface="Calibri"/>
              </a:rPr>
              <a:t>he</a:t>
            </a:r>
            <a:r>
              <a:rPr sz="2400" dirty="0">
                <a:solidFill>
                  <a:prstClr val="black"/>
                </a:solidFill>
                <a:latin typeface="Calibri"/>
                <a:cs typeface="Calibri"/>
              </a:rPr>
              <a:t>a</a:t>
            </a:r>
            <a:r>
              <a:rPr sz="2400" spc="-5" dirty="0">
                <a:solidFill>
                  <a:prstClr val="black"/>
                </a:solidFill>
                <a:latin typeface="Calibri"/>
                <a:cs typeface="Calibri"/>
              </a:rPr>
              <a:t>d-</a:t>
            </a:r>
            <a:r>
              <a:rPr sz="2400" spc="-25" dirty="0">
                <a:solidFill>
                  <a:prstClr val="black"/>
                </a:solidFill>
                <a:latin typeface="Calibri"/>
                <a:cs typeface="Calibri"/>
              </a:rPr>
              <a:t>t</a:t>
            </a:r>
            <a:r>
              <a:rPr sz="2400" spc="-5" dirty="0">
                <a:solidFill>
                  <a:prstClr val="black"/>
                </a:solidFill>
                <a:latin typeface="Calibri"/>
                <a:cs typeface="Calibri"/>
              </a:rPr>
              <a:t>o-</a:t>
            </a:r>
            <a:r>
              <a:rPr sz="2400" spc="-20" dirty="0">
                <a:solidFill>
                  <a:prstClr val="black"/>
                </a:solidFill>
                <a:latin typeface="Calibri"/>
                <a:cs typeface="Calibri"/>
              </a:rPr>
              <a:t>he</a:t>
            </a:r>
            <a:r>
              <a:rPr sz="2400" dirty="0">
                <a:solidFill>
                  <a:prstClr val="black"/>
                </a:solidFill>
                <a:latin typeface="Calibri"/>
                <a:cs typeface="Calibri"/>
              </a:rPr>
              <a:t>ad</a:t>
            </a:r>
            <a:r>
              <a:rPr sz="2400" spc="10" dirty="0">
                <a:solidFill>
                  <a:prstClr val="black"/>
                </a:solidFill>
                <a:latin typeface="Calibri"/>
                <a:cs typeface="Calibri"/>
              </a:rPr>
              <a:t> </a:t>
            </a:r>
            <a:r>
              <a:rPr sz="2400" spc="-5" dirty="0">
                <a:solidFill>
                  <a:prstClr val="black"/>
                </a:solidFill>
                <a:latin typeface="Calibri"/>
                <a:cs typeface="Calibri"/>
              </a:rPr>
              <a:t>pub</a:t>
            </a:r>
            <a:r>
              <a:rPr sz="2400" dirty="0">
                <a:solidFill>
                  <a:prstClr val="black"/>
                </a:solidFill>
                <a:latin typeface="Calibri"/>
                <a:cs typeface="Calibri"/>
              </a:rPr>
              <a:t>li</a:t>
            </a:r>
            <a:r>
              <a:rPr sz="2400" spc="-5" dirty="0">
                <a:solidFill>
                  <a:prstClr val="black"/>
                </a:solidFill>
                <a:latin typeface="Calibri"/>
                <a:cs typeface="Calibri"/>
              </a:rPr>
              <a:t>s</a:t>
            </a:r>
            <a:r>
              <a:rPr sz="2400" spc="-20" dirty="0">
                <a:solidFill>
                  <a:prstClr val="black"/>
                </a:solidFill>
                <a:latin typeface="Calibri"/>
                <a:cs typeface="Calibri"/>
              </a:rPr>
              <a:t>he</a:t>
            </a:r>
            <a:r>
              <a:rPr sz="2400" dirty="0">
                <a:solidFill>
                  <a:prstClr val="black"/>
                </a:solidFill>
                <a:latin typeface="Calibri"/>
                <a:cs typeface="Calibri"/>
              </a:rPr>
              <a:t>d</a:t>
            </a:r>
            <a:r>
              <a:rPr sz="2400" spc="5" dirty="0">
                <a:solidFill>
                  <a:prstClr val="black"/>
                </a:solidFill>
                <a:latin typeface="Calibri"/>
                <a:cs typeface="Calibri"/>
              </a:rPr>
              <a:t> </a:t>
            </a:r>
            <a:r>
              <a:rPr sz="2400" spc="-15" dirty="0">
                <a:solidFill>
                  <a:prstClr val="black"/>
                </a:solidFill>
                <a:latin typeface="Calibri"/>
                <a:cs typeface="Calibri"/>
              </a:rPr>
              <a:t>UC </a:t>
            </a:r>
            <a:r>
              <a:rPr sz="2400" spc="-35" dirty="0">
                <a:solidFill>
                  <a:prstClr val="black"/>
                </a:solidFill>
                <a:latin typeface="Calibri"/>
                <a:cs typeface="Calibri"/>
              </a:rPr>
              <a:t>s</a:t>
            </a:r>
            <a:r>
              <a:rPr sz="2400" dirty="0">
                <a:solidFill>
                  <a:prstClr val="black"/>
                </a:solidFill>
                <a:latin typeface="Calibri"/>
                <a:cs typeface="Calibri"/>
              </a:rPr>
              <a:t>tudy </a:t>
            </a:r>
            <a:r>
              <a:rPr sz="2400" spc="-114" dirty="0">
                <a:solidFill>
                  <a:prstClr val="black"/>
                </a:solidFill>
                <a:latin typeface="Calibri"/>
                <a:cs typeface="Calibri"/>
              </a:rPr>
              <a:t>W</a:t>
            </a:r>
            <a:r>
              <a:rPr sz="2400" spc="-15" dirty="0">
                <a:solidFill>
                  <a:prstClr val="black"/>
                </a:solidFill>
                <a:latin typeface="Calibri"/>
                <a:cs typeface="Calibri"/>
              </a:rPr>
              <a:t>e</a:t>
            </a:r>
            <a:r>
              <a:rPr sz="2400" dirty="0">
                <a:solidFill>
                  <a:prstClr val="black"/>
                </a:solidFill>
                <a:latin typeface="Calibri"/>
                <a:cs typeface="Calibri"/>
              </a:rPr>
              <a:t> </a:t>
            </a:r>
            <a:r>
              <a:rPr sz="2400" spc="-45" dirty="0">
                <a:solidFill>
                  <a:prstClr val="black"/>
                </a:solidFill>
                <a:latin typeface="Calibri"/>
                <a:cs typeface="Calibri"/>
              </a:rPr>
              <a:t>r</a:t>
            </a:r>
            <a:r>
              <a:rPr sz="2400" spc="-20" dirty="0">
                <a:solidFill>
                  <a:prstClr val="black"/>
                </a:solidFill>
                <a:latin typeface="Calibri"/>
                <a:cs typeface="Calibri"/>
              </a:rPr>
              <a:t>e</a:t>
            </a:r>
            <a:r>
              <a:rPr sz="2400" dirty="0">
                <a:solidFill>
                  <a:prstClr val="black"/>
                </a:solidFill>
                <a:latin typeface="Calibri"/>
                <a:cs typeface="Calibri"/>
              </a:rPr>
              <a:t>l</a:t>
            </a:r>
            <a:r>
              <a:rPr sz="2400" spc="-15" dirty="0">
                <a:solidFill>
                  <a:prstClr val="black"/>
                </a:solidFill>
                <a:latin typeface="Calibri"/>
                <a:cs typeface="Calibri"/>
              </a:rPr>
              <a:t>y</a:t>
            </a:r>
            <a:r>
              <a:rPr sz="2400" dirty="0">
                <a:solidFill>
                  <a:prstClr val="black"/>
                </a:solidFill>
                <a:latin typeface="Calibri"/>
                <a:cs typeface="Calibri"/>
              </a:rPr>
              <a:t> </a:t>
            </a:r>
            <a:r>
              <a:rPr sz="2400" spc="-5" dirty="0">
                <a:solidFill>
                  <a:prstClr val="black"/>
                </a:solidFill>
                <a:latin typeface="Calibri"/>
                <a:cs typeface="Calibri"/>
              </a:rPr>
              <a:t>o</a:t>
            </a:r>
            <a:r>
              <a:rPr sz="2400" dirty="0">
                <a:solidFill>
                  <a:prstClr val="black"/>
                </a:solidFill>
                <a:latin typeface="Calibri"/>
                <a:cs typeface="Calibri"/>
              </a:rPr>
              <a:t>n</a:t>
            </a:r>
            <a:r>
              <a:rPr sz="2400" spc="-10" dirty="0">
                <a:solidFill>
                  <a:prstClr val="black"/>
                </a:solidFill>
                <a:latin typeface="Calibri"/>
                <a:cs typeface="Calibri"/>
              </a:rPr>
              <a:t> </a:t>
            </a:r>
            <a:r>
              <a:rPr sz="2400" spc="-20" dirty="0">
                <a:solidFill>
                  <a:prstClr val="black"/>
                </a:solidFill>
                <a:latin typeface="Calibri"/>
                <a:cs typeface="Calibri"/>
              </a:rPr>
              <a:t>n</a:t>
            </a:r>
            <a:r>
              <a:rPr sz="2400" spc="-30" dirty="0">
                <a:solidFill>
                  <a:prstClr val="black"/>
                </a:solidFill>
                <a:latin typeface="Calibri"/>
                <a:cs typeface="Calibri"/>
              </a:rPr>
              <a:t>e</a:t>
            </a:r>
            <a:r>
              <a:rPr sz="2400" spc="-10" dirty="0">
                <a:solidFill>
                  <a:prstClr val="black"/>
                </a:solidFill>
                <a:latin typeface="Calibri"/>
                <a:cs typeface="Calibri"/>
              </a:rPr>
              <a:t>t</a:t>
            </a:r>
            <a:r>
              <a:rPr sz="2400" spc="-45" dirty="0">
                <a:solidFill>
                  <a:prstClr val="black"/>
                </a:solidFill>
                <a:latin typeface="Calibri"/>
                <a:cs typeface="Calibri"/>
              </a:rPr>
              <a:t>w</a:t>
            </a:r>
            <a:r>
              <a:rPr sz="2400" spc="-20" dirty="0">
                <a:solidFill>
                  <a:prstClr val="black"/>
                </a:solidFill>
                <a:latin typeface="Calibri"/>
                <a:cs typeface="Calibri"/>
              </a:rPr>
              <a:t>or</a:t>
            </a:r>
            <a:r>
              <a:rPr sz="2400" spc="-15" dirty="0">
                <a:solidFill>
                  <a:prstClr val="black"/>
                </a:solidFill>
                <a:latin typeface="Calibri"/>
                <a:cs typeface="Calibri"/>
              </a:rPr>
              <a:t>k</a:t>
            </a:r>
            <a:r>
              <a:rPr sz="2400" spc="-5" dirty="0">
                <a:solidFill>
                  <a:prstClr val="black"/>
                </a:solidFill>
                <a:latin typeface="Calibri"/>
                <a:cs typeface="Calibri"/>
              </a:rPr>
              <a:t> </a:t>
            </a:r>
            <a:r>
              <a:rPr sz="2400" spc="-20" dirty="0">
                <a:solidFill>
                  <a:prstClr val="black"/>
                </a:solidFill>
                <a:latin typeface="Calibri"/>
                <a:cs typeface="Calibri"/>
              </a:rPr>
              <a:t>m</a:t>
            </a:r>
            <a:r>
              <a:rPr sz="2400" spc="-30" dirty="0">
                <a:solidFill>
                  <a:prstClr val="black"/>
                </a:solidFill>
                <a:latin typeface="Calibri"/>
                <a:cs typeface="Calibri"/>
              </a:rPr>
              <a:t>e</a:t>
            </a:r>
            <a:r>
              <a:rPr sz="2400" spc="-40" dirty="0">
                <a:solidFill>
                  <a:prstClr val="black"/>
                </a:solidFill>
                <a:latin typeface="Calibri"/>
                <a:cs typeface="Calibri"/>
              </a:rPr>
              <a:t>t</a:t>
            </a:r>
            <a:r>
              <a:rPr sz="2400" spc="5" dirty="0">
                <a:solidFill>
                  <a:prstClr val="black"/>
                </a:solidFill>
                <a:latin typeface="Calibri"/>
                <a:cs typeface="Calibri"/>
              </a:rPr>
              <a:t>a</a:t>
            </a:r>
            <a:r>
              <a:rPr sz="2400" spc="-5" dirty="0">
                <a:solidFill>
                  <a:prstClr val="black"/>
                </a:solidFill>
                <a:latin typeface="Calibri"/>
                <a:cs typeface="Calibri"/>
              </a:rPr>
              <a:t>-</a:t>
            </a:r>
            <a:r>
              <a:rPr sz="2400" dirty="0">
                <a:solidFill>
                  <a:prstClr val="black"/>
                </a:solidFill>
                <a:latin typeface="Calibri"/>
                <a:cs typeface="Calibri"/>
              </a:rPr>
              <a:t>anal</a:t>
            </a:r>
            <a:r>
              <a:rPr sz="2400" spc="-30" dirty="0">
                <a:solidFill>
                  <a:prstClr val="black"/>
                </a:solidFill>
                <a:latin typeface="Calibri"/>
                <a:cs typeface="Calibri"/>
              </a:rPr>
              <a:t>y</a:t>
            </a:r>
            <a:r>
              <a:rPr sz="2400" spc="-5" dirty="0">
                <a:solidFill>
                  <a:prstClr val="black"/>
                </a:solidFill>
                <a:latin typeface="Calibri"/>
                <a:cs typeface="Calibri"/>
              </a:rPr>
              <a:t>s</a:t>
            </a:r>
            <a:r>
              <a:rPr sz="2400" dirty="0">
                <a:solidFill>
                  <a:prstClr val="black"/>
                </a:solidFill>
                <a:latin typeface="Calibri"/>
                <a:cs typeface="Calibri"/>
              </a:rPr>
              <a:t>i</a:t>
            </a:r>
            <a:r>
              <a:rPr sz="2400" spc="-5" dirty="0">
                <a:solidFill>
                  <a:prstClr val="black"/>
                </a:solidFill>
                <a:latin typeface="Calibri"/>
                <a:cs typeface="Calibri"/>
              </a:rPr>
              <a:t>s</a:t>
            </a:r>
            <a:r>
              <a:rPr sz="2400" dirty="0">
                <a:solidFill>
                  <a:prstClr val="black"/>
                </a:solidFill>
                <a:latin typeface="Calibri"/>
                <a:cs typeface="Calibri"/>
              </a:rPr>
              <a:t>;</a:t>
            </a:r>
            <a:r>
              <a:rPr sz="2400" spc="-20" dirty="0">
                <a:solidFill>
                  <a:prstClr val="black"/>
                </a:solidFill>
                <a:latin typeface="Calibri"/>
                <a:cs typeface="Calibri"/>
              </a:rPr>
              <a:t> </a:t>
            </a:r>
            <a:r>
              <a:rPr sz="2400" dirty="0">
                <a:solidFill>
                  <a:prstClr val="black"/>
                </a:solidFill>
                <a:latin typeface="Calibri"/>
                <a:cs typeface="Calibri"/>
              </a:rPr>
              <a:t>not</a:t>
            </a:r>
            <a:r>
              <a:rPr sz="2400" spc="-10" dirty="0">
                <a:solidFill>
                  <a:prstClr val="black"/>
                </a:solidFill>
                <a:latin typeface="Calibri"/>
                <a:cs typeface="Calibri"/>
              </a:rPr>
              <a:t> </a:t>
            </a:r>
            <a:r>
              <a:rPr sz="2400" dirty="0">
                <a:solidFill>
                  <a:prstClr val="black"/>
                </a:solidFill>
                <a:latin typeface="Calibri"/>
                <a:cs typeface="Calibri"/>
              </a:rPr>
              <a:t>p</a:t>
            </a:r>
            <a:r>
              <a:rPr sz="2400" spc="-5" dirty="0">
                <a:solidFill>
                  <a:prstClr val="black"/>
                </a:solidFill>
                <a:latin typeface="Calibri"/>
                <a:cs typeface="Calibri"/>
              </a:rPr>
              <a:t>er</a:t>
            </a:r>
            <a:r>
              <a:rPr sz="2400" spc="-60" dirty="0">
                <a:solidFill>
                  <a:prstClr val="black"/>
                </a:solidFill>
                <a:latin typeface="Calibri"/>
                <a:cs typeface="Calibri"/>
              </a:rPr>
              <a:t>f</a:t>
            </a:r>
            <a:r>
              <a:rPr sz="2400" spc="-5" dirty="0">
                <a:solidFill>
                  <a:prstClr val="black"/>
                </a:solidFill>
                <a:latin typeface="Calibri"/>
                <a:cs typeface="Calibri"/>
              </a:rPr>
              <a:t>ec</a:t>
            </a:r>
            <a:r>
              <a:rPr sz="2400" dirty="0">
                <a:solidFill>
                  <a:prstClr val="black"/>
                </a:solidFill>
                <a:latin typeface="Calibri"/>
                <a:cs typeface="Calibri"/>
              </a:rPr>
              <a:t>t,</a:t>
            </a:r>
          </a:p>
          <a:p>
            <a:pPr marL="499745">
              <a:lnSpc>
                <a:spcPts val="2590"/>
              </a:lnSpc>
            </a:pPr>
            <a:r>
              <a:rPr sz="2400" dirty="0">
                <a:solidFill>
                  <a:prstClr val="black"/>
                </a:solidFill>
                <a:latin typeface="Calibri"/>
                <a:cs typeface="Calibri"/>
              </a:rPr>
              <a:t>but</a:t>
            </a:r>
            <a:r>
              <a:rPr sz="2400" spc="-5" dirty="0">
                <a:solidFill>
                  <a:prstClr val="black"/>
                </a:solidFill>
                <a:latin typeface="Calibri"/>
                <a:cs typeface="Calibri"/>
              </a:rPr>
              <a:t> </a:t>
            </a:r>
            <a:r>
              <a:rPr sz="2400" dirty="0">
                <a:solidFill>
                  <a:prstClr val="black"/>
                </a:solidFill>
                <a:latin typeface="Calibri"/>
                <a:cs typeface="Calibri"/>
              </a:rPr>
              <a:t>th</a:t>
            </a:r>
            <a:r>
              <a:rPr sz="2400" spc="-25" dirty="0">
                <a:solidFill>
                  <a:prstClr val="black"/>
                </a:solidFill>
                <a:latin typeface="Calibri"/>
                <a:cs typeface="Calibri"/>
              </a:rPr>
              <a:t>a</a:t>
            </a:r>
            <a:r>
              <a:rPr sz="2400" spc="80" dirty="0">
                <a:solidFill>
                  <a:prstClr val="black"/>
                </a:solidFill>
                <a:latin typeface="Calibri"/>
                <a:cs typeface="Calibri"/>
              </a:rPr>
              <a:t>t</a:t>
            </a:r>
            <a:r>
              <a:rPr sz="2400" spc="-145" dirty="0">
                <a:solidFill>
                  <a:prstClr val="black"/>
                </a:solidFill>
                <a:latin typeface="Calibri"/>
                <a:cs typeface="Calibri"/>
              </a:rPr>
              <a:t>’</a:t>
            </a:r>
            <a:r>
              <a:rPr sz="2400" dirty="0">
                <a:solidFill>
                  <a:prstClr val="black"/>
                </a:solidFill>
                <a:latin typeface="Calibri"/>
                <a:cs typeface="Calibri"/>
              </a:rPr>
              <a:t>s</a:t>
            </a:r>
            <a:r>
              <a:rPr sz="2400" spc="-20" dirty="0">
                <a:solidFill>
                  <a:prstClr val="black"/>
                </a:solidFill>
                <a:latin typeface="Calibri"/>
                <a:cs typeface="Calibri"/>
              </a:rPr>
              <a:t> </a:t>
            </a:r>
            <a:r>
              <a:rPr sz="2400" dirty="0">
                <a:solidFill>
                  <a:prstClr val="black"/>
                </a:solidFill>
                <a:latin typeface="Calibri"/>
                <a:cs typeface="Calibri"/>
              </a:rPr>
              <a:t>the</a:t>
            </a:r>
            <a:r>
              <a:rPr sz="2400" spc="-5" dirty="0">
                <a:solidFill>
                  <a:prstClr val="black"/>
                </a:solidFill>
                <a:latin typeface="Calibri"/>
                <a:cs typeface="Calibri"/>
              </a:rPr>
              <a:t> </a:t>
            </a:r>
            <a:r>
              <a:rPr sz="2400" dirty="0">
                <a:solidFill>
                  <a:prstClr val="black"/>
                </a:solidFill>
                <a:latin typeface="Calibri"/>
                <a:cs typeface="Calibri"/>
              </a:rPr>
              <a:t>b</a:t>
            </a:r>
            <a:r>
              <a:rPr sz="2400" spc="-5" dirty="0">
                <a:solidFill>
                  <a:prstClr val="black"/>
                </a:solidFill>
                <a:latin typeface="Calibri"/>
                <a:cs typeface="Calibri"/>
              </a:rPr>
              <a:t>e</a:t>
            </a:r>
            <a:r>
              <a:rPr sz="2400" spc="-35" dirty="0">
                <a:solidFill>
                  <a:prstClr val="black"/>
                </a:solidFill>
                <a:latin typeface="Calibri"/>
                <a:cs typeface="Calibri"/>
              </a:rPr>
              <a:t>s</a:t>
            </a:r>
            <a:r>
              <a:rPr sz="2400" dirty="0">
                <a:solidFill>
                  <a:prstClr val="black"/>
                </a:solidFill>
                <a:latin typeface="Calibri"/>
                <a:cs typeface="Calibri"/>
              </a:rPr>
              <a:t>t </a:t>
            </a:r>
            <a:r>
              <a:rPr sz="2400" spc="-25" dirty="0">
                <a:solidFill>
                  <a:prstClr val="black"/>
                </a:solidFill>
                <a:latin typeface="Calibri"/>
                <a:cs typeface="Calibri"/>
              </a:rPr>
              <a:t>w</a:t>
            </a:r>
            <a:r>
              <a:rPr sz="2400" dirty="0">
                <a:solidFill>
                  <a:prstClr val="black"/>
                </a:solidFill>
                <a:latin typeface="Calibri"/>
                <a:cs typeface="Calibri"/>
              </a:rPr>
              <a:t>e h</a:t>
            </a:r>
            <a:r>
              <a:rPr sz="2400" spc="-40" dirty="0">
                <a:solidFill>
                  <a:prstClr val="black"/>
                </a:solidFill>
                <a:latin typeface="Calibri"/>
                <a:cs typeface="Calibri"/>
              </a:rPr>
              <a:t>a</a:t>
            </a:r>
            <a:r>
              <a:rPr sz="2400" spc="-25" dirty="0">
                <a:solidFill>
                  <a:prstClr val="black"/>
                </a:solidFill>
                <a:latin typeface="Calibri"/>
                <a:cs typeface="Calibri"/>
              </a:rPr>
              <a:t>v</a:t>
            </a:r>
            <a:r>
              <a:rPr sz="2400" dirty="0">
                <a:solidFill>
                  <a:prstClr val="black"/>
                </a:solidFill>
                <a:latin typeface="Calibri"/>
                <a:cs typeface="Calibri"/>
              </a:rPr>
              <a:t>e </a:t>
            </a:r>
            <a:r>
              <a:rPr sz="2400" spc="-25" dirty="0">
                <a:solidFill>
                  <a:prstClr val="black"/>
                </a:solidFill>
                <a:latin typeface="Calibri"/>
                <a:cs typeface="Calibri"/>
              </a:rPr>
              <a:t>a</a:t>
            </a:r>
            <a:r>
              <a:rPr sz="2400" dirty="0">
                <a:solidFill>
                  <a:prstClr val="black"/>
                </a:solidFill>
                <a:latin typeface="Calibri"/>
                <a:cs typeface="Calibri"/>
              </a:rPr>
              <a:t>t</a:t>
            </a:r>
            <a:r>
              <a:rPr sz="2400" spc="-10" dirty="0">
                <a:solidFill>
                  <a:prstClr val="black"/>
                </a:solidFill>
                <a:latin typeface="Calibri"/>
                <a:cs typeface="Calibri"/>
              </a:rPr>
              <a:t> </a:t>
            </a:r>
            <a:r>
              <a:rPr sz="2400" dirty="0">
                <a:solidFill>
                  <a:prstClr val="black"/>
                </a:solidFill>
                <a:latin typeface="Calibri"/>
                <a:cs typeface="Calibri"/>
              </a:rPr>
              <a:t>this</a:t>
            </a:r>
            <a:r>
              <a:rPr sz="2400" spc="-15" dirty="0">
                <a:solidFill>
                  <a:prstClr val="black"/>
                </a:solidFill>
                <a:latin typeface="Calibri"/>
                <a:cs typeface="Calibri"/>
              </a:rPr>
              <a:t> </a:t>
            </a:r>
            <a:r>
              <a:rPr sz="2400" dirty="0">
                <a:solidFill>
                  <a:prstClr val="black"/>
                </a:solidFill>
                <a:latin typeface="Calibri"/>
                <a:cs typeface="Calibri"/>
              </a:rPr>
              <a:t>time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1B0A5-A1FA-406B-9E49-82C35B24A35F}"/>
              </a:ext>
            </a:extLst>
          </p:cNvPr>
          <p:cNvSpPr>
            <a:spLocks noGrp="1"/>
          </p:cNvSpPr>
          <p:nvPr>
            <p:ph type="title"/>
          </p:nvPr>
        </p:nvSpPr>
        <p:spPr>
          <a:xfrm>
            <a:off x="457200" y="112660"/>
            <a:ext cx="8229600" cy="1143000"/>
          </a:xfrm>
        </p:spPr>
        <p:txBody>
          <a:bodyPr>
            <a:noAutofit/>
          </a:bodyPr>
          <a:lstStyle/>
          <a:p>
            <a:pPr>
              <a:lnSpc>
                <a:spcPct val="90000"/>
              </a:lnSpc>
            </a:pPr>
            <a:r>
              <a:rPr lang="en-US" sz="2800" dirty="0"/>
              <a:t>VARSITY: Efficacy of Vedolizumab vs </a:t>
            </a:r>
            <a:br>
              <a:rPr lang="en-US" sz="2800" dirty="0"/>
            </a:br>
            <a:r>
              <a:rPr lang="en-US" sz="2800" dirty="0"/>
              <a:t>Adalimumab at Wk 52 in UC</a:t>
            </a:r>
          </a:p>
        </p:txBody>
      </p:sp>
      <p:sp>
        <p:nvSpPr>
          <p:cNvPr id="3" name="Content Placeholder 2">
            <a:extLst>
              <a:ext uri="{FF2B5EF4-FFF2-40B4-BE49-F238E27FC236}">
                <a16:creationId xmlns:a16="http://schemas.microsoft.com/office/drawing/2014/main" id="{38BA21C1-533E-49D5-808F-8DDC56AF642E}"/>
              </a:ext>
            </a:extLst>
          </p:cNvPr>
          <p:cNvSpPr>
            <a:spLocks noGrp="1"/>
          </p:cNvSpPr>
          <p:nvPr>
            <p:ph idx="1"/>
          </p:nvPr>
        </p:nvSpPr>
        <p:spPr/>
        <p:txBody>
          <a:bodyPr/>
          <a:lstStyle/>
          <a:p>
            <a:pPr>
              <a:spcBef>
                <a:spcPts val="0"/>
              </a:spcBef>
              <a:spcAft>
                <a:spcPts val="672"/>
              </a:spcAft>
            </a:pPr>
            <a:r>
              <a:rPr lang="en-US" sz="1350" dirty="0"/>
              <a:t>Double-blind, randomized phase </a:t>
            </a:r>
            <a:r>
              <a:rPr lang="en-US" sz="1350" dirty="0" err="1"/>
              <a:t>IIIb</a:t>
            </a:r>
            <a:r>
              <a:rPr lang="en-US" sz="1350" dirty="0"/>
              <a:t> study in N=790 adults with moderate to severe UC (up to 25% with prior non-adalimumab TNFi)</a:t>
            </a:r>
          </a:p>
          <a:p>
            <a:pPr>
              <a:spcBef>
                <a:spcPts val="0"/>
              </a:spcBef>
              <a:spcAft>
                <a:spcPts val="1672"/>
              </a:spcAft>
            </a:pPr>
            <a:r>
              <a:rPr lang="en-US" sz="1350" dirty="0"/>
              <a:t>Designed as a superiority trial</a:t>
            </a:r>
          </a:p>
          <a:p>
            <a:pPr>
              <a:spcBef>
                <a:spcPts val="0"/>
              </a:spcBef>
              <a:spcAft>
                <a:spcPts val="1272"/>
              </a:spcAft>
            </a:pPr>
            <a:endParaRPr lang="en-US" sz="1350" dirty="0"/>
          </a:p>
          <a:p>
            <a:pPr>
              <a:spcBef>
                <a:spcPts val="0"/>
              </a:spcBef>
              <a:spcAft>
                <a:spcPts val="1272"/>
              </a:spcAft>
            </a:pPr>
            <a:endParaRPr lang="en-US" sz="1350" dirty="0"/>
          </a:p>
          <a:p>
            <a:pPr>
              <a:spcBef>
                <a:spcPts val="0"/>
              </a:spcBef>
              <a:spcAft>
                <a:spcPts val="1272"/>
              </a:spcAft>
            </a:pPr>
            <a:endParaRPr lang="en-US" sz="1350" dirty="0"/>
          </a:p>
          <a:p>
            <a:pPr marL="0" indent="0">
              <a:spcBef>
                <a:spcPts val="0"/>
              </a:spcBef>
              <a:spcAft>
                <a:spcPts val="1272"/>
              </a:spcAft>
              <a:buNone/>
            </a:pPr>
            <a:endParaRPr lang="en-US" sz="1350" dirty="0"/>
          </a:p>
          <a:p>
            <a:pPr marL="0" indent="0">
              <a:spcBef>
                <a:spcPts val="0"/>
              </a:spcBef>
              <a:spcAft>
                <a:spcPts val="1272"/>
              </a:spcAft>
              <a:buNone/>
            </a:pPr>
            <a:endParaRPr lang="en-US" sz="1350" dirty="0"/>
          </a:p>
          <a:p>
            <a:pPr marL="0" indent="0">
              <a:spcBef>
                <a:spcPts val="0"/>
              </a:spcBef>
              <a:spcAft>
                <a:spcPts val="1272"/>
              </a:spcAft>
              <a:buNone/>
            </a:pPr>
            <a:endParaRPr lang="en-US" sz="1350" dirty="0"/>
          </a:p>
          <a:p>
            <a:pPr marL="0" indent="0">
              <a:spcBef>
                <a:spcPts val="0"/>
              </a:spcBef>
              <a:spcAft>
                <a:spcPts val="1272"/>
              </a:spcAft>
              <a:buNone/>
            </a:pPr>
            <a:endParaRPr lang="en-US" sz="1350" dirty="0"/>
          </a:p>
          <a:p>
            <a:pPr>
              <a:spcBef>
                <a:spcPts val="0"/>
              </a:spcBef>
              <a:spcAft>
                <a:spcPts val="1272"/>
              </a:spcAft>
            </a:pPr>
            <a:r>
              <a:rPr lang="en-US" sz="1350" dirty="0"/>
              <a:t>At Week 52, vedolizumab was superior to adalimumab for clinical remission and endoscopic improvement, but not corticosteroid-free clinical remission</a:t>
            </a:r>
          </a:p>
        </p:txBody>
      </p:sp>
      <p:sp>
        <p:nvSpPr>
          <p:cNvPr id="8" name="TextBox 7">
            <a:extLst>
              <a:ext uri="{FF2B5EF4-FFF2-40B4-BE49-F238E27FC236}">
                <a16:creationId xmlns:a16="http://schemas.microsoft.com/office/drawing/2014/main" id="{895359D7-7EC6-40A1-8B34-795F5BD92152}"/>
              </a:ext>
            </a:extLst>
          </p:cNvPr>
          <p:cNvSpPr txBox="1"/>
          <p:nvPr/>
        </p:nvSpPr>
        <p:spPr bwMode="auto">
          <a:xfrm>
            <a:off x="1364688" y="3075891"/>
            <a:ext cx="2129192" cy="40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457200" rtl="0" eaLnBrk="1" fontAlgn="auto" latinLnBrk="0" hangingPunct="1">
              <a:lnSpc>
                <a:spcPct val="100000"/>
              </a:lnSpc>
              <a:spcBef>
                <a:spcPct val="50000"/>
              </a:spcBef>
              <a:spcAft>
                <a:spcPct val="0"/>
              </a:spcAft>
              <a:buClrTx/>
              <a:buSzTx/>
              <a:buFontTx/>
              <a:buNone/>
              <a:tabLst/>
              <a:defRPr/>
            </a:pPr>
            <a:r>
              <a:rPr kumimoji="0" lang="en-US" sz="1013"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Primary Endpoint: Clinical Remission</a:t>
            </a:r>
          </a:p>
        </p:txBody>
      </p:sp>
      <p:sp>
        <p:nvSpPr>
          <p:cNvPr id="9" name="TextBox 8">
            <a:extLst>
              <a:ext uri="{FF2B5EF4-FFF2-40B4-BE49-F238E27FC236}">
                <a16:creationId xmlns:a16="http://schemas.microsoft.com/office/drawing/2014/main" id="{AAD6476C-89E4-4532-9BBB-8F73EDD423EE}"/>
              </a:ext>
            </a:extLst>
          </p:cNvPr>
          <p:cNvSpPr txBox="1"/>
          <p:nvPr/>
        </p:nvSpPr>
        <p:spPr bwMode="auto">
          <a:xfrm>
            <a:off x="3612323" y="3085368"/>
            <a:ext cx="2129192" cy="24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457200" rtl="0" eaLnBrk="1" fontAlgn="auto" latinLnBrk="0" hangingPunct="1">
              <a:lnSpc>
                <a:spcPct val="100000"/>
              </a:lnSpc>
              <a:spcBef>
                <a:spcPct val="50000"/>
              </a:spcBef>
              <a:spcAft>
                <a:spcPct val="0"/>
              </a:spcAft>
              <a:buClrTx/>
              <a:buSzTx/>
              <a:buFontTx/>
              <a:buNone/>
              <a:tabLst/>
              <a:defRPr/>
            </a:pPr>
            <a:r>
              <a:rPr kumimoji="0" lang="en-US" sz="1013"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Endoscopic Improvement</a:t>
            </a:r>
          </a:p>
        </p:txBody>
      </p:sp>
      <p:sp>
        <p:nvSpPr>
          <p:cNvPr id="10" name="TextBox 9">
            <a:extLst>
              <a:ext uri="{FF2B5EF4-FFF2-40B4-BE49-F238E27FC236}">
                <a16:creationId xmlns:a16="http://schemas.microsoft.com/office/drawing/2014/main" id="{374EABE9-E286-407F-ACEF-F1ADF28E4C32}"/>
              </a:ext>
            </a:extLst>
          </p:cNvPr>
          <p:cNvSpPr txBox="1"/>
          <p:nvPr/>
        </p:nvSpPr>
        <p:spPr bwMode="auto">
          <a:xfrm>
            <a:off x="5741515" y="3081804"/>
            <a:ext cx="2129192" cy="40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457200" rtl="0" eaLnBrk="1" fontAlgn="auto" latinLnBrk="0" hangingPunct="1">
              <a:lnSpc>
                <a:spcPct val="100000"/>
              </a:lnSpc>
              <a:spcBef>
                <a:spcPct val="50000"/>
              </a:spcBef>
              <a:spcAft>
                <a:spcPct val="0"/>
              </a:spcAft>
              <a:buClrTx/>
              <a:buSzTx/>
              <a:buFontTx/>
              <a:buNone/>
              <a:tabLst/>
              <a:defRPr/>
            </a:pPr>
            <a:r>
              <a:rPr kumimoji="0" lang="en-US" sz="1013"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Corticosteroid-Free Clinical Remission</a:t>
            </a:r>
          </a:p>
        </p:txBody>
      </p:sp>
      <p:sp>
        <p:nvSpPr>
          <p:cNvPr id="11" name="Rectangle 11">
            <a:extLst>
              <a:ext uri="{FF2B5EF4-FFF2-40B4-BE49-F238E27FC236}">
                <a16:creationId xmlns:a16="http://schemas.microsoft.com/office/drawing/2014/main" id="{03C6DE2E-338B-4007-9647-F031D87F2A63}"/>
              </a:ext>
            </a:extLst>
          </p:cNvPr>
          <p:cNvSpPr>
            <a:spLocks noChangeArrowheads="1"/>
          </p:cNvSpPr>
          <p:nvPr/>
        </p:nvSpPr>
        <p:spPr bwMode="auto">
          <a:xfrm rot="16200000">
            <a:off x="506726" y="3844145"/>
            <a:ext cx="152548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ctr" defTabSz="457200" rtl="0" eaLnBrk="1" fontAlgn="auto" latinLnBrk="0" hangingPunct="1">
              <a:lnSpc>
                <a:spcPct val="100000"/>
              </a:lnSpc>
              <a:spcBef>
                <a:spcPct val="50000"/>
              </a:spcBef>
              <a:spcAft>
                <a:spcPct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Patients (%)</a:t>
            </a:r>
          </a:p>
        </p:txBody>
      </p:sp>
      <p:sp>
        <p:nvSpPr>
          <p:cNvPr id="13" name="TextBox 12">
            <a:extLst>
              <a:ext uri="{FF2B5EF4-FFF2-40B4-BE49-F238E27FC236}">
                <a16:creationId xmlns:a16="http://schemas.microsoft.com/office/drawing/2014/main" id="{AEEA1E11-5A69-4FA6-8BB8-D05B72A4B067}"/>
              </a:ext>
            </a:extLst>
          </p:cNvPr>
          <p:cNvSpPr txBox="1"/>
          <p:nvPr/>
        </p:nvSpPr>
        <p:spPr bwMode="auto">
          <a:xfrm>
            <a:off x="1630175" y="4623999"/>
            <a:ext cx="80182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457200" rtl="0" eaLnBrk="1" fontAlgn="auto" latinLnBrk="0" hangingPunct="1">
              <a:lnSpc>
                <a:spcPct val="100000"/>
              </a:lnSpc>
              <a:spcBef>
                <a:spcPct val="5000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a:ea typeface="+mn-ea"/>
                <a:cs typeface="+mn-cs"/>
              </a:rPr>
              <a:t>Adalimumab</a:t>
            </a:r>
            <a:endParaRPr kumimoji="0" lang="en-US" sz="1000" b="1" i="0" u="none" strike="noStrike" kern="1200" cap="none" spc="0" normalizeH="0" baseline="0" noProof="0" dirty="0">
              <a:ln>
                <a:noFill/>
              </a:ln>
              <a:solidFill>
                <a:srgbClr val="000000"/>
              </a:solidFill>
              <a:effectLst/>
              <a:uLnTx/>
              <a:uFillTx/>
              <a:latin typeface="Arial"/>
              <a:ea typeface="+mn-ea"/>
              <a:cs typeface="+mn-cs"/>
            </a:endParaRPr>
          </a:p>
        </p:txBody>
      </p:sp>
      <p:sp>
        <p:nvSpPr>
          <p:cNvPr id="14" name="TextBox 13">
            <a:extLst>
              <a:ext uri="{FF2B5EF4-FFF2-40B4-BE49-F238E27FC236}">
                <a16:creationId xmlns:a16="http://schemas.microsoft.com/office/drawing/2014/main" id="{6B03646B-0FB1-43BC-A083-E65EABEE606B}"/>
              </a:ext>
            </a:extLst>
          </p:cNvPr>
          <p:cNvSpPr txBox="1"/>
          <p:nvPr/>
        </p:nvSpPr>
        <p:spPr bwMode="auto">
          <a:xfrm>
            <a:off x="2329081" y="4638464"/>
            <a:ext cx="819455" cy="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457200" rtl="0" eaLnBrk="1" fontAlgn="auto" latinLnBrk="0" hangingPunct="1">
              <a:lnSpc>
                <a:spcPct val="90000"/>
              </a:lnSpc>
              <a:spcBef>
                <a:spcPts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a:ea typeface="+mn-ea"/>
                <a:cs typeface="+mn-cs"/>
              </a:rPr>
              <a:t>Vedolizumab</a:t>
            </a:r>
          </a:p>
        </p:txBody>
      </p:sp>
      <p:sp>
        <p:nvSpPr>
          <p:cNvPr id="15" name="TextBox 14">
            <a:extLst>
              <a:ext uri="{FF2B5EF4-FFF2-40B4-BE49-F238E27FC236}">
                <a16:creationId xmlns:a16="http://schemas.microsoft.com/office/drawing/2014/main" id="{916EEAF7-DFE4-428A-B237-654F74A99274}"/>
              </a:ext>
            </a:extLst>
          </p:cNvPr>
          <p:cNvSpPr txBox="1"/>
          <p:nvPr/>
        </p:nvSpPr>
        <p:spPr bwMode="auto">
          <a:xfrm>
            <a:off x="3670566" y="4632692"/>
            <a:ext cx="80182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457200" rtl="0" eaLnBrk="1" fontAlgn="auto" latinLnBrk="0" hangingPunct="1">
              <a:lnSpc>
                <a:spcPct val="100000"/>
              </a:lnSpc>
              <a:spcBef>
                <a:spcPct val="5000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a:ea typeface="+mn-ea"/>
                <a:cs typeface="+mn-cs"/>
              </a:rPr>
              <a:t>Adalimumab</a:t>
            </a:r>
            <a:endParaRPr kumimoji="0" lang="en-US" sz="1000" b="1" i="0" u="none" strike="noStrike" kern="1200" cap="none" spc="0" normalizeH="0" baseline="0" noProof="0" dirty="0">
              <a:ln>
                <a:noFill/>
              </a:ln>
              <a:solidFill>
                <a:srgbClr val="000000"/>
              </a:solidFill>
              <a:effectLst/>
              <a:uLnTx/>
              <a:uFillTx/>
              <a:latin typeface="Arial"/>
              <a:ea typeface="+mn-ea"/>
              <a:cs typeface="+mn-cs"/>
            </a:endParaRPr>
          </a:p>
        </p:txBody>
      </p:sp>
      <p:sp>
        <p:nvSpPr>
          <p:cNvPr id="16" name="TextBox 15">
            <a:extLst>
              <a:ext uri="{FF2B5EF4-FFF2-40B4-BE49-F238E27FC236}">
                <a16:creationId xmlns:a16="http://schemas.microsoft.com/office/drawing/2014/main" id="{D8276EB7-89A8-434C-A5DF-DE88369E8328}"/>
              </a:ext>
            </a:extLst>
          </p:cNvPr>
          <p:cNvSpPr txBox="1"/>
          <p:nvPr/>
        </p:nvSpPr>
        <p:spPr bwMode="auto">
          <a:xfrm>
            <a:off x="4361278" y="4642097"/>
            <a:ext cx="819455" cy="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457200" rtl="0" eaLnBrk="1" fontAlgn="auto" latinLnBrk="0" hangingPunct="1">
              <a:lnSpc>
                <a:spcPct val="90000"/>
              </a:lnSpc>
              <a:spcBef>
                <a:spcPts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a:ea typeface="+mn-ea"/>
                <a:cs typeface="+mn-cs"/>
              </a:rPr>
              <a:t>Vedolizumab</a:t>
            </a:r>
          </a:p>
        </p:txBody>
      </p:sp>
      <p:sp>
        <p:nvSpPr>
          <p:cNvPr id="17" name="TextBox 16">
            <a:extLst>
              <a:ext uri="{FF2B5EF4-FFF2-40B4-BE49-F238E27FC236}">
                <a16:creationId xmlns:a16="http://schemas.microsoft.com/office/drawing/2014/main" id="{52ECEB98-E604-41BA-B98A-7595BE11CECF}"/>
              </a:ext>
            </a:extLst>
          </p:cNvPr>
          <p:cNvSpPr txBox="1"/>
          <p:nvPr/>
        </p:nvSpPr>
        <p:spPr bwMode="auto">
          <a:xfrm>
            <a:off x="5918025" y="4623999"/>
            <a:ext cx="80182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457200" rtl="0" eaLnBrk="1" fontAlgn="auto" latinLnBrk="0" hangingPunct="1">
              <a:lnSpc>
                <a:spcPct val="100000"/>
              </a:lnSpc>
              <a:spcBef>
                <a:spcPct val="5000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a:ea typeface="+mn-ea"/>
                <a:cs typeface="+mn-cs"/>
              </a:rPr>
              <a:t>Adalimumab</a:t>
            </a:r>
            <a:endParaRPr kumimoji="0" lang="en-US" sz="1000" b="1" i="0" u="none" strike="noStrike" kern="1200" cap="none" spc="0" normalizeH="0" baseline="0" noProof="0" dirty="0">
              <a:ln>
                <a:noFill/>
              </a:ln>
              <a:solidFill>
                <a:srgbClr val="000000"/>
              </a:solidFill>
              <a:effectLst/>
              <a:uLnTx/>
              <a:uFillTx/>
              <a:latin typeface="Arial"/>
              <a:ea typeface="+mn-ea"/>
              <a:cs typeface="+mn-cs"/>
            </a:endParaRPr>
          </a:p>
        </p:txBody>
      </p:sp>
      <p:sp>
        <p:nvSpPr>
          <p:cNvPr id="18" name="TextBox 17">
            <a:extLst>
              <a:ext uri="{FF2B5EF4-FFF2-40B4-BE49-F238E27FC236}">
                <a16:creationId xmlns:a16="http://schemas.microsoft.com/office/drawing/2014/main" id="{6DF30DC7-9020-4F94-866C-11F313562EA9}"/>
              </a:ext>
            </a:extLst>
          </p:cNvPr>
          <p:cNvSpPr txBox="1"/>
          <p:nvPr/>
        </p:nvSpPr>
        <p:spPr bwMode="auto">
          <a:xfrm>
            <a:off x="6620457" y="4635445"/>
            <a:ext cx="819455" cy="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457200" rtl="0" eaLnBrk="1" fontAlgn="auto" latinLnBrk="0" hangingPunct="1">
              <a:lnSpc>
                <a:spcPct val="90000"/>
              </a:lnSpc>
              <a:spcBef>
                <a:spcPts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a:ea typeface="+mn-ea"/>
                <a:cs typeface="+mn-cs"/>
              </a:rPr>
              <a:t>Vedolizumab</a:t>
            </a:r>
          </a:p>
        </p:txBody>
      </p:sp>
      <p:sp>
        <p:nvSpPr>
          <p:cNvPr id="21" name="TextBox 20">
            <a:extLst>
              <a:ext uri="{FF2B5EF4-FFF2-40B4-BE49-F238E27FC236}">
                <a16:creationId xmlns:a16="http://schemas.microsoft.com/office/drawing/2014/main" id="{49B6A418-42FE-E242-90F4-30F9C2B8879A}"/>
              </a:ext>
            </a:extLst>
          </p:cNvPr>
          <p:cNvSpPr txBox="1"/>
          <p:nvPr/>
        </p:nvSpPr>
        <p:spPr>
          <a:xfrm>
            <a:off x="381727" y="6504661"/>
            <a:ext cx="2539478" cy="246221"/>
          </a:xfrm>
          <a:prstGeom prst="rect">
            <a:avLst/>
          </a:prstGeom>
          <a:noFill/>
        </p:spPr>
        <p:txBody>
          <a:bodyPr wrap="none" rtlCol="0"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Sands. BE, et al.   </a:t>
            </a:r>
            <a:r>
              <a:rPr kumimoji="0" lang="en-US" sz="1000" b="0" i="1" u="none" strike="noStrike" kern="1200" cap="none" spc="0" normalizeH="0" baseline="0" noProof="0" dirty="0">
                <a:ln>
                  <a:noFill/>
                </a:ln>
                <a:solidFill>
                  <a:srgbClr val="000000"/>
                </a:solidFill>
                <a:effectLst/>
                <a:uLnTx/>
                <a:uFillTx/>
                <a:latin typeface="Arial"/>
                <a:ea typeface="+mn-ea"/>
                <a:cs typeface="+mn-cs"/>
              </a:rPr>
              <a:t>NEJM</a:t>
            </a:r>
            <a:r>
              <a:rPr kumimoji="0" lang="en-US" sz="1000" b="0" i="0" u="none" strike="noStrike" kern="1200" cap="none" spc="0" normalizeH="0" baseline="0" noProof="0" dirty="0">
                <a:ln>
                  <a:noFill/>
                </a:ln>
                <a:solidFill>
                  <a:srgbClr val="000000"/>
                </a:solidFill>
                <a:effectLst/>
                <a:uLnTx/>
                <a:uFillTx/>
                <a:latin typeface="Arial"/>
                <a:ea typeface="+mn-ea"/>
                <a:cs typeface="+mn-cs"/>
              </a:rPr>
              <a:t>. 2019;381:1215.</a:t>
            </a:r>
          </a:p>
        </p:txBody>
      </p:sp>
      <p:sp>
        <p:nvSpPr>
          <p:cNvPr id="22" name="Rectangle 11">
            <a:extLst>
              <a:ext uri="{FF2B5EF4-FFF2-40B4-BE49-F238E27FC236}">
                <a16:creationId xmlns:a16="http://schemas.microsoft.com/office/drawing/2014/main" id="{D5D04C76-3070-1845-A9FE-79548AB56E8F}"/>
              </a:ext>
            </a:extLst>
          </p:cNvPr>
          <p:cNvSpPr>
            <a:spLocks noChangeArrowheads="1"/>
          </p:cNvSpPr>
          <p:nvPr/>
        </p:nvSpPr>
        <p:spPr bwMode="auto">
          <a:xfrm rot="16200000">
            <a:off x="851790" y="3640485"/>
            <a:ext cx="1272147"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ctr" defTabSz="457200" rtl="0" eaLnBrk="1" fontAlgn="auto" latinLnBrk="0" hangingPunct="1">
              <a:lnSpc>
                <a:spcPct val="100000"/>
              </a:lnSpc>
              <a:spcBef>
                <a:spcPct val="5000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Patients (%)</a:t>
            </a:r>
          </a:p>
        </p:txBody>
      </p:sp>
      <p:cxnSp>
        <p:nvCxnSpPr>
          <p:cNvPr id="23" name="Straight Connector 22">
            <a:extLst>
              <a:ext uri="{FF2B5EF4-FFF2-40B4-BE49-F238E27FC236}">
                <a16:creationId xmlns:a16="http://schemas.microsoft.com/office/drawing/2014/main" id="{210C36FD-E7FA-9645-95B5-24D62F308B0C}"/>
              </a:ext>
            </a:extLst>
          </p:cNvPr>
          <p:cNvCxnSpPr/>
          <p:nvPr/>
        </p:nvCxnSpPr>
        <p:spPr>
          <a:xfrm>
            <a:off x="1665304" y="3127661"/>
            <a:ext cx="0" cy="1294817"/>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9FD83B9C-A933-A744-AB76-FEA76A59D9A2}"/>
              </a:ext>
            </a:extLst>
          </p:cNvPr>
          <p:cNvCxnSpPr>
            <a:cxnSpLocks/>
          </p:cNvCxnSpPr>
          <p:nvPr/>
        </p:nvCxnSpPr>
        <p:spPr>
          <a:xfrm>
            <a:off x="2338058" y="4414921"/>
            <a:ext cx="0" cy="8331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id="{044917D1-78C7-1D44-A945-2A353BF259B2}"/>
              </a:ext>
            </a:extLst>
          </p:cNvPr>
          <p:cNvSpPr/>
          <p:nvPr/>
        </p:nvSpPr>
        <p:spPr>
          <a:xfrm>
            <a:off x="2344964" y="3576975"/>
            <a:ext cx="556256" cy="8344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8" name="TextBox 27">
            <a:extLst>
              <a:ext uri="{FF2B5EF4-FFF2-40B4-BE49-F238E27FC236}">
                <a16:creationId xmlns:a16="http://schemas.microsoft.com/office/drawing/2014/main" id="{0BDDF058-4CE4-1746-9723-67ABE3A91A8F}"/>
              </a:ext>
            </a:extLst>
          </p:cNvPr>
          <p:cNvSpPr txBox="1"/>
          <p:nvPr/>
        </p:nvSpPr>
        <p:spPr>
          <a:xfrm>
            <a:off x="1883407" y="3821641"/>
            <a:ext cx="533994"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24.3</a:t>
            </a:r>
          </a:p>
        </p:txBody>
      </p:sp>
      <p:sp>
        <p:nvSpPr>
          <p:cNvPr id="29" name="Rectangle 28">
            <a:extLst>
              <a:ext uri="{FF2B5EF4-FFF2-40B4-BE49-F238E27FC236}">
                <a16:creationId xmlns:a16="http://schemas.microsoft.com/office/drawing/2014/main" id="{A3F5A112-AF51-534F-B793-1AD70913A0CC}"/>
              </a:ext>
            </a:extLst>
          </p:cNvPr>
          <p:cNvSpPr/>
          <p:nvPr/>
        </p:nvSpPr>
        <p:spPr>
          <a:xfrm>
            <a:off x="1788708" y="3802315"/>
            <a:ext cx="556256" cy="60908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27" name="Straight Connector 26">
            <a:extLst>
              <a:ext uri="{FF2B5EF4-FFF2-40B4-BE49-F238E27FC236}">
                <a16:creationId xmlns:a16="http://schemas.microsoft.com/office/drawing/2014/main" id="{B9A3DDCC-5DD5-8344-9EA0-555DF8929ADD}"/>
              </a:ext>
            </a:extLst>
          </p:cNvPr>
          <p:cNvCxnSpPr>
            <a:cxnSpLocks/>
          </p:cNvCxnSpPr>
          <p:nvPr/>
        </p:nvCxnSpPr>
        <p:spPr>
          <a:xfrm flipH="1" flipV="1">
            <a:off x="1657750" y="4414920"/>
            <a:ext cx="1433181" cy="126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2A4D817C-2A49-F24B-A3F9-EDE387B84C89}"/>
              </a:ext>
            </a:extLst>
          </p:cNvPr>
          <p:cNvSpPr txBox="1"/>
          <p:nvPr/>
        </p:nvSpPr>
        <p:spPr>
          <a:xfrm>
            <a:off x="1807486" y="3607301"/>
            <a:ext cx="533994"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22.5</a:t>
            </a:r>
          </a:p>
        </p:txBody>
      </p:sp>
      <p:sp>
        <p:nvSpPr>
          <p:cNvPr id="31" name="TextBox 30">
            <a:extLst>
              <a:ext uri="{FF2B5EF4-FFF2-40B4-BE49-F238E27FC236}">
                <a16:creationId xmlns:a16="http://schemas.microsoft.com/office/drawing/2014/main" id="{FDF3B9E1-18B9-7A4D-A58E-A83B7EBBAD26}"/>
              </a:ext>
            </a:extLst>
          </p:cNvPr>
          <p:cNvSpPr txBox="1"/>
          <p:nvPr/>
        </p:nvSpPr>
        <p:spPr>
          <a:xfrm>
            <a:off x="2358946" y="3387151"/>
            <a:ext cx="533994"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31.3</a:t>
            </a:r>
          </a:p>
        </p:txBody>
      </p:sp>
      <p:sp>
        <p:nvSpPr>
          <p:cNvPr id="32" name="TextBox 31">
            <a:extLst>
              <a:ext uri="{FF2B5EF4-FFF2-40B4-BE49-F238E27FC236}">
                <a16:creationId xmlns:a16="http://schemas.microsoft.com/office/drawing/2014/main" id="{9C1E3448-8AF2-2449-9B33-BD4FA85ADDA2}"/>
              </a:ext>
            </a:extLst>
          </p:cNvPr>
          <p:cNvSpPr txBox="1"/>
          <p:nvPr/>
        </p:nvSpPr>
        <p:spPr>
          <a:xfrm>
            <a:off x="3859580" y="3434375"/>
            <a:ext cx="533994"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27.7</a:t>
            </a:r>
          </a:p>
        </p:txBody>
      </p:sp>
      <p:sp>
        <p:nvSpPr>
          <p:cNvPr id="33" name="TextBox 32">
            <a:extLst>
              <a:ext uri="{FF2B5EF4-FFF2-40B4-BE49-F238E27FC236}">
                <a16:creationId xmlns:a16="http://schemas.microsoft.com/office/drawing/2014/main" id="{46430C5E-BE38-CD43-AD11-E470A45B842C}"/>
              </a:ext>
            </a:extLst>
          </p:cNvPr>
          <p:cNvSpPr txBox="1"/>
          <p:nvPr/>
        </p:nvSpPr>
        <p:spPr>
          <a:xfrm>
            <a:off x="4422922" y="3127661"/>
            <a:ext cx="533994"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39.7</a:t>
            </a:r>
          </a:p>
        </p:txBody>
      </p:sp>
      <p:sp>
        <p:nvSpPr>
          <p:cNvPr id="34" name="TextBox 33">
            <a:extLst>
              <a:ext uri="{FF2B5EF4-FFF2-40B4-BE49-F238E27FC236}">
                <a16:creationId xmlns:a16="http://schemas.microsoft.com/office/drawing/2014/main" id="{7522DE80-77B6-2B43-9374-4A19B675D6FA}"/>
              </a:ext>
            </a:extLst>
          </p:cNvPr>
          <p:cNvSpPr txBox="1"/>
          <p:nvPr/>
        </p:nvSpPr>
        <p:spPr>
          <a:xfrm>
            <a:off x="4407858" y="4422477"/>
            <a:ext cx="628405"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(N=383)</a:t>
            </a:r>
          </a:p>
        </p:txBody>
      </p:sp>
      <p:sp>
        <p:nvSpPr>
          <p:cNvPr id="35" name="TextBox 34">
            <a:extLst>
              <a:ext uri="{FF2B5EF4-FFF2-40B4-BE49-F238E27FC236}">
                <a16:creationId xmlns:a16="http://schemas.microsoft.com/office/drawing/2014/main" id="{2945F7F8-1E34-B742-B151-1749142FABB8}"/>
              </a:ext>
            </a:extLst>
          </p:cNvPr>
          <p:cNvSpPr txBox="1"/>
          <p:nvPr/>
        </p:nvSpPr>
        <p:spPr>
          <a:xfrm>
            <a:off x="3762467" y="4422477"/>
            <a:ext cx="628405"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(N=386)</a:t>
            </a:r>
          </a:p>
        </p:txBody>
      </p:sp>
      <p:sp>
        <p:nvSpPr>
          <p:cNvPr id="37" name="TextBox 36">
            <a:extLst>
              <a:ext uri="{FF2B5EF4-FFF2-40B4-BE49-F238E27FC236}">
                <a16:creationId xmlns:a16="http://schemas.microsoft.com/office/drawing/2014/main" id="{009835EA-25CC-E743-A58C-227A28C63C5C}"/>
              </a:ext>
            </a:extLst>
          </p:cNvPr>
          <p:cNvSpPr txBox="1"/>
          <p:nvPr/>
        </p:nvSpPr>
        <p:spPr>
          <a:xfrm>
            <a:off x="2311506" y="4417352"/>
            <a:ext cx="628405"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(N=383)</a:t>
            </a:r>
          </a:p>
        </p:txBody>
      </p:sp>
      <p:sp>
        <p:nvSpPr>
          <p:cNvPr id="38" name="TextBox 37">
            <a:extLst>
              <a:ext uri="{FF2B5EF4-FFF2-40B4-BE49-F238E27FC236}">
                <a16:creationId xmlns:a16="http://schemas.microsoft.com/office/drawing/2014/main" id="{44C8AF37-85B3-0C4B-A34E-FEC53AE22F46}"/>
              </a:ext>
            </a:extLst>
          </p:cNvPr>
          <p:cNvSpPr txBox="1"/>
          <p:nvPr/>
        </p:nvSpPr>
        <p:spPr>
          <a:xfrm>
            <a:off x="1760281" y="4417352"/>
            <a:ext cx="628405"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(N=386)</a:t>
            </a:r>
          </a:p>
        </p:txBody>
      </p:sp>
      <p:sp>
        <p:nvSpPr>
          <p:cNvPr id="39" name="TextBox 38">
            <a:extLst>
              <a:ext uri="{FF2B5EF4-FFF2-40B4-BE49-F238E27FC236}">
                <a16:creationId xmlns:a16="http://schemas.microsoft.com/office/drawing/2014/main" id="{DD9FFCB3-CC8E-E64B-9B83-A698A1594447}"/>
              </a:ext>
            </a:extLst>
          </p:cNvPr>
          <p:cNvSpPr txBox="1"/>
          <p:nvPr/>
        </p:nvSpPr>
        <p:spPr>
          <a:xfrm>
            <a:off x="6025064" y="4382331"/>
            <a:ext cx="628405"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(N=119)</a:t>
            </a:r>
          </a:p>
        </p:txBody>
      </p:sp>
      <p:sp>
        <p:nvSpPr>
          <p:cNvPr id="40" name="TextBox 39">
            <a:extLst>
              <a:ext uri="{FF2B5EF4-FFF2-40B4-BE49-F238E27FC236}">
                <a16:creationId xmlns:a16="http://schemas.microsoft.com/office/drawing/2014/main" id="{E3A6BC95-9413-844D-9347-D68FD5F64AF6}"/>
              </a:ext>
            </a:extLst>
          </p:cNvPr>
          <p:cNvSpPr txBox="1"/>
          <p:nvPr/>
        </p:nvSpPr>
        <p:spPr>
          <a:xfrm>
            <a:off x="6579211" y="4377630"/>
            <a:ext cx="628405"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(N=111)</a:t>
            </a:r>
          </a:p>
        </p:txBody>
      </p:sp>
      <p:sp>
        <p:nvSpPr>
          <p:cNvPr id="41" name="TextBox 40">
            <a:extLst>
              <a:ext uri="{FF2B5EF4-FFF2-40B4-BE49-F238E27FC236}">
                <a16:creationId xmlns:a16="http://schemas.microsoft.com/office/drawing/2014/main" id="{FB196FCF-E040-0E4A-85FE-30F88EAD99FC}"/>
              </a:ext>
            </a:extLst>
          </p:cNvPr>
          <p:cNvSpPr txBox="1"/>
          <p:nvPr/>
        </p:nvSpPr>
        <p:spPr>
          <a:xfrm>
            <a:off x="6564968" y="3764955"/>
            <a:ext cx="628405"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12.6</a:t>
            </a:r>
          </a:p>
        </p:txBody>
      </p:sp>
      <p:sp>
        <p:nvSpPr>
          <p:cNvPr id="42" name="TextBox 41">
            <a:extLst>
              <a:ext uri="{FF2B5EF4-FFF2-40B4-BE49-F238E27FC236}">
                <a16:creationId xmlns:a16="http://schemas.microsoft.com/office/drawing/2014/main" id="{3CE534A7-B00C-484F-8A98-C924E678C44C}"/>
              </a:ext>
            </a:extLst>
          </p:cNvPr>
          <p:cNvSpPr txBox="1"/>
          <p:nvPr/>
        </p:nvSpPr>
        <p:spPr>
          <a:xfrm>
            <a:off x="6017901" y="3559271"/>
            <a:ext cx="628405"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21.8</a:t>
            </a:r>
          </a:p>
        </p:txBody>
      </p:sp>
      <p:sp>
        <p:nvSpPr>
          <p:cNvPr id="43" name="TextBox 42">
            <a:extLst>
              <a:ext uri="{FF2B5EF4-FFF2-40B4-BE49-F238E27FC236}">
                <a16:creationId xmlns:a16="http://schemas.microsoft.com/office/drawing/2014/main" id="{5FE2A03E-FC22-A44C-ACF7-3B308BCD92AA}"/>
              </a:ext>
            </a:extLst>
          </p:cNvPr>
          <p:cNvSpPr txBox="1"/>
          <p:nvPr/>
        </p:nvSpPr>
        <p:spPr>
          <a:xfrm>
            <a:off x="6013332" y="3258650"/>
            <a:ext cx="1313795"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(95% Cl, -18.9 to 0.4)</a:t>
            </a:r>
          </a:p>
        </p:txBody>
      </p:sp>
      <p:cxnSp>
        <p:nvCxnSpPr>
          <p:cNvPr id="6" name="Elbow Connector 5">
            <a:extLst>
              <a:ext uri="{FF2B5EF4-FFF2-40B4-BE49-F238E27FC236}">
                <a16:creationId xmlns:a16="http://schemas.microsoft.com/office/drawing/2014/main" id="{182A8D5C-8DD8-6F4C-BCF2-8E17E2FCFB5B}"/>
              </a:ext>
            </a:extLst>
          </p:cNvPr>
          <p:cNvCxnSpPr>
            <a:stCxn id="42" idx="0"/>
            <a:endCxn id="41" idx="0"/>
          </p:cNvCxnSpPr>
          <p:nvPr/>
        </p:nvCxnSpPr>
        <p:spPr>
          <a:xfrm rot="16200000" flipH="1">
            <a:off x="6502794" y="3388581"/>
            <a:ext cx="205684" cy="547067"/>
          </a:xfrm>
          <a:prstGeom prst="bentConnector3">
            <a:avLst>
              <a:gd name="adj1" fmla="val -43268"/>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Elbow Connector 44">
            <a:extLst>
              <a:ext uri="{FF2B5EF4-FFF2-40B4-BE49-F238E27FC236}">
                <a16:creationId xmlns:a16="http://schemas.microsoft.com/office/drawing/2014/main" id="{FB57E51D-804C-344E-A0C5-3D608EF57260}"/>
              </a:ext>
            </a:extLst>
          </p:cNvPr>
          <p:cNvCxnSpPr>
            <a:cxnSpLocks/>
            <a:stCxn id="32" idx="0"/>
            <a:endCxn id="33" idx="0"/>
          </p:cNvCxnSpPr>
          <p:nvPr/>
        </p:nvCxnSpPr>
        <p:spPr>
          <a:xfrm rot="5400000" flipH="1" flipV="1">
            <a:off x="4254891" y="2999347"/>
            <a:ext cx="306714" cy="563342"/>
          </a:xfrm>
          <a:prstGeom prst="bentConnector3">
            <a:avLst>
              <a:gd name="adj1" fmla="val 133568"/>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D9121A6F-5872-1D47-A667-FAAEEB5FD8B3}"/>
              </a:ext>
            </a:extLst>
          </p:cNvPr>
          <p:cNvSpPr txBox="1"/>
          <p:nvPr/>
        </p:nvSpPr>
        <p:spPr>
          <a:xfrm>
            <a:off x="4101278" y="2834601"/>
            <a:ext cx="627938"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P&lt;0.001</a:t>
            </a:r>
          </a:p>
        </p:txBody>
      </p:sp>
      <p:sp>
        <p:nvSpPr>
          <p:cNvPr id="50" name="TextBox 49">
            <a:extLst>
              <a:ext uri="{FF2B5EF4-FFF2-40B4-BE49-F238E27FC236}">
                <a16:creationId xmlns:a16="http://schemas.microsoft.com/office/drawing/2014/main" id="{F1FFDFA4-E1E9-AA4F-BC40-566EEFE6F792}"/>
              </a:ext>
            </a:extLst>
          </p:cNvPr>
          <p:cNvSpPr txBox="1"/>
          <p:nvPr/>
        </p:nvSpPr>
        <p:spPr>
          <a:xfrm>
            <a:off x="2035122" y="3037688"/>
            <a:ext cx="627938"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P=0.006</a:t>
            </a:r>
          </a:p>
        </p:txBody>
      </p:sp>
      <p:cxnSp>
        <p:nvCxnSpPr>
          <p:cNvPr id="51" name="Straight Connector 50">
            <a:extLst>
              <a:ext uri="{FF2B5EF4-FFF2-40B4-BE49-F238E27FC236}">
                <a16:creationId xmlns:a16="http://schemas.microsoft.com/office/drawing/2014/main" id="{1FA000AA-BCB3-124F-8700-4F12254A4E0C}"/>
              </a:ext>
            </a:extLst>
          </p:cNvPr>
          <p:cNvCxnSpPr/>
          <p:nvPr/>
        </p:nvCxnSpPr>
        <p:spPr>
          <a:xfrm>
            <a:off x="3755557" y="3123626"/>
            <a:ext cx="0" cy="1294817"/>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 name="Rectangle 51">
            <a:extLst>
              <a:ext uri="{FF2B5EF4-FFF2-40B4-BE49-F238E27FC236}">
                <a16:creationId xmlns:a16="http://schemas.microsoft.com/office/drawing/2014/main" id="{52A50E4E-C6FA-2D49-AEA6-261A274E0A2E}"/>
              </a:ext>
            </a:extLst>
          </p:cNvPr>
          <p:cNvSpPr/>
          <p:nvPr/>
        </p:nvSpPr>
        <p:spPr>
          <a:xfrm>
            <a:off x="4390871" y="3308092"/>
            <a:ext cx="556256" cy="109523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9F1BDC59-F1DE-1B42-9229-F313247DAE46}"/>
              </a:ext>
            </a:extLst>
          </p:cNvPr>
          <p:cNvSpPr/>
          <p:nvPr/>
        </p:nvSpPr>
        <p:spPr>
          <a:xfrm>
            <a:off x="3835684" y="3655615"/>
            <a:ext cx="556256" cy="7533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54" name="Straight Connector 53">
            <a:extLst>
              <a:ext uri="{FF2B5EF4-FFF2-40B4-BE49-F238E27FC236}">
                <a16:creationId xmlns:a16="http://schemas.microsoft.com/office/drawing/2014/main" id="{03C55B58-4A89-3A4F-B785-A2CAF6B39029}"/>
              </a:ext>
            </a:extLst>
          </p:cNvPr>
          <p:cNvCxnSpPr>
            <a:cxnSpLocks/>
          </p:cNvCxnSpPr>
          <p:nvPr/>
        </p:nvCxnSpPr>
        <p:spPr>
          <a:xfrm flipH="1">
            <a:off x="3755558" y="4410885"/>
            <a:ext cx="1512413"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9D77280A-37D1-7B4F-9D3E-49E402755A52}"/>
              </a:ext>
            </a:extLst>
          </p:cNvPr>
          <p:cNvCxnSpPr/>
          <p:nvPr/>
        </p:nvCxnSpPr>
        <p:spPr>
          <a:xfrm>
            <a:off x="5937270" y="3109168"/>
            <a:ext cx="0" cy="1294817"/>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7" name="Rectangle 56">
            <a:extLst>
              <a:ext uri="{FF2B5EF4-FFF2-40B4-BE49-F238E27FC236}">
                <a16:creationId xmlns:a16="http://schemas.microsoft.com/office/drawing/2014/main" id="{2B72B0C1-B2E2-8241-9D6E-11A93644A750}"/>
              </a:ext>
            </a:extLst>
          </p:cNvPr>
          <p:cNvSpPr/>
          <p:nvPr/>
        </p:nvSpPr>
        <p:spPr>
          <a:xfrm>
            <a:off x="6616930" y="4037086"/>
            <a:ext cx="556256" cy="35582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8" name="Rectangle 57">
            <a:extLst>
              <a:ext uri="{FF2B5EF4-FFF2-40B4-BE49-F238E27FC236}">
                <a16:creationId xmlns:a16="http://schemas.microsoft.com/office/drawing/2014/main" id="{A9298048-97C3-034C-AF28-F0B44D518390}"/>
              </a:ext>
            </a:extLst>
          </p:cNvPr>
          <p:cNvSpPr/>
          <p:nvPr/>
        </p:nvSpPr>
        <p:spPr>
          <a:xfrm>
            <a:off x="6060674" y="3794508"/>
            <a:ext cx="556256" cy="59839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59" name="Straight Connector 58">
            <a:extLst>
              <a:ext uri="{FF2B5EF4-FFF2-40B4-BE49-F238E27FC236}">
                <a16:creationId xmlns:a16="http://schemas.microsoft.com/office/drawing/2014/main" id="{440D18E1-F889-4C4E-AA5E-376B1E965A17}"/>
              </a:ext>
            </a:extLst>
          </p:cNvPr>
          <p:cNvCxnSpPr>
            <a:cxnSpLocks/>
          </p:cNvCxnSpPr>
          <p:nvPr/>
        </p:nvCxnSpPr>
        <p:spPr>
          <a:xfrm flipH="1" flipV="1">
            <a:off x="5929716" y="4396427"/>
            <a:ext cx="1433181" cy="126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Elbow Connector 65">
            <a:extLst>
              <a:ext uri="{FF2B5EF4-FFF2-40B4-BE49-F238E27FC236}">
                <a16:creationId xmlns:a16="http://schemas.microsoft.com/office/drawing/2014/main" id="{F19E5D63-4DFB-3C4A-86EB-955D6823A505}"/>
              </a:ext>
            </a:extLst>
          </p:cNvPr>
          <p:cNvCxnSpPr>
            <a:cxnSpLocks/>
            <a:endCxn id="31" idx="0"/>
          </p:cNvCxnSpPr>
          <p:nvPr/>
        </p:nvCxnSpPr>
        <p:spPr>
          <a:xfrm flipV="1">
            <a:off x="2065327" y="3387151"/>
            <a:ext cx="560616" cy="227082"/>
          </a:xfrm>
          <a:prstGeom prst="bentConnector4">
            <a:avLst>
              <a:gd name="adj1" fmla="val -1205"/>
              <a:gd name="adj2" fmla="val 163782"/>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72E56D3B-6E64-A241-86A6-73EA1E9A3362}"/>
              </a:ext>
            </a:extLst>
          </p:cNvPr>
          <p:cNvSpPr txBox="1"/>
          <p:nvPr/>
        </p:nvSpPr>
        <p:spPr bwMode="auto">
          <a:xfrm>
            <a:off x="909619" y="2860843"/>
            <a:ext cx="283892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457200" rtl="0" eaLnBrk="1" fontAlgn="auto" latinLnBrk="0" hangingPunct="1">
              <a:lnSpc>
                <a:spcPct val="100000"/>
              </a:lnSpc>
              <a:spcBef>
                <a:spcPct val="5000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a:ea typeface="+mn-ea"/>
                <a:cs typeface="+mn-cs"/>
              </a:rPr>
              <a:t>Primary Endpoint: Clinical Remission</a:t>
            </a:r>
          </a:p>
        </p:txBody>
      </p:sp>
      <p:sp>
        <p:nvSpPr>
          <p:cNvPr id="55" name="TextBox 54">
            <a:extLst>
              <a:ext uri="{FF2B5EF4-FFF2-40B4-BE49-F238E27FC236}">
                <a16:creationId xmlns:a16="http://schemas.microsoft.com/office/drawing/2014/main" id="{D10EB143-2E46-124D-BC2D-58DE19FC62F4}"/>
              </a:ext>
            </a:extLst>
          </p:cNvPr>
          <p:cNvSpPr txBox="1"/>
          <p:nvPr/>
        </p:nvSpPr>
        <p:spPr bwMode="auto">
          <a:xfrm>
            <a:off x="3561570" y="2680031"/>
            <a:ext cx="190038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457200" rtl="0" eaLnBrk="1" fontAlgn="auto" latinLnBrk="0" hangingPunct="1">
              <a:lnSpc>
                <a:spcPct val="100000"/>
              </a:lnSpc>
              <a:spcBef>
                <a:spcPct val="5000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a:ea typeface="+mn-ea"/>
                <a:cs typeface="+mn-cs"/>
              </a:rPr>
              <a:t>Endoscopic Improvement</a:t>
            </a:r>
          </a:p>
        </p:txBody>
      </p:sp>
      <p:sp>
        <p:nvSpPr>
          <p:cNvPr id="60" name="TextBox 59">
            <a:extLst>
              <a:ext uri="{FF2B5EF4-FFF2-40B4-BE49-F238E27FC236}">
                <a16:creationId xmlns:a16="http://schemas.microsoft.com/office/drawing/2014/main" id="{79292403-DA7A-0B46-A1D6-F9272C278025}"/>
              </a:ext>
            </a:extLst>
          </p:cNvPr>
          <p:cNvSpPr txBox="1"/>
          <p:nvPr/>
        </p:nvSpPr>
        <p:spPr bwMode="auto">
          <a:xfrm>
            <a:off x="5197469" y="2877094"/>
            <a:ext cx="283892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457200" rtl="0" eaLnBrk="1" fontAlgn="auto" latinLnBrk="0" hangingPunct="1">
              <a:lnSpc>
                <a:spcPct val="100000"/>
              </a:lnSpc>
              <a:spcBef>
                <a:spcPct val="5000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a:ea typeface="+mn-ea"/>
                <a:cs typeface="+mn-cs"/>
              </a:rPr>
              <a:t>Corticosteroid-Free Clinical Remission</a:t>
            </a:r>
          </a:p>
        </p:txBody>
      </p:sp>
    </p:spTree>
    <p:extLst>
      <p:ext uri="{BB962C8B-B14F-4D97-AF65-F5344CB8AC3E}">
        <p14:creationId xmlns:p14="http://schemas.microsoft.com/office/powerpoint/2010/main" val="348058922"/>
      </p:ext>
    </p:extLst>
  </p:cSld>
  <p:clrMapOvr>
    <a:masterClrMapping/>
  </p:clrMapOvr>
</p:sld>
</file>

<file path=ppt/theme/theme1.xml><?xml version="1.0" encoding="utf-8"?>
<a:theme xmlns:a="http://schemas.openxmlformats.org/drawingml/2006/main" name="34_Vindico Template">
  <a:themeElements>
    <a:clrScheme name="Vindico">
      <a:dk1>
        <a:sysClr val="windowText" lastClr="000000"/>
      </a:dk1>
      <a:lt1>
        <a:sysClr val="window" lastClr="FFFFFF"/>
      </a:lt1>
      <a:dk2>
        <a:srgbClr val="021941"/>
      </a:dk2>
      <a:lt2>
        <a:srgbClr val="EEECE1"/>
      </a:lt2>
      <a:accent1>
        <a:srgbClr val="021941"/>
      </a:accent1>
      <a:accent2>
        <a:srgbClr val="F8D162"/>
      </a:accent2>
      <a:accent3>
        <a:srgbClr val="F68222"/>
      </a:accent3>
      <a:accent4>
        <a:srgbClr val="3366CC"/>
      </a:accent4>
      <a:accent5>
        <a:srgbClr val="92D050"/>
      </a:accent5>
      <a:accent6>
        <a:srgbClr val="FF0000"/>
      </a:accent6>
      <a:hlink>
        <a:srgbClr val="F8D162"/>
      </a:hlink>
      <a:folHlink>
        <a:srgbClr val="F6822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ratio">
  <a:themeElements>
    <a:clrScheme name="Custom 18">
      <a:dk1>
        <a:srgbClr val="FFFFFF"/>
      </a:dk1>
      <a:lt1>
        <a:srgbClr val="00003C"/>
      </a:lt1>
      <a:dk2>
        <a:srgbClr val="FFFFFF"/>
      </a:dk2>
      <a:lt2>
        <a:srgbClr val="00003C"/>
      </a:lt2>
      <a:accent1>
        <a:srgbClr val="FFFF00"/>
      </a:accent1>
      <a:accent2>
        <a:srgbClr val="0080FF"/>
      </a:accent2>
      <a:accent3>
        <a:srgbClr val="00D900"/>
      </a:accent3>
      <a:accent4>
        <a:srgbClr val="FFFFFF"/>
      </a:accent4>
      <a:accent5>
        <a:srgbClr val="999999"/>
      </a:accent5>
      <a:accent6>
        <a:srgbClr val="FF6FC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Vindico New Widescreen Dark 2018">
  <a:themeElements>
    <a:clrScheme name="Custom 35">
      <a:dk1>
        <a:srgbClr val="2C2C2C"/>
      </a:dk1>
      <a:lt1>
        <a:srgbClr val="FFFFFF"/>
      </a:lt1>
      <a:dk2>
        <a:srgbClr val="006E8C"/>
      </a:dk2>
      <a:lt2>
        <a:srgbClr val="FFF2CC"/>
      </a:lt2>
      <a:accent1>
        <a:srgbClr val="008000"/>
      </a:accent1>
      <a:accent2>
        <a:srgbClr val="FF6600"/>
      </a:accent2>
      <a:accent3>
        <a:srgbClr val="00BFBF"/>
      </a:accent3>
      <a:accent4>
        <a:srgbClr val="FFC000"/>
      </a:accent4>
      <a:accent5>
        <a:srgbClr val="0070C0"/>
      </a:accent5>
      <a:accent6>
        <a:srgbClr val="B100B1"/>
      </a:accent6>
      <a:hlink>
        <a:srgbClr val="FFFFFF"/>
      </a:hlink>
      <a:folHlink>
        <a:srgbClr val="AFAFAF"/>
      </a:folHlink>
    </a:clrScheme>
    <a:fontScheme name="Custom 1">
      <a:majorFont>
        <a:latin typeface="Tahoma"/>
        <a:ea typeface=""/>
        <a:cs typeface=""/>
      </a:majorFont>
      <a:minorFont>
        <a:latin typeface="Tahom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BCCE0C0-4068-4B17-9966-6EDE256AE806}" vid="{4CBE7DBC-8436-4378-A300-F29E55A5116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Theme">
  <a:themeElements>
    <a:clrScheme name="Custom 50">
      <a:dk1>
        <a:srgbClr val="000000"/>
      </a:dk1>
      <a:lt1>
        <a:srgbClr val="FFFFFF"/>
      </a:lt1>
      <a:dk2>
        <a:srgbClr val="1F497D"/>
      </a:dk2>
      <a:lt2>
        <a:srgbClr val="EEECE1"/>
      </a:lt2>
      <a:accent1>
        <a:srgbClr val="8A0909"/>
      </a:accent1>
      <a:accent2>
        <a:srgbClr val="595959"/>
      </a:accent2>
      <a:accent3>
        <a:srgbClr val="3DA0D0"/>
      </a:accent3>
      <a:accent4>
        <a:srgbClr val="D5713A"/>
      </a:accent4>
      <a:accent5>
        <a:srgbClr val="59B75A"/>
      </a:accent5>
      <a:accent6>
        <a:srgbClr val="9D07CD"/>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Vindico">
    <a:dk1>
      <a:sysClr val="windowText" lastClr="000000"/>
    </a:dk1>
    <a:lt1>
      <a:sysClr val="window" lastClr="FFFFFF"/>
    </a:lt1>
    <a:dk2>
      <a:srgbClr val="021941"/>
    </a:dk2>
    <a:lt2>
      <a:srgbClr val="EEECE1"/>
    </a:lt2>
    <a:accent1>
      <a:srgbClr val="021941"/>
    </a:accent1>
    <a:accent2>
      <a:srgbClr val="F8D162"/>
    </a:accent2>
    <a:accent3>
      <a:srgbClr val="F68222"/>
    </a:accent3>
    <a:accent4>
      <a:srgbClr val="3366CC"/>
    </a:accent4>
    <a:accent5>
      <a:srgbClr val="92D050"/>
    </a:accent5>
    <a:accent6>
      <a:srgbClr val="FF0000"/>
    </a:accent6>
    <a:hlink>
      <a:srgbClr val="F8D162"/>
    </a:hlink>
    <a:folHlink>
      <a:srgbClr val="F6822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5c8ab484-73c1-4251-8bb0-e11fdbe3b7c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A97E1138871B54BAC44FDC563EAB618" ma:contentTypeVersion="6" ma:contentTypeDescription="Create a new document." ma:contentTypeScope="" ma:versionID="38c0d8f9bc6bbb635d036659f046aa3d">
  <xsd:schema xmlns:xsd="http://www.w3.org/2001/XMLSchema" xmlns:xs="http://www.w3.org/2001/XMLSchema" xmlns:p="http://schemas.microsoft.com/office/2006/metadata/properties" xmlns:ns3="5c8ab484-73c1-4251-8bb0-e11fdbe3b7c4" targetNamespace="http://schemas.microsoft.com/office/2006/metadata/properties" ma:root="true" ma:fieldsID="1f017bb15a5af3770b44d60a55c354fa" ns3:_="">
    <xsd:import namespace="5c8ab484-73c1-4251-8bb0-e11fdbe3b7c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8ab484-73c1-4251-8bb0-e11fdbe3b7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2" nillable="true" ma:displayName="_activity" ma:hidden="true" ma:internalName="_activity">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514D6F-B73E-4EE7-B8FB-A776771FD297}">
  <ds:schemaRefs>
    <ds:schemaRef ds:uri="http://schemas.microsoft.com/sharepoint/v3/contenttype/forms"/>
  </ds:schemaRefs>
</ds:datastoreItem>
</file>

<file path=customXml/itemProps2.xml><?xml version="1.0" encoding="utf-8"?>
<ds:datastoreItem xmlns:ds="http://schemas.openxmlformats.org/officeDocument/2006/customXml" ds:itemID="{F2C06399-FA7B-4D44-8A8C-DD043C397ACB}">
  <ds:schemaRefs>
    <ds:schemaRef ds:uri="http://schemas.microsoft.com/office/2006/documentManagement/types"/>
    <ds:schemaRef ds:uri="http://purl.org/dc/terms/"/>
    <ds:schemaRef ds:uri="http://purl.org/dc/elements/1.1/"/>
    <ds:schemaRef ds:uri="http://schemas.microsoft.com/office/infopath/2007/PartnerControls"/>
    <ds:schemaRef ds:uri="http://www.w3.org/XML/1998/namespace"/>
    <ds:schemaRef ds:uri="http://purl.org/dc/dcmitype/"/>
    <ds:schemaRef ds:uri="http://schemas.openxmlformats.org/package/2006/metadata/core-properties"/>
    <ds:schemaRef ds:uri="5c8ab484-73c1-4251-8bb0-e11fdbe3b7c4"/>
    <ds:schemaRef ds:uri="http://schemas.microsoft.com/office/2006/metadata/properties"/>
  </ds:schemaRefs>
</ds:datastoreItem>
</file>

<file path=customXml/itemProps3.xml><?xml version="1.0" encoding="utf-8"?>
<ds:datastoreItem xmlns:ds="http://schemas.openxmlformats.org/officeDocument/2006/customXml" ds:itemID="{452481A4-E272-4736-8805-33A398F5AD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8ab484-73c1-4251-8bb0-e11fdbe3b7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5983</TotalTime>
  <Words>5387</Words>
  <Application>Microsoft Office PowerPoint</Application>
  <PresentationFormat>On-screen Show (4:3)</PresentationFormat>
  <Paragraphs>812</Paragraphs>
  <Slides>42</Slides>
  <Notes>31</Notes>
  <HiddenSlides>0</HiddenSlides>
  <MMClips>0</MMClips>
  <ScaleCrop>false</ScaleCrop>
  <HeadingPairs>
    <vt:vector size="8" baseType="variant">
      <vt:variant>
        <vt:lpstr>Fonts Used</vt:lpstr>
      </vt:variant>
      <vt:variant>
        <vt:i4>20</vt:i4>
      </vt:variant>
      <vt:variant>
        <vt:lpstr>Theme</vt:lpstr>
      </vt:variant>
      <vt:variant>
        <vt:i4>7</vt:i4>
      </vt:variant>
      <vt:variant>
        <vt:lpstr>Embedded OLE Servers</vt:lpstr>
      </vt:variant>
      <vt:variant>
        <vt:i4>1</vt:i4>
      </vt:variant>
      <vt:variant>
        <vt:lpstr>Slide Titles</vt:lpstr>
      </vt:variant>
      <vt:variant>
        <vt:i4>42</vt:i4>
      </vt:variant>
    </vt:vector>
  </HeadingPairs>
  <TitlesOfParts>
    <vt:vector size="70" baseType="lpstr">
      <vt:lpstr>ＭＳ Ｐゴシック</vt:lpstr>
      <vt:lpstr>ＭＳ Ｐゴシック</vt:lpstr>
      <vt:lpstr>-apple-system</vt:lpstr>
      <vt:lpstr>Arial</vt:lpstr>
      <vt:lpstr>Arial Unicode MS</vt:lpstr>
      <vt:lpstr>Arial,Sans-Serif</vt:lpstr>
      <vt:lpstr>Ariel</vt:lpstr>
      <vt:lpstr>BlinkMacSystemFont</vt:lpstr>
      <vt:lpstr>Calibri</vt:lpstr>
      <vt:lpstr>Calibri Light</vt:lpstr>
      <vt:lpstr>Fira Sans</vt:lpstr>
      <vt:lpstr>Merriweather</vt:lpstr>
      <vt:lpstr>ScalaLancetPro</vt:lpstr>
      <vt:lpstr>Segoe UI</vt:lpstr>
      <vt:lpstr>Source Sans Pro</vt:lpstr>
      <vt:lpstr>Symbol</vt:lpstr>
      <vt:lpstr>Tahoma</vt:lpstr>
      <vt:lpstr>Times New Roman</vt:lpstr>
      <vt:lpstr>Verdana</vt:lpstr>
      <vt:lpstr>Wingdings</vt:lpstr>
      <vt:lpstr>34_Vindico Template</vt:lpstr>
      <vt:lpstr>Curatio</vt:lpstr>
      <vt:lpstr>Vindico New Widescreen Dark 2018</vt:lpstr>
      <vt:lpstr>Office Theme</vt:lpstr>
      <vt:lpstr>1_Office Theme</vt:lpstr>
      <vt:lpstr>2_Office Theme</vt:lpstr>
      <vt:lpstr>3_Office Theme</vt:lpstr>
      <vt:lpstr>Microsoft PowerPoint 97-2003 Presentation</vt:lpstr>
      <vt:lpstr>PowerPoint Presentation</vt:lpstr>
      <vt:lpstr>PowerPoint Presentation</vt:lpstr>
      <vt:lpstr>Outline</vt:lpstr>
      <vt:lpstr>Current and Emerging Therapeutic Strategies for IBD</vt:lpstr>
      <vt:lpstr>Pieces of the Therapy Choice  Puzzle in IBD</vt:lpstr>
      <vt:lpstr>Biologic Naïve Moderate to Severe UC</vt:lpstr>
      <vt:lpstr>Case 1: Bio-naïve UC</vt:lpstr>
      <vt:lpstr>PowerPoint Presentation</vt:lpstr>
      <vt:lpstr>VARSITY: Efficacy of Vedolizumab vs  Adalimumab at Wk 52 in UC</vt:lpstr>
      <vt:lpstr>VARSITY: Efficacy of Vedolizumab vs  Adalimumab by Previous TNFi Exposure</vt:lpstr>
      <vt:lpstr>Using Network Meta-Analyses When We Don’t Have Head-to-Head Studies</vt:lpstr>
      <vt:lpstr>PowerPoint Presentation</vt:lpstr>
      <vt:lpstr>PowerPoint Presentation</vt:lpstr>
      <vt:lpstr>PowerPoint Presentation</vt:lpstr>
      <vt:lpstr>PowerPoint Presentation</vt:lpstr>
      <vt:lpstr>Extraintestinal Manifestations Management</vt:lpstr>
      <vt:lpstr>Case 2: Extraintestinal Manifestations</vt:lpstr>
      <vt:lpstr>Need to Consider Diverse Manifestations of IBD When Choosing Therapy</vt:lpstr>
      <vt:lpstr>Prevalence of EIMs in IBD</vt:lpstr>
      <vt:lpstr>EIM + IBD Activity </vt:lpstr>
      <vt:lpstr>Shared genetic risk factors are present between IBD and the EIMs</vt:lpstr>
      <vt:lpstr>Drugs Used for IBD and Spondyloarthropathies</vt:lpstr>
      <vt:lpstr>PowerPoint Presentation</vt:lpstr>
      <vt:lpstr>PowerPoint Presentation</vt:lpstr>
      <vt:lpstr>Case 3: Bio-experienced UC</vt:lpstr>
      <vt:lpstr>FDA Approved Medications for UC</vt:lpstr>
      <vt:lpstr>Vedolizumab Has Shown Reduced  Efficacy in Anti-TNF-Exposed Patients</vt:lpstr>
      <vt:lpstr>Ozanimod Has Shown Reduced Efficacy in Biologic Failure Patients</vt:lpstr>
      <vt:lpstr>Ustekinumab Has Not Shown Reduced  Efficacy in Anti-TNF-Exposed Patients</vt:lpstr>
      <vt:lpstr>Tofacitinib Has Not Shown Reduced  Efficacy in Anti-TNF-Exposed Patients</vt:lpstr>
      <vt:lpstr>Upadacitinib Has Not Shown Reduced  Efficacy in Bio-Exposed Patients for UC</vt:lpstr>
      <vt:lpstr>Comparative Efficacy Data: Biologics in the  Anti-TNF Exposed Patient</vt:lpstr>
      <vt:lpstr>Case 4: ASUC</vt:lpstr>
      <vt:lpstr>The Facts…</vt:lpstr>
      <vt:lpstr>Infliximab vs. Cyclosporin</vt:lpstr>
      <vt:lpstr>Infliximab for ASUC</vt:lpstr>
      <vt:lpstr>Strategies to Overcome Shortfalls in Infliximab Therapy</vt:lpstr>
      <vt:lpstr>Novel Medical Strategies for ASUC</vt:lpstr>
      <vt:lpstr>Current Data for Tofacitinib in ASUC</vt:lpstr>
      <vt:lpstr>Proposed Algorithm for ASUC Therapy</vt:lpstr>
      <vt:lpstr>Conclusion:  What to Consider When Choosing a Medication for IBD?</vt:lpstr>
      <vt:lpstr>Conclusion:  What to Consider When Choosing a Medication for IBD?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Commentary</dc:title>
  <dc:creator>Tarra Barot</dc:creator>
  <cp:lastModifiedBy>Malter, Lisa</cp:lastModifiedBy>
  <cp:revision>603</cp:revision>
  <dcterms:created xsi:type="dcterms:W3CDTF">2013-07-23T21:22:27Z</dcterms:created>
  <dcterms:modified xsi:type="dcterms:W3CDTF">2023-09-14T22:10:00Z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0x010100EA97E1138871B54BAC44FDC563EAB618</vt:lpwstr>
  </property>
</Properties>
</file>